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VY_32_INOVACE_18_SOUHLÁSKY_SKUPINY BĚ, PĚ, VĚ, MĚ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Skupiny </a:t>
          </a:r>
          <a:r>
            <a:rPr lang="cs-CZ" sz="2000" dirty="0" err="1" smtClean="0"/>
            <a:t>bě</a:t>
          </a:r>
          <a:r>
            <a:rPr lang="cs-CZ" sz="2000" dirty="0" smtClean="0"/>
            <a:t>, </a:t>
          </a:r>
          <a:r>
            <a:rPr lang="cs-CZ" sz="2000" dirty="0" err="1" smtClean="0"/>
            <a:t>pě</a:t>
          </a:r>
          <a:r>
            <a:rPr lang="cs-CZ" sz="2000" dirty="0" smtClean="0"/>
            <a:t>, </a:t>
          </a:r>
          <a:r>
            <a:rPr lang="cs-CZ" sz="2000" dirty="0" err="1" smtClean="0"/>
            <a:t>vě</a:t>
          </a:r>
          <a:r>
            <a:rPr lang="cs-CZ" sz="2000" dirty="0" smtClean="0"/>
            <a:t>, mě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A6A3E3-1905-4693-9337-626F9D14135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E733C5-F50A-4F63-994B-902AFD2062EE}" type="presOf" srcId="{4C35D32F-0EAB-4CD7-82EE-45574DC2A586}" destId="{8BEBB6EC-1DAA-4CAC-8A25-BC0FCBD5DBD5}" srcOrd="0" destOrd="0" presId="urn:microsoft.com/office/officeart/2005/8/layout/target3"/>
    <dgm:cxn modelId="{C89640EA-67AF-405A-B194-3887A012B7BF}" type="presOf" srcId="{D1B46980-6531-4606-95E6-44980827E919}" destId="{6140AFEC-043D-4C43-A2F9-D0F5331DF3A3}" srcOrd="0" destOrd="0" presId="urn:microsoft.com/office/officeart/2005/8/layout/target3"/>
    <dgm:cxn modelId="{8244DF5C-BBF9-4FBB-B038-5A665A91143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069B72-8062-4A59-B808-DD558E140D12}" type="presOf" srcId="{4C35D32F-0EAB-4CD7-82EE-45574DC2A586}" destId="{890E4F0B-2866-4A3F-A3C7-2A14B1797930}" srcOrd="1" destOrd="0" presId="urn:microsoft.com/office/officeart/2005/8/layout/target3"/>
    <dgm:cxn modelId="{13423436-E01A-49B4-97E6-4E1698C54988}" type="presOf" srcId="{D1D4F407-5343-4D3F-B5B9-D407B03CAEB4}" destId="{AED2198E-93D5-4001-81B4-73124B309672}" srcOrd="1" destOrd="0" presId="urn:microsoft.com/office/officeart/2005/8/layout/target3"/>
    <dgm:cxn modelId="{B5187B5B-53FC-4C19-BDF1-2950A13A3D0E}" type="presOf" srcId="{757F3AB3-0718-4624-B441-E567A8F0AB56}" destId="{333A1088-737F-45CB-B68E-254E46348037}" srcOrd="0" destOrd="0" presId="urn:microsoft.com/office/officeart/2005/8/layout/target3"/>
    <dgm:cxn modelId="{065386A3-C031-4FE7-98B3-BC999C4A356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2A7CED-486E-428A-B24E-BB84D09F87D0}" type="presOf" srcId="{D8197B8C-B260-4A16-BDF4-0947B075E274}" destId="{5A5FFA88-C948-4069-8E93-59FA12366E83}" srcOrd="1" destOrd="0" presId="urn:microsoft.com/office/officeart/2005/8/layout/target3"/>
    <dgm:cxn modelId="{36DB375D-D018-47D0-A5DA-F5512E86149F}" type="presOf" srcId="{B651F6E3-6281-48DB-9319-2AEAFDAE7572}" destId="{619D679B-A015-4ECF-8348-D1034C574F40}" srcOrd="0" destOrd="0" presId="urn:microsoft.com/office/officeart/2005/8/layout/target3"/>
    <dgm:cxn modelId="{0959E4ED-0510-41F4-B309-CD2EAB3ED089}" type="presOf" srcId="{D1D4F407-5343-4D3F-B5B9-D407B03CAEB4}" destId="{D005CE8C-CC26-4C3E-AC11-E15060ECD759}" srcOrd="0" destOrd="0" presId="urn:microsoft.com/office/officeart/2005/8/layout/target3"/>
    <dgm:cxn modelId="{2D4BDC97-2E63-408C-A6F8-EBC335A7DAE8}" type="presParOf" srcId="{333A1088-737F-45CB-B68E-254E46348037}" destId="{F5ABB229-8D3B-4694-996A-96F23CF14429}" srcOrd="0" destOrd="0" presId="urn:microsoft.com/office/officeart/2005/8/layout/target3"/>
    <dgm:cxn modelId="{7B61BC62-4F0E-441B-8D1B-FBB1C7CF5940}" type="presParOf" srcId="{333A1088-737F-45CB-B68E-254E46348037}" destId="{F41139FD-01EE-4571-8B17-4FB00FC51163}" srcOrd="1" destOrd="0" presId="urn:microsoft.com/office/officeart/2005/8/layout/target3"/>
    <dgm:cxn modelId="{C7AD0575-4889-49CA-A759-35DF2776C128}" type="presParOf" srcId="{333A1088-737F-45CB-B68E-254E46348037}" destId="{D005CE8C-CC26-4C3E-AC11-E15060ECD759}" srcOrd="2" destOrd="0" presId="urn:microsoft.com/office/officeart/2005/8/layout/target3"/>
    <dgm:cxn modelId="{5EB80590-213A-46E1-AD14-82A48F0FA450}" type="presParOf" srcId="{333A1088-737F-45CB-B68E-254E46348037}" destId="{2C702D82-9B77-49B7-9568-BB8EB47C3372}" srcOrd="3" destOrd="0" presId="urn:microsoft.com/office/officeart/2005/8/layout/target3"/>
    <dgm:cxn modelId="{59DAE53B-3370-4C3C-AB53-7E0A31786A67}" type="presParOf" srcId="{333A1088-737F-45CB-B68E-254E46348037}" destId="{A52A0455-90FF-4808-ABD0-F02540D31D5A}" srcOrd="4" destOrd="0" presId="urn:microsoft.com/office/officeart/2005/8/layout/target3"/>
    <dgm:cxn modelId="{FD23EBFF-9AE4-45F5-9249-531773A23F9A}" type="presParOf" srcId="{333A1088-737F-45CB-B68E-254E46348037}" destId="{6140AFEC-043D-4C43-A2F9-D0F5331DF3A3}" srcOrd="5" destOrd="0" presId="urn:microsoft.com/office/officeart/2005/8/layout/target3"/>
    <dgm:cxn modelId="{A2BCAE88-CD3E-4D61-80AE-D841EE299637}" type="presParOf" srcId="{333A1088-737F-45CB-B68E-254E46348037}" destId="{9358AC05-5D7D-4327-9F80-1AD486AEA664}" srcOrd="6" destOrd="0" presId="urn:microsoft.com/office/officeart/2005/8/layout/target3"/>
    <dgm:cxn modelId="{7D46D197-8182-4CC9-8436-94E3FDE240EC}" type="presParOf" srcId="{333A1088-737F-45CB-B68E-254E46348037}" destId="{313FC574-E1CD-4FB4-B054-0B805CE0447D}" srcOrd="7" destOrd="0" presId="urn:microsoft.com/office/officeart/2005/8/layout/target3"/>
    <dgm:cxn modelId="{89DF5410-6183-402D-A837-0EF30A700659}" type="presParOf" srcId="{333A1088-737F-45CB-B68E-254E46348037}" destId="{619D679B-A015-4ECF-8348-D1034C574F40}" srcOrd="8" destOrd="0" presId="urn:microsoft.com/office/officeart/2005/8/layout/target3"/>
    <dgm:cxn modelId="{8AC250E9-B249-4F57-BE99-44D4DAB4EE22}" type="presParOf" srcId="{333A1088-737F-45CB-B68E-254E46348037}" destId="{322283A8-4A27-4CDA-BAE3-F381106A9174}" srcOrd="9" destOrd="0" presId="urn:microsoft.com/office/officeart/2005/8/layout/target3"/>
    <dgm:cxn modelId="{70528B49-922B-4F30-AAC8-89E75993BACA}" type="presParOf" srcId="{333A1088-737F-45CB-B68E-254E46348037}" destId="{FFC9F71D-1B4F-4AD9-A4A6-86ADEFC8AF5C}" srcOrd="10" destOrd="0" presId="urn:microsoft.com/office/officeart/2005/8/layout/target3"/>
    <dgm:cxn modelId="{7DD46390-7ECE-45A9-9E83-53057BFD3099}" type="presParOf" srcId="{333A1088-737F-45CB-B68E-254E46348037}" destId="{25B08C86-7E15-44DC-BE7F-FFB55DD49D12}" srcOrd="11" destOrd="0" presId="urn:microsoft.com/office/officeart/2005/8/layout/target3"/>
    <dgm:cxn modelId="{5E953780-6A9D-47D2-BDAD-B3A2DB3F03B3}" type="presParOf" srcId="{333A1088-737F-45CB-B68E-254E46348037}" destId="{76644BE8-9D7C-4C09-B250-3D10AF48CBB7}" srcOrd="12" destOrd="0" presId="urn:microsoft.com/office/officeart/2005/8/layout/target3"/>
    <dgm:cxn modelId="{CB242DFB-3764-4EEA-8A11-EA9DBE8CF55B}" type="presParOf" srcId="{333A1088-737F-45CB-B68E-254E46348037}" destId="{EE85B701-7295-41C0-BA7A-34D3756A2AE6}" srcOrd="13" destOrd="0" presId="urn:microsoft.com/office/officeart/2005/8/layout/target3"/>
    <dgm:cxn modelId="{AC4BE5C0-60BC-4F51-B43E-954AD4B47BC4}" type="presParOf" srcId="{333A1088-737F-45CB-B68E-254E46348037}" destId="{8BEBB6EC-1DAA-4CAC-8A25-BC0FCBD5DBD5}" srcOrd="14" destOrd="0" presId="urn:microsoft.com/office/officeart/2005/8/layout/target3"/>
    <dgm:cxn modelId="{A49A1518-DD0C-4F0C-A42F-385B3646E971}" type="presParOf" srcId="{333A1088-737F-45CB-B68E-254E46348037}" destId="{AED2198E-93D5-4001-81B4-73124B309672}" srcOrd="15" destOrd="0" presId="urn:microsoft.com/office/officeart/2005/8/layout/target3"/>
    <dgm:cxn modelId="{5F2FF3C3-D5DC-4AD4-ABFF-C58E628AFF73}" type="presParOf" srcId="{333A1088-737F-45CB-B68E-254E46348037}" destId="{2BE915AB-18AA-4053-B92C-3BFC9ED204BB}" srcOrd="16" destOrd="0" presId="urn:microsoft.com/office/officeart/2005/8/layout/target3"/>
    <dgm:cxn modelId="{2BF8FD7D-97CB-4AB9-8417-261F9E58B49E}" type="presParOf" srcId="{333A1088-737F-45CB-B68E-254E46348037}" destId="{6BB5E863-4638-4E1D-BFDE-399D028AC4ED}" srcOrd="17" destOrd="0" presId="urn:microsoft.com/office/officeart/2005/8/layout/target3"/>
    <dgm:cxn modelId="{CE9E3067-D15E-4B1C-AAA0-CBF27A13C0D7}" type="presParOf" srcId="{333A1088-737F-45CB-B68E-254E46348037}" destId="{5A5FFA88-C948-4069-8E93-59FA12366E83}" srcOrd="18" destOrd="0" presId="urn:microsoft.com/office/officeart/2005/8/layout/target3"/>
    <dgm:cxn modelId="{5D438ADD-6AF9-439C-A814-D862FC0DE53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VY_32_INOVACE_18_SOUHLÁSKY_SKUPINY BĚ, PĚ, VĚ, MĚ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Skupiny </a:t>
          </a:r>
          <a:r>
            <a:rPr lang="cs-CZ" sz="2000" kern="1200" dirty="0" err="1" smtClean="0"/>
            <a:t>bě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pě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vě</a:t>
          </a:r>
          <a:r>
            <a:rPr lang="cs-CZ" sz="2000" kern="1200" dirty="0" smtClean="0"/>
            <a:t>, mě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výklad nové látky a její procvičení.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SLOVA SE SLABIKAMI BĚ, PĚ, VĚ, MĚ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Ve slabikách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 se nad e píše háček.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Ve slabikách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 čteme ě jako je.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Čteme tedy [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pje</a:t>
            </a:r>
            <a:r>
              <a:rPr lang="cs-CZ" dirty="0" smtClean="0"/>
              <a:t>, </a:t>
            </a:r>
            <a:r>
              <a:rPr lang="cs-CZ" dirty="0" err="1" smtClean="0"/>
              <a:t>vje</a:t>
            </a:r>
            <a:r>
              <a:rPr lang="cs-CZ" dirty="0" smtClean="0"/>
              <a:t>].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U slabiky mě čteme ě jako ně.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Čteme [mně].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Slož ze slabik slova se skupinami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916832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pě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420888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dě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2924944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mě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3429000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vě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3933056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de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99592" y="4437112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o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4941168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ze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71800" y="3140968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vět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4293096"/>
            <a:ext cx="79208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dro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211960" y="5445224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60032" y="4581128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ti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995936" y="2852936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na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99992" y="3717032"/>
            <a:ext cx="79208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běd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47864" y="1988840"/>
            <a:ext cx="6480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síc</a:t>
            </a:r>
            <a:endParaRPr lang="cs-CZ" sz="2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2EOZRNWK\MC900440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564904"/>
            <a:ext cx="2047477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22017E-7 L -0.26771 -0.13622 " pathEditMode="relative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8.32562E-8 L -0.36215 -0.31475 " pathEditMode="relative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3.42276E-7 L -0.19288 0.136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056E-7 L -0.17326 -0.12581 " pathEditMode="relative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34783E-7 L -0.13385 0.1154 " pathEditMode="relative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1.26735E-6 L -0.32275 0.10476 " pathEditMode="relative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6.47549E-7 L -0.28351 -0.07331 " pathEditMode="relative" ptsTypes="AA"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Které slovo do řady nepatří a proč?</a:t>
            </a:r>
          </a:p>
          <a:p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sz="2800" dirty="0" smtClean="0"/>
              <a:t>běžky, hrábě, bělásek, koště, podběrák, holoubě</a:t>
            </a:r>
          </a:p>
          <a:p>
            <a:pPr lvl="1">
              <a:lnSpc>
                <a:spcPct val="150000"/>
              </a:lnSpc>
            </a:pPr>
            <a:r>
              <a:rPr lang="cs-CZ" sz="2800" dirty="0" smtClean="0"/>
              <a:t>měřítko, pětka, pěšina, pěna, poupě, krůpěje</a:t>
            </a:r>
          </a:p>
          <a:p>
            <a:pPr lvl="1">
              <a:lnSpc>
                <a:spcPct val="150000"/>
              </a:lnSpc>
            </a:pPr>
            <a:r>
              <a:rPr lang="cs-CZ" sz="2800" dirty="0" smtClean="0"/>
              <a:t>devět</a:t>
            </a:r>
            <a:r>
              <a:rPr lang="cs-CZ" sz="2800" smtClean="0"/>
              <a:t>, </a:t>
            </a:r>
            <a:r>
              <a:rPr lang="cs-CZ" sz="2800" smtClean="0"/>
              <a:t>vědro</a:t>
            </a:r>
            <a:r>
              <a:rPr lang="cs-CZ" sz="2800" dirty="0" smtClean="0"/>
              <a:t>, věnec, květ, větev, medvěd, </a:t>
            </a:r>
            <a:r>
              <a:rPr lang="cs-CZ" sz="2800" dirty="0" err="1" smtClean="0"/>
              <a:t>dědek</a:t>
            </a:r>
            <a:endParaRPr lang="cs-CZ" sz="2800" dirty="0" smtClean="0"/>
          </a:p>
          <a:p>
            <a:pPr lvl="1">
              <a:lnSpc>
                <a:spcPct val="150000"/>
              </a:lnSpc>
            </a:pPr>
            <a:r>
              <a:rPr lang="cs-CZ" sz="2800" dirty="0" smtClean="0"/>
              <a:t>Litoměřice, Bělá, Mělník, Kroměříž, Jaroměř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AWGJD1MZ\MM9002835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836712"/>
            <a:ext cx="1512168" cy="1436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2718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Tvoř slova.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sz="2800" dirty="0" smtClean="0"/>
              <a:t>hloupý   -      </a:t>
            </a:r>
          </a:p>
          <a:p>
            <a:pPr lvl="1"/>
            <a:r>
              <a:rPr lang="cs-CZ" sz="2800" dirty="0" smtClean="0"/>
              <a:t>slabý      - </a:t>
            </a:r>
          </a:p>
          <a:p>
            <a:pPr lvl="1"/>
            <a:r>
              <a:rPr lang="cs-CZ" sz="2800" dirty="0" smtClean="0"/>
              <a:t>nový      - </a:t>
            </a:r>
          </a:p>
          <a:p>
            <a:pPr lvl="1"/>
            <a:r>
              <a:rPr lang="cs-CZ" sz="2800" dirty="0" smtClean="0"/>
              <a:t>zvědavý - </a:t>
            </a:r>
          </a:p>
          <a:p>
            <a:pPr lvl="1"/>
            <a:r>
              <a:rPr lang="cs-CZ" sz="2800" dirty="0" smtClean="0"/>
              <a:t>obětavý - </a:t>
            </a:r>
          </a:p>
          <a:p>
            <a:pPr lvl="1"/>
            <a:r>
              <a:rPr lang="cs-CZ" sz="2800" dirty="0" smtClean="0"/>
              <a:t>zdravý   -</a:t>
            </a:r>
          </a:p>
          <a:p>
            <a:pPr lvl="1"/>
            <a:r>
              <a:rPr lang="cs-CZ" sz="2800" dirty="0" smtClean="0"/>
              <a:t>hrubý    - </a:t>
            </a:r>
          </a:p>
          <a:p>
            <a:pPr lvl="1"/>
            <a:r>
              <a:rPr lang="cs-CZ" sz="2800" dirty="0" smtClean="0"/>
              <a:t>slepý     - </a:t>
            </a:r>
          </a:p>
        </p:txBody>
      </p:sp>
      <p:pic>
        <p:nvPicPr>
          <p:cNvPr id="3074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404242" cy="404242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636912"/>
            <a:ext cx="404242" cy="404242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140968"/>
            <a:ext cx="404242" cy="404242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645024"/>
            <a:ext cx="404242" cy="404242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149080"/>
            <a:ext cx="404242" cy="404242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653136"/>
            <a:ext cx="404242" cy="404242"/>
          </a:xfrm>
          <a:prstGeom prst="rect">
            <a:avLst/>
          </a:prstGeom>
          <a:noFill/>
        </p:spPr>
      </p:pic>
      <p:pic>
        <p:nvPicPr>
          <p:cNvPr id="10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157192"/>
            <a:ext cx="404242" cy="404242"/>
          </a:xfrm>
          <a:prstGeom prst="rect">
            <a:avLst/>
          </a:prstGeom>
          <a:noFill/>
        </p:spPr>
      </p:pic>
      <p:pic>
        <p:nvPicPr>
          <p:cNvPr id="11" name="Picture 2" descr="C:\Users\Marcela\AppData\Local\Microsoft\Windows\Temporary Internet Files\Content.IE5\O0MZE86X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661248"/>
            <a:ext cx="404242" cy="404242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3347864" y="2132856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hloupě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347864" y="2636912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slabě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347864" y="3140968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nově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347864" y="3645024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zvědavě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347864" y="4149080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obětavě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347864" y="4653136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zdravě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347864" y="5157192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hrubě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347864" y="5661248"/>
            <a:ext cx="158417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slepě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9" name="Picture 7" descr="C:\Users\Marcela\AppData\Local\Microsoft\Windows\Temporary Internet Files\Content.IE5\O0MZE86X\MC9003832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852936"/>
            <a:ext cx="1728192" cy="21856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</TotalTime>
  <Words>233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SLOVA SE SLABIKAMI BĚ, PĚ, VĚ, MĚ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26</cp:revision>
  <dcterms:created xsi:type="dcterms:W3CDTF">2012-02-17T17:34:09Z</dcterms:created>
  <dcterms:modified xsi:type="dcterms:W3CDTF">2012-04-04T15:48:17Z</dcterms:modified>
</cp:coreProperties>
</file>