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60" r:id="rId4"/>
    <p:sldId id="258" r:id="rId5"/>
    <p:sldId id="259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10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baseline="0" dirty="0" smtClean="0"/>
            <a:t>VY_32_INOVACE_19_SOUHLÁSKY_OPAKOVÁNÍ-SLOVA S DĚ, TĚ, NĚ, BĚ, PĚ, VĚ, MĚ I.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Marcela </a:t>
          </a:r>
          <a:r>
            <a:rPr lang="cs-CZ" sz="2000" dirty="0" err="1" smtClean="0"/>
            <a:t>Veisová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/>
            <a:t>Téma: Opakování – slova s </a:t>
          </a:r>
          <a:r>
            <a:rPr lang="cs-CZ" sz="1800" dirty="0" err="1" smtClean="0"/>
            <a:t>dě</a:t>
          </a:r>
          <a:r>
            <a:rPr lang="cs-CZ" sz="1800" dirty="0" smtClean="0"/>
            <a:t>, tě, ně, </a:t>
          </a:r>
          <a:r>
            <a:rPr lang="cs-CZ" sz="1800" dirty="0" err="1" smtClean="0"/>
            <a:t>bě</a:t>
          </a:r>
          <a:r>
            <a:rPr lang="cs-CZ" sz="1800" dirty="0" smtClean="0"/>
            <a:t>, </a:t>
          </a:r>
          <a:r>
            <a:rPr lang="cs-CZ" sz="1800" dirty="0" err="1" smtClean="0"/>
            <a:t>pě</a:t>
          </a:r>
          <a:r>
            <a:rPr lang="cs-CZ" sz="1800" dirty="0" smtClean="0"/>
            <a:t>, </a:t>
          </a:r>
          <a:r>
            <a:rPr lang="cs-CZ" sz="1800" dirty="0" err="1" smtClean="0"/>
            <a:t>vě</a:t>
          </a:r>
          <a:r>
            <a:rPr lang="cs-CZ" sz="1800" dirty="0" smtClean="0"/>
            <a:t>, mě I.</a:t>
          </a:r>
          <a:endParaRPr lang="cs-CZ" sz="18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8E2F8C1-F048-43F9-A345-B7DE69DBD7A2}" type="presOf" srcId="{B651F6E3-6281-48DB-9319-2AEAFDAE7572}" destId="{6BB5E863-4638-4E1D-BFDE-399D028AC4ED}" srcOrd="1" destOrd="0" presId="urn:microsoft.com/office/officeart/2005/8/layout/target3"/>
    <dgm:cxn modelId="{655C1F96-3C89-4EAF-85FC-45B531E137C3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7AD5523-AD14-4A51-A059-D80CC3D052BB}" type="presOf" srcId="{D1B46980-6531-4606-95E6-44980827E919}" destId="{6140AFEC-043D-4C43-A2F9-D0F5331DF3A3}" srcOrd="0" destOrd="0" presId="urn:microsoft.com/office/officeart/2005/8/layout/target3"/>
    <dgm:cxn modelId="{6879D788-14ED-4076-962E-C74A8D4EEEB5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EE72F28-429F-4C29-A3F1-FAE2C2F821BE}" type="presOf" srcId="{D1D4F407-5343-4D3F-B5B9-D407B03CAEB4}" destId="{D005CE8C-CC26-4C3E-AC11-E15060ECD759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422FBE2-4A81-4456-BA20-DEEADC1BC5B4}" type="presOf" srcId="{D1D4F407-5343-4D3F-B5B9-D407B03CAEB4}" destId="{AED2198E-93D5-4001-81B4-73124B309672}" srcOrd="1" destOrd="0" presId="urn:microsoft.com/office/officeart/2005/8/layout/target3"/>
    <dgm:cxn modelId="{AD6B231C-9C78-4E58-AF93-69B19C5D8550}" type="presOf" srcId="{4C35D32F-0EAB-4CD7-82EE-45574DC2A586}" destId="{8BEBB6EC-1DAA-4CAC-8A25-BC0FCBD5DBD5}" srcOrd="0" destOrd="0" presId="urn:microsoft.com/office/officeart/2005/8/layout/target3"/>
    <dgm:cxn modelId="{5C21CD60-5185-4248-BB8B-F08E31D91E56}" type="presOf" srcId="{D8197B8C-B260-4A16-BDF4-0947B075E274}" destId="{5A5FFA88-C948-4069-8E93-59FA12366E83}" srcOrd="1" destOrd="0" presId="urn:microsoft.com/office/officeart/2005/8/layout/target3"/>
    <dgm:cxn modelId="{5ED6E15B-8F6D-4F33-AF6E-DF228A142FE3}" type="presOf" srcId="{D8197B8C-B260-4A16-BDF4-0947B075E274}" destId="{25B08C86-7E15-44DC-BE7F-FFB55DD49D12}" srcOrd="0" destOrd="0" presId="urn:microsoft.com/office/officeart/2005/8/layout/target3"/>
    <dgm:cxn modelId="{5B6E24D6-A6AD-42FE-8A30-9A0F8D3BCDB4}" type="presOf" srcId="{4C35D32F-0EAB-4CD7-82EE-45574DC2A586}" destId="{890E4F0B-2866-4A3F-A3C7-2A14B1797930}" srcOrd="1" destOrd="0" presId="urn:microsoft.com/office/officeart/2005/8/layout/target3"/>
    <dgm:cxn modelId="{F5574ACD-CB71-4270-B515-96EED6CB6206}" type="presOf" srcId="{D1B46980-6531-4606-95E6-44980827E919}" destId="{2BE915AB-18AA-4053-B92C-3BFC9ED204BB}" srcOrd="1" destOrd="0" presId="urn:microsoft.com/office/officeart/2005/8/layout/target3"/>
    <dgm:cxn modelId="{860D112D-AD14-4728-B8D9-F258E7B1A2E7}" type="presParOf" srcId="{333A1088-737F-45CB-B68E-254E46348037}" destId="{F5ABB229-8D3B-4694-996A-96F23CF14429}" srcOrd="0" destOrd="0" presId="urn:microsoft.com/office/officeart/2005/8/layout/target3"/>
    <dgm:cxn modelId="{0B1DAC13-3377-4457-A814-E75A586EA51D}" type="presParOf" srcId="{333A1088-737F-45CB-B68E-254E46348037}" destId="{F41139FD-01EE-4571-8B17-4FB00FC51163}" srcOrd="1" destOrd="0" presId="urn:microsoft.com/office/officeart/2005/8/layout/target3"/>
    <dgm:cxn modelId="{FB330E77-BD22-4646-9302-9697DA86BA72}" type="presParOf" srcId="{333A1088-737F-45CB-B68E-254E46348037}" destId="{D005CE8C-CC26-4C3E-AC11-E15060ECD759}" srcOrd="2" destOrd="0" presId="urn:microsoft.com/office/officeart/2005/8/layout/target3"/>
    <dgm:cxn modelId="{11EEC9E1-CA9C-46A4-966B-9C85F009E3B5}" type="presParOf" srcId="{333A1088-737F-45CB-B68E-254E46348037}" destId="{2C702D82-9B77-49B7-9568-BB8EB47C3372}" srcOrd="3" destOrd="0" presId="urn:microsoft.com/office/officeart/2005/8/layout/target3"/>
    <dgm:cxn modelId="{44996239-1917-4610-B73B-84930C4B4722}" type="presParOf" srcId="{333A1088-737F-45CB-B68E-254E46348037}" destId="{A52A0455-90FF-4808-ABD0-F02540D31D5A}" srcOrd="4" destOrd="0" presId="urn:microsoft.com/office/officeart/2005/8/layout/target3"/>
    <dgm:cxn modelId="{882542DA-DACD-4226-9DE9-38B44B80190C}" type="presParOf" srcId="{333A1088-737F-45CB-B68E-254E46348037}" destId="{6140AFEC-043D-4C43-A2F9-D0F5331DF3A3}" srcOrd="5" destOrd="0" presId="urn:microsoft.com/office/officeart/2005/8/layout/target3"/>
    <dgm:cxn modelId="{1E03B432-A5F0-46E0-BEA9-E9997C5D509C}" type="presParOf" srcId="{333A1088-737F-45CB-B68E-254E46348037}" destId="{9358AC05-5D7D-4327-9F80-1AD486AEA664}" srcOrd="6" destOrd="0" presId="urn:microsoft.com/office/officeart/2005/8/layout/target3"/>
    <dgm:cxn modelId="{66666209-FDE8-4DE1-9346-383AB9681DD4}" type="presParOf" srcId="{333A1088-737F-45CB-B68E-254E46348037}" destId="{313FC574-E1CD-4FB4-B054-0B805CE0447D}" srcOrd="7" destOrd="0" presId="urn:microsoft.com/office/officeart/2005/8/layout/target3"/>
    <dgm:cxn modelId="{AB4F08AC-77DE-4C7D-ABA6-B525F221FEFC}" type="presParOf" srcId="{333A1088-737F-45CB-B68E-254E46348037}" destId="{619D679B-A015-4ECF-8348-D1034C574F40}" srcOrd="8" destOrd="0" presId="urn:microsoft.com/office/officeart/2005/8/layout/target3"/>
    <dgm:cxn modelId="{CAE2455A-B06A-49F5-AC27-A7D82DBE4952}" type="presParOf" srcId="{333A1088-737F-45CB-B68E-254E46348037}" destId="{322283A8-4A27-4CDA-BAE3-F381106A9174}" srcOrd="9" destOrd="0" presId="urn:microsoft.com/office/officeart/2005/8/layout/target3"/>
    <dgm:cxn modelId="{B8A2740E-C16B-49CC-A8F9-0258DDCF08F0}" type="presParOf" srcId="{333A1088-737F-45CB-B68E-254E46348037}" destId="{FFC9F71D-1B4F-4AD9-A4A6-86ADEFC8AF5C}" srcOrd="10" destOrd="0" presId="urn:microsoft.com/office/officeart/2005/8/layout/target3"/>
    <dgm:cxn modelId="{2CC3F67B-7406-4200-933E-1DCED2C6FC0E}" type="presParOf" srcId="{333A1088-737F-45CB-B68E-254E46348037}" destId="{25B08C86-7E15-44DC-BE7F-FFB55DD49D12}" srcOrd="11" destOrd="0" presId="urn:microsoft.com/office/officeart/2005/8/layout/target3"/>
    <dgm:cxn modelId="{49534591-E53C-4010-BE3E-AEE859F75FC1}" type="presParOf" srcId="{333A1088-737F-45CB-B68E-254E46348037}" destId="{76644BE8-9D7C-4C09-B250-3D10AF48CBB7}" srcOrd="12" destOrd="0" presId="urn:microsoft.com/office/officeart/2005/8/layout/target3"/>
    <dgm:cxn modelId="{6AD68A45-24EE-4ED5-B5CA-E80339299855}" type="presParOf" srcId="{333A1088-737F-45CB-B68E-254E46348037}" destId="{EE85B701-7295-41C0-BA7A-34D3756A2AE6}" srcOrd="13" destOrd="0" presId="urn:microsoft.com/office/officeart/2005/8/layout/target3"/>
    <dgm:cxn modelId="{63EACFDA-44CA-4597-AB60-BCC0C42B29DF}" type="presParOf" srcId="{333A1088-737F-45CB-B68E-254E46348037}" destId="{8BEBB6EC-1DAA-4CAC-8A25-BC0FCBD5DBD5}" srcOrd="14" destOrd="0" presId="urn:microsoft.com/office/officeart/2005/8/layout/target3"/>
    <dgm:cxn modelId="{7F1E9816-E0C3-4AA9-B5B0-6759586339D1}" type="presParOf" srcId="{333A1088-737F-45CB-B68E-254E46348037}" destId="{AED2198E-93D5-4001-81B4-73124B309672}" srcOrd="15" destOrd="0" presId="urn:microsoft.com/office/officeart/2005/8/layout/target3"/>
    <dgm:cxn modelId="{6876360F-3A0A-4DCF-9B77-AE7456746322}" type="presParOf" srcId="{333A1088-737F-45CB-B68E-254E46348037}" destId="{2BE915AB-18AA-4053-B92C-3BFC9ED204BB}" srcOrd="16" destOrd="0" presId="urn:microsoft.com/office/officeart/2005/8/layout/target3"/>
    <dgm:cxn modelId="{3323CFC1-4CCF-44A4-80D4-5F4349204E1C}" type="presParOf" srcId="{333A1088-737F-45CB-B68E-254E46348037}" destId="{6BB5E863-4638-4E1D-BFDE-399D028AC4ED}" srcOrd="17" destOrd="0" presId="urn:microsoft.com/office/officeart/2005/8/layout/target3"/>
    <dgm:cxn modelId="{1EDAD053-EA1A-4957-816B-BC066B6D8320}" type="presParOf" srcId="{333A1088-737F-45CB-B68E-254E46348037}" destId="{5A5FFA88-C948-4069-8E93-59FA12366E83}" srcOrd="18" destOrd="0" presId="urn:microsoft.com/office/officeart/2005/8/layout/target3"/>
    <dgm:cxn modelId="{6E58A1CB-45BF-4A12-8A0E-88FF50094BB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Marcela </a:t>
          </a:r>
          <a:r>
            <a:rPr lang="cs-CZ" sz="2000" kern="1200" dirty="0" err="1" smtClean="0"/>
            <a:t>Veisová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/>
            <a:t>VY_32_INOVACE_19_SOUHLÁSKY_OPAKOVÁNÍ-SLOVA S DĚ, TĚ, NĚ, BĚ, PĚ, VĚ, MĚ I.</a:t>
          </a:r>
          <a:endParaRPr lang="cs-CZ" sz="1600" kern="1200" dirty="0"/>
        </a:p>
      </dsp:txBody>
      <dsp:txXfrm>
        <a:off x="1273857" y="815268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Opakování – slova s </a:t>
          </a:r>
          <a:r>
            <a:rPr lang="cs-CZ" sz="1800" kern="1200" dirty="0" err="1" smtClean="0"/>
            <a:t>dě</a:t>
          </a:r>
          <a:r>
            <a:rPr lang="cs-CZ" sz="1800" kern="1200" dirty="0" smtClean="0"/>
            <a:t>, tě, ně, </a:t>
          </a:r>
          <a:r>
            <a:rPr lang="cs-CZ" sz="1800" kern="1200" dirty="0" err="1" smtClean="0"/>
            <a:t>bě</a:t>
          </a:r>
          <a:r>
            <a:rPr lang="cs-CZ" sz="1800" kern="1200" dirty="0" smtClean="0"/>
            <a:t>, </a:t>
          </a:r>
          <a:r>
            <a:rPr lang="cs-CZ" sz="1800" kern="1200" dirty="0" err="1" smtClean="0"/>
            <a:t>pě</a:t>
          </a:r>
          <a:r>
            <a:rPr lang="cs-CZ" sz="1800" kern="1200" dirty="0" smtClean="0"/>
            <a:t>, </a:t>
          </a:r>
          <a:r>
            <a:rPr lang="cs-CZ" sz="1800" kern="1200" dirty="0" err="1" smtClean="0"/>
            <a:t>vě</a:t>
          </a:r>
          <a:r>
            <a:rPr lang="cs-CZ" sz="1800" kern="1200" dirty="0" smtClean="0"/>
            <a:t>, mě I.</a:t>
          </a:r>
          <a:endParaRPr lang="cs-CZ" sz="18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0000"/>
                <a:satMod val="130000"/>
              </a:schemeClr>
            </a:gs>
            <a:gs pos="43000">
              <a:schemeClr val="accent1">
                <a:hueOff val="0"/>
                <a:satOff val="0"/>
                <a:lumOff val="0"/>
                <a:alphaOff val="0"/>
                <a:tint val="44000"/>
                <a:satMod val="165000"/>
              </a:schemeClr>
            </a:gs>
            <a:gs pos="93000">
              <a:schemeClr val="accent1">
                <a:hueOff val="0"/>
                <a:satOff val="0"/>
                <a:lumOff val="0"/>
                <a:alphaOff val="0"/>
                <a:tint val="15000"/>
                <a:satMod val="16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2195736" y="988718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xmlns:lc="http://schemas.openxmlformats.org/drawingml/2006/lockedCanvas" val="0"/>
              </a:ext>
            </a:extLst>
          </a:blip>
          <a:stretch>
            <a:fillRect/>
          </a:stretch>
        </p:blipFill>
        <p:spPr>
          <a:xfrm>
            <a:off x="1835696" y="4823818"/>
            <a:ext cx="5407152" cy="104546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xmlns:lc="http://schemas.openxmlformats.org/drawingml/2006/lockedCanvas" val="0"/>
              </a:ext>
            </a:extLst>
          </a:blip>
          <a:stretch>
            <a:fillRect/>
          </a:stretch>
        </p:blipFill>
        <p:spPr>
          <a:xfrm>
            <a:off x="323528" y="998860"/>
            <a:ext cx="1865079" cy="2592288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ANOTACE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Prezentace je určena žákům 2. ročníku ZŠ a je vhodná pro interaktivní tabuli.</a:t>
            </a:r>
          </a:p>
          <a:p>
            <a:r>
              <a:rPr lang="cs-CZ" dirty="0" smtClean="0"/>
              <a:t>Slouží k upevnění probírané látky.</a:t>
            </a:r>
          </a:p>
          <a:p>
            <a:r>
              <a:rPr lang="cs-CZ" dirty="0" smtClean="0"/>
              <a:t>Vybrané snímky je možné vytisknout jako pracovní listy.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08688"/>
          </a:xfrm>
        </p:spPr>
        <p:txBody>
          <a:bodyPr>
            <a:normAutofit/>
          </a:bodyPr>
          <a:lstStyle/>
          <a:p>
            <a:r>
              <a:rPr lang="cs-CZ" sz="3600" dirty="0" smtClean="0"/>
              <a:t>OPAKOVÁNÍ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623792"/>
          </a:xfrm>
        </p:spPr>
        <p:txBody>
          <a:bodyPr/>
          <a:lstStyle/>
          <a:p>
            <a:r>
              <a:rPr lang="cs-CZ" dirty="0" smtClean="0"/>
              <a:t>Napiš 3 slova s danou slabikou.</a:t>
            </a:r>
          </a:p>
          <a:p>
            <a:pPr lvl="1"/>
            <a:endParaRPr lang="cs-CZ" dirty="0" smtClean="0"/>
          </a:p>
          <a:p>
            <a:pPr lvl="1"/>
            <a:r>
              <a:rPr lang="cs-CZ" dirty="0" err="1" smtClean="0"/>
              <a:t>dě</a:t>
            </a:r>
            <a:r>
              <a:rPr lang="cs-CZ" dirty="0" smtClean="0"/>
              <a:t> - _____________________________________</a:t>
            </a:r>
          </a:p>
          <a:p>
            <a:pPr lvl="1"/>
            <a:r>
              <a:rPr lang="cs-CZ" dirty="0" smtClean="0"/>
              <a:t>tě - _____________________________________</a:t>
            </a:r>
          </a:p>
          <a:p>
            <a:pPr lvl="1"/>
            <a:r>
              <a:rPr lang="cs-CZ" dirty="0" smtClean="0"/>
              <a:t>ně - _____________________________________</a:t>
            </a:r>
          </a:p>
          <a:p>
            <a:pPr lvl="1"/>
            <a:r>
              <a:rPr lang="cs-CZ" dirty="0" err="1" smtClean="0"/>
              <a:t>bě</a:t>
            </a:r>
            <a:r>
              <a:rPr lang="cs-CZ" dirty="0" smtClean="0"/>
              <a:t> - _____________________________________</a:t>
            </a:r>
          </a:p>
          <a:p>
            <a:pPr lvl="1"/>
            <a:r>
              <a:rPr lang="cs-CZ" dirty="0" err="1" smtClean="0"/>
              <a:t>pě</a:t>
            </a:r>
            <a:r>
              <a:rPr lang="cs-CZ" dirty="0" smtClean="0"/>
              <a:t> - _____________________________________</a:t>
            </a:r>
          </a:p>
          <a:p>
            <a:pPr lvl="1"/>
            <a:r>
              <a:rPr lang="cs-CZ" dirty="0" err="1" smtClean="0"/>
              <a:t>vě</a:t>
            </a:r>
            <a:r>
              <a:rPr lang="cs-CZ" dirty="0" smtClean="0"/>
              <a:t> - _____________________________________</a:t>
            </a:r>
          </a:p>
          <a:p>
            <a:pPr lvl="1"/>
            <a:r>
              <a:rPr lang="cs-CZ" dirty="0" smtClean="0"/>
              <a:t>mě - _____________________________________</a:t>
            </a:r>
          </a:p>
          <a:p>
            <a:pPr lvl="1"/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199856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Odpovídej na otázku – KDE?</a:t>
            </a:r>
          </a:p>
          <a:p>
            <a:endParaRPr lang="cs-CZ" dirty="0" smtClean="0"/>
          </a:p>
          <a:p>
            <a:pPr lvl="1">
              <a:lnSpc>
                <a:spcPct val="150000"/>
              </a:lnSpc>
            </a:pPr>
            <a:r>
              <a:rPr lang="cs-CZ" dirty="0" smtClean="0"/>
              <a:t>cesta       - na ces____</a:t>
            </a:r>
          </a:p>
          <a:p>
            <a:pPr lvl="1">
              <a:lnSpc>
                <a:spcPct val="150000"/>
              </a:lnSpc>
            </a:pPr>
            <a:r>
              <a:rPr lang="cs-CZ" dirty="0" smtClean="0"/>
              <a:t>dům        - v do____</a:t>
            </a:r>
          </a:p>
          <a:p>
            <a:pPr lvl="1">
              <a:lnSpc>
                <a:spcPct val="150000"/>
              </a:lnSpc>
            </a:pPr>
            <a:r>
              <a:rPr lang="cs-CZ" dirty="0" smtClean="0"/>
              <a:t>trouba     - v trou____</a:t>
            </a:r>
          </a:p>
          <a:p>
            <a:pPr lvl="1">
              <a:lnSpc>
                <a:spcPct val="150000"/>
              </a:lnSpc>
            </a:pPr>
            <a:r>
              <a:rPr lang="cs-CZ" dirty="0" smtClean="0"/>
              <a:t>tráva        - na </a:t>
            </a:r>
            <a:r>
              <a:rPr lang="cs-CZ" dirty="0" err="1" smtClean="0"/>
              <a:t>trá</a:t>
            </a:r>
            <a:r>
              <a:rPr lang="cs-CZ" dirty="0" smtClean="0"/>
              <a:t>____</a:t>
            </a:r>
          </a:p>
          <a:p>
            <a:pPr lvl="1">
              <a:lnSpc>
                <a:spcPct val="150000"/>
              </a:lnSpc>
            </a:pPr>
            <a:r>
              <a:rPr lang="cs-CZ" dirty="0" smtClean="0"/>
              <a:t>stopa       - na sto____</a:t>
            </a:r>
          </a:p>
          <a:p>
            <a:pPr lvl="1">
              <a:lnSpc>
                <a:spcPct val="150000"/>
              </a:lnSpc>
            </a:pPr>
            <a:r>
              <a:rPr lang="cs-CZ" dirty="0" smtClean="0"/>
              <a:t>voda        - ve </a:t>
            </a:r>
            <a:r>
              <a:rPr lang="cs-CZ" dirty="0" err="1" smtClean="0"/>
              <a:t>vo</a:t>
            </a:r>
            <a:r>
              <a:rPr lang="cs-CZ" dirty="0" smtClean="0"/>
              <a:t>____</a:t>
            </a:r>
          </a:p>
          <a:p>
            <a:pPr lvl="1">
              <a:lnSpc>
                <a:spcPct val="150000"/>
              </a:lnSpc>
            </a:pPr>
            <a:r>
              <a:rPr lang="cs-CZ" dirty="0" smtClean="0"/>
              <a:t>koupelna – v koupel____</a:t>
            </a:r>
          </a:p>
        </p:txBody>
      </p:sp>
      <p:sp>
        <p:nvSpPr>
          <p:cNvPr id="4" name="Obdélník 3"/>
          <p:cNvSpPr/>
          <p:nvPr/>
        </p:nvSpPr>
        <p:spPr>
          <a:xfrm>
            <a:off x="4788024" y="2780928"/>
            <a:ext cx="648072" cy="360040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dě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228184" y="2564904"/>
            <a:ext cx="648072" cy="360040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ně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524328" y="5589240"/>
            <a:ext cx="648072" cy="360040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vě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7524328" y="3140968"/>
            <a:ext cx="648072" cy="360040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pě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868144" y="3717032"/>
            <a:ext cx="648072" cy="360040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 smtClean="0">
                <a:solidFill>
                  <a:schemeClr val="tx1"/>
                </a:solidFill>
              </a:rPr>
              <a:t>bě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236296" y="4149080"/>
            <a:ext cx="648072" cy="360040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tě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6012160" y="4941168"/>
            <a:ext cx="648072" cy="360040"/>
          </a:xfrm>
          <a:prstGeom prst="rect">
            <a:avLst/>
          </a:prstGeom>
          <a:solidFill>
            <a:schemeClr val="bg1"/>
          </a:solidFill>
          <a:ln>
            <a:solidFill>
              <a:schemeClr val="bg1">
                <a:lumMod val="8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mě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1027" name="Picture 3" descr="C:\Users\Marcela\AppData\Local\Microsoft\Windows\Temporary Internet Files\Content.IE5\AWGJD1MZ\MM900254500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48264" y="1340768"/>
            <a:ext cx="1368152" cy="13681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42535 -0.29371 " pathEditMode="relative" ptsTypes="AA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8.51064E-7 L -0.3151 -0.32516 " pathEditMode="relative" ptsTypes="AA">
                                      <p:cBhvr>
                                        <p:cTn id="1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2.11841E-6 L -0.2677 -0.0629 " pathEditMode="relative" ptsTypes="AA">
                                      <p:cBhvr>
                                        <p:cTn id="1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-2.11841E-6 L -0.44878 -0.25185 " pathEditMode="relative" ptsTypes="AA"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8.51064E-7 L -0.44878 0.18871 " pathEditMode="relative" ptsTypes="AA">
                                      <p:cBhvr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8.51064E-7 L -0.16545 0.3254 " pathEditMode="relative" ptsTypes="AA">
                                      <p:cBhvr>
                                        <p:cTn id="3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-8.51064E-7 L -0.25989 0.4408 " pathEditMode="relative" ptsTypes="AA">
                                      <p:cBhvr>
                                        <p:cTn id="3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127848"/>
          </a:xfrm>
        </p:spPr>
        <p:txBody>
          <a:bodyPr/>
          <a:lstStyle/>
          <a:p>
            <a:r>
              <a:rPr lang="cs-CZ" dirty="0" smtClean="0"/>
              <a:t>Doplň, kde bydlí zvířátka.</a:t>
            </a:r>
          </a:p>
          <a:p>
            <a:endParaRPr lang="cs-CZ" dirty="0" smtClean="0"/>
          </a:p>
          <a:p>
            <a:pPr lvl="1"/>
            <a:r>
              <a:rPr lang="cs-CZ" dirty="0" smtClean="0"/>
              <a:t>Kráva bydlí v ________________.</a:t>
            </a:r>
          </a:p>
          <a:p>
            <a:pPr lvl="1"/>
            <a:r>
              <a:rPr lang="cs-CZ" dirty="0" smtClean="0"/>
              <a:t>Pes bydlí v __________________.</a:t>
            </a:r>
          </a:p>
          <a:p>
            <a:pPr lvl="1"/>
            <a:r>
              <a:rPr lang="cs-CZ" dirty="0" smtClean="0"/>
              <a:t>Prase bydlí ve _______________.</a:t>
            </a:r>
          </a:p>
          <a:p>
            <a:pPr lvl="1"/>
            <a:r>
              <a:rPr lang="cs-CZ" dirty="0" smtClean="0"/>
              <a:t>Veverka bydlí na _____________.</a:t>
            </a:r>
          </a:p>
          <a:p>
            <a:pPr lvl="1"/>
            <a:r>
              <a:rPr lang="cs-CZ" dirty="0" smtClean="0"/>
              <a:t>Čáp bydlí na ________________.</a:t>
            </a:r>
          </a:p>
          <a:p>
            <a:pPr lvl="1"/>
            <a:r>
              <a:rPr lang="cs-CZ" dirty="0" smtClean="0"/>
              <a:t>Pavouk bydlí v ______________.</a:t>
            </a:r>
          </a:p>
          <a:p>
            <a:pPr lvl="1"/>
            <a:endParaRPr lang="cs-CZ" dirty="0" smtClean="0"/>
          </a:p>
          <a:p>
            <a:pPr lvl="1">
              <a:buNone/>
            </a:pPr>
            <a:r>
              <a:rPr lang="cs-CZ" i="1" dirty="0" err="1" smtClean="0"/>
              <a:t>chlé</a:t>
            </a:r>
            <a:r>
              <a:rPr lang="cs-CZ" i="1" dirty="0" smtClean="0"/>
              <a:t>__,  </a:t>
            </a:r>
            <a:r>
              <a:rPr lang="cs-CZ" i="1" dirty="0" err="1" smtClean="0"/>
              <a:t>pavuči</a:t>
            </a:r>
            <a:r>
              <a:rPr lang="cs-CZ" i="1" dirty="0" smtClean="0"/>
              <a:t>__,  kraví__,  </a:t>
            </a:r>
            <a:r>
              <a:rPr lang="cs-CZ" i="1" dirty="0" err="1" smtClean="0"/>
              <a:t>komí</a:t>
            </a:r>
            <a:r>
              <a:rPr lang="cs-CZ" i="1" dirty="0" smtClean="0"/>
              <a:t>__,  </a:t>
            </a:r>
            <a:r>
              <a:rPr lang="cs-CZ" i="1" dirty="0" err="1" smtClean="0"/>
              <a:t>bou</a:t>
            </a:r>
            <a:r>
              <a:rPr lang="cs-CZ" i="1" dirty="0" smtClean="0"/>
              <a:t>__,  </a:t>
            </a:r>
            <a:r>
              <a:rPr lang="cs-CZ" i="1" dirty="0" err="1" smtClean="0"/>
              <a:t>stro</a:t>
            </a:r>
            <a:r>
              <a:rPr lang="cs-CZ" i="1" dirty="0" smtClean="0"/>
              <a:t>__</a:t>
            </a:r>
            <a:endParaRPr lang="cs-CZ" i="1" dirty="0"/>
          </a:p>
        </p:txBody>
      </p:sp>
      <p:pic>
        <p:nvPicPr>
          <p:cNvPr id="2051" name="Picture 3" descr="C:\Users\Marcela\AppData\Local\Microsoft\Windows\Temporary Internet Files\Content.IE5\2EOZRNWK\MP90022757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1340768"/>
            <a:ext cx="1008112" cy="1281904"/>
          </a:xfrm>
          <a:prstGeom prst="rect">
            <a:avLst/>
          </a:prstGeom>
          <a:noFill/>
        </p:spPr>
      </p:pic>
      <p:pic>
        <p:nvPicPr>
          <p:cNvPr id="2053" name="Picture 5" descr="C:\Users\Marcela\AppData\Local\Microsoft\Windows\Temporary Internet Files\Content.IE5\AWGJD1MZ\MP90043101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80312" y="2708920"/>
            <a:ext cx="980728" cy="980728"/>
          </a:xfrm>
          <a:prstGeom prst="rect">
            <a:avLst/>
          </a:prstGeom>
          <a:noFill/>
        </p:spPr>
      </p:pic>
      <p:pic>
        <p:nvPicPr>
          <p:cNvPr id="2054" name="Picture 6" descr="C:\Users\Marcela\AppData\Local\Microsoft\Windows\Temporary Internet Files\Content.IE5\2EOZRNWK\MP900431792[2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8144" y="2852936"/>
            <a:ext cx="1318933" cy="875854"/>
          </a:xfrm>
          <a:prstGeom prst="rect">
            <a:avLst/>
          </a:prstGeom>
          <a:noFill/>
        </p:spPr>
      </p:pic>
      <p:pic>
        <p:nvPicPr>
          <p:cNvPr id="2055" name="Picture 7" descr="C:\Users\Marcela\AppData\Local\Microsoft\Windows\Temporary Internet Files\Content.IE5\O0MZE86X\MP900180711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380312" y="3933056"/>
            <a:ext cx="1280516" cy="840872"/>
          </a:xfrm>
          <a:prstGeom prst="rect">
            <a:avLst/>
          </a:prstGeom>
          <a:noFill/>
        </p:spPr>
      </p:pic>
      <p:pic>
        <p:nvPicPr>
          <p:cNvPr id="2057" name="Picture 9" descr="C:\Users\Marcela\AppData\Local\Microsoft\Windows\Temporary Internet Files\Content.IE5\O0MZE86X\MP900180518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236296" y="1052736"/>
            <a:ext cx="889843" cy="1180728"/>
          </a:xfrm>
          <a:prstGeom prst="rect">
            <a:avLst/>
          </a:prstGeom>
          <a:noFill/>
        </p:spPr>
      </p:pic>
      <p:pic>
        <p:nvPicPr>
          <p:cNvPr id="2058" name="Picture 10" descr="C:\Users\Marcela\AppData\Local\Microsoft\Windows\Temporary Internet Files\Content.IE5\L9NQ16BA\MP900401528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796136" y="4149080"/>
            <a:ext cx="1374656" cy="91607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780696"/>
          </a:xfrm>
        </p:spPr>
        <p:txBody>
          <a:bodyPr>
            <a:normAutofit/>
          </a:bodyPr>
          <a:lstStyle/>
          <a:p>
            <a:r>
              <a:rPr lang="cs-CZ" sz="3600" dirty="0" smtClean="0"/>
              <a:t>ZDROJE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http://microsoft.com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65</TotalTime>
  <Words>203</Words>
  <Application>Microsoft Office PowerPoint</Application>
  <PresentationFormat>Předvádění na obrazovce (4:3)</PresentationFormat>
  <Paragraphs>49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Snímek 1</vt:lpstr>
      <vt:lpstr>ANOTACE</vt:lpstr>
      <vt:lpstr>OPAKOVÁNÍ</vt:lpstr>
      <vt:lpstr>Snímek 4</vt:lpstr>
      <vt:lpstr>Snímek 5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Marcela</dc:creator>
  <cp:lastModifiedBy>Marcela</cp:lastModifiedBy>
  <cp:revision>20</cp:revision>
  <dcterms:created xsi:type="dcterms:W3CDTF">2012-02-17T17:34:54Z</dcterms:created>
  <dcterms:modified xsi:type="dcterms:W3CDTF">2012-04-04T15:48:59Z</dcterms:modified>
</cp:coreProperties>
</file>