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1DC2A-C37A-468C-974A-2BDDFDAA0A9D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F1BDD-5DFF-4D80-8BEF-13ABCA281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1DC2A-C37A-468C-974A-2BDDFDAA0A9D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F1BDD-5DFF-4D80-8BEF-13ABCA281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1DC2A-C37A-468C-974A-2BDDFDAA0A9D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F1BDD-5DFF-4D80-8BEF-13ABCA281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1DC2A-C37A-468C-974A-2BDDFDAA0A9D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F1BDD-5DFF-4D80-8BEF-13ABCA281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1DC2A-C37A-468C-974A-2BDDFDAA0A9D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F1BDD-5DFF-4D80-8BEF-13ABCA281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1DC2A-C37A-468C-974A-2BDDFDAA0A9D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F1BDD-5DFF-4D80-8BEF-13ABCA281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1DC2A-C37A-468C-974A-2BDDFDAA0A9D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F1BDD-5DFF-4D80-8BEF-13ABCA281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1DC2A-C37A-468C-974A-2BDDFDAA0A9D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F1BDD-5DFF-4D80-8BEF-13ABCA281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1DC2A-C37A-468C-974A-2BDDFDAA0A9D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F1BDD-5DFF-4D80-8BEF-13ABCA281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1DC2A-C37A-468C-974A-2BDDFDAA0A9D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F1BDD-5DFF-4D80-8BEF-13ABCA281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1DC2A-C37A-468C-974A-2BDDFDAA0A9D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F1BDD-5DFF-4D80-8BEF-13ABCA281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81DC2A-C37A-468C-974A-2BDDFDAA0A9D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DF1BDD-5DFF-4D80-8BEF-13ABCA281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8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Lom světla - příklady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VY_32_INOVACE_FYZ_1_7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85794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Rychlost světla v kapalině je 214 000 km/s a světlo na její hladinu dopadá ze vzduchu pod úhlem 45˚. Jaký je úhel lomu světla?</a:t>
            </a:r>
          </a:p>
          <a:p>
            <a:r>
              <a:rPr lang="cs-CZ" smtClean="0"/>
              <a:t>2. Při kterém průchodu světla rozhraním ledu a vody může dojít k úplnému odrazu? Z ledu do vody nebo z vody do ledu? Index lomu ledu je 1,31 a index lomu vody je 1,33.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57692"/>
          </a:xfrm>
        </p:spPr>
        <p:txBody>
          <a:bodyPr/>
          <a:lstStyle/>
          <a:p>
            <a:r>
              <a:rPr lang="cs-CZ" smtClean="0"/>
              <a:t>3. Určete mezní úhel pro dvojici prostředí diamant - vzduch. Index lomu diamantu je 2,42.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4383087"/>
          </a:xfrm>
        </p:spPr>
        <p:txBody>
          <a:bodyPr/>
          <a:lstStyle/>
          <a:p>
            <a:r>
              <a:rPr lang="cs-CZ" smtClean="0"/>
              <a:t>1.                                     </a:t>
            </a:r>
            <a:endParaRPr lang="en-US" smtClean="0"/>
          </a:p>
          <a:p>
            <a:pPr>
              <a:buNone/>
            </a:pPr>
            <a:endParaRPr lang="en-US" smtClean="0"/>
          </a:p>
          <a:p>
            <a:endParaRPr lang="en-US" smtClean="0"/>
          </a:p>
          <a:p>
            <a:pPr>
              <a:buNone/>
            </a:pPr>
            <a:r>
              <a:rPr lang="en-US" smtClean="0"/>
              <a:t>                              </a:t>
            </a: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357290" y="1500174"/>
          <a:ext cx="2214578" cy="1476385"/>
        </p:xfrm>
        <a:graphic>
          <a:graphicData uri="http://schemas.openxmlformats.org/presentationml/2006/ole">
            <p:oleObj spid="_x0000_s1026" name="Rovnice" r:id="rId3" imgW="990360" imgH="6602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357290" y="2357430"/>
          <a:ext cx="2140115" cy="839792"/>
        </p:xfrm>
        <a:graphic>
          <a:graphicData uri="http://schemas.openxmlformats.org/presentationml/2006/ole">
            <p:oleObj spid="_x0000_s1027" name="Rovnice" r:id="rId4" imgW="1002960" imgH="3934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357290" y="3214686"/>
          <a:ext cx="963389" cy="374651"/>
        </p:xfrm>
        <a:graphic>
          <a:graphicData uri="http://schemas.openxmlformats.org/presentationml/2006/ole">
            <p:oleObj spid="_x0000_s1028" name="Rovnice" r:id="rId5" imgW="457200" imgH="17748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857356" y="3286124"/>
          <a:ext cx="2336816" cy="101600"/>
        </p:xfrm>
        <a:graphic>
          <a:graphicData uri="http://schemas.openxmlformats.org/presentationml/2006/ole">
            <p:oleObj spid="_x0000_s1029" name="Rovnice" r:id="rId6" imgW="101520" imgH="10152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266825" y="3714750"/>
          <a:ext cx="754063" cy="415925"/>
        </p:xfrm>
        <a:graphic>
          <a:graphicData uri="http://schemas.openxmlformats.org/presentationml/2006/ole">
            <p:oleObj spid="_x0000_s1030" name="Rovnice" r:id="rId7" imgW="368280" imgH="2030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5214942" y="1714488"/>
          <a:ext cx="2461364" cy="2641463"/>
        </p:xfrm>
        <a:graphic>
          <a:graphicData uri="http://schemas.openxmlformats.org/presentationml/2006/ole">
            <p:oleObj spid="_x0000_s1031" name="Rovnice" r:id="rId8" imgW="1041120" imgH="1117440" progId="Equation.3">
              <p:embed/>
            </p:oleObj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14488"/>
            <a:ext cx="8229600" cy="4525963"/>
          </a:xfrm>
        </p:spPr>
        <p:txBody>
          <a:bodyPr/>
          <a:lstStyle/>
          <a:p>
            <a:r>
              <a:rPr lang="cs-CZ" smtClean="0"/>
              <a:t>2. Z vody do ledu, protože n vody je větší než</a:t>
            </a:r>
            <a:br>
              <a:rPr lang="cs-CZ" smtClean="0"/>
            </a:br>
            <a:r>
              <a:rPr lang="cs-CZ" smtClean="0"/>
              <a:t>   ledu, k úplnému odrazu světla dochází při </a:t>
            </a:r>
            <a:br>
              <a:rPr lang="cs-CZ" smtClean="0"/>
            </a:br>
            <a:r>
              <a:rPr lang="cs-CZ" smtClean="0"/>
              <a:t>   lomu od kolmice.</a:t>
            </a:r>
          </a:p>
          <a:p>
            <a:r>
              <a:rPr lang="cs-CZ" smtClean="0"/>
              <a:t>3. </a:t>
            </a:r>
          </a:p>
          <a:p>
            <a:endParaRPr lang="cs-CZ"/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en-US" smtClean="0"/>
              <a:t>   </a:t>
            </a:r>
            <a:r>
              <a:rPr lang="cs-CZ" smtClean="0"/>
              <a:t>Úplný odraz nastane, protože </a:t>
            </a:r>
            <a:r>
              <a:rPr lang="el-GR" smtClean="0"/>
              <a:t>α</a:t>
            </a:r>
            <a:r>
              <a:rPr lang="cs-CZ" smtClean="0"/>
              <a:t> </a:t>
            </a:r>
            <a:r>
              <a:rPr lang="en-US" smtClean="0"/>
              <a:t>&gt; </a:t>
            </a:r>
            <a:r>
              <a:rPr lang="el-GR" smtClean="0"/>
              <a:t>α</a:t>
            </a:r>
            <a:r>
              <a:rPr lang="en-US" baseline="-25000" smtClean="0"/>
              <a:t>m</a:t>
            </a:r>
            <a:r>
              <a:rPr lang="en-US" smtClean="0"/>
              <a:t> .</a:t>
            </a:r>
            <a:endParaRPr lang="cs-CZ" smtClean="0"/>
          </a:p>
          <a:p>
            <a:pPr>
              <a:buNone/>
            </a:pP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357290" y="3143248"/>
          <a:ext cx="3649683" cy="995368"/>
        </p:xfrm>
        <a:graphic>
          <a:graphicData uri="http://schemas.openxmlformats.org/presentationml/2006/ole">
            <p:oleObj spid="_x0000_s2050" name="Rovnice" r:id="rId3" imgW="1536480" imgH="419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357290" y="4286257"/>
          <a:ext cx="1560350" cy="658814"/>
        </p:xfrm>
        <a:graphic>
          <a:graphicData uri="http://schemas.openxmlformats.org/presentationml/2006/ole">
            <p:oleObj spid="_x0000_s2051" name="Rovnice" r:id="rId4" imgW="571320" imgH="241200" progId="Equation.3">
              <p:embed/>
            </p:oleObj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Praha </a:t>
            </a:r>
            <a:r>
              <a:rPr lang="cs-CZ" dirty="0" smtClean="0"/>
              <a:t>1993</a:t>
            </a:r>
          </a:p>
          <a:p>
            <a:r>
              <a:rPr lang="cs-CZ" smtClean="0"/>
              <a:t>Kresba: vlastní</a:t>
            </a:r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172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Lom světla - příklady</vt:lpstr>
      <vt:lpstr>Snímek 2</vt:lpstr>
      <vt:lpstr>Snímek 3</vt:lpstr>
      <vt:lpstr>Řešení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Lom světla - příklady</dc:title>
  <dc:creator>Vichovi</dc:creator>
  <cp:lastModifiedBy>spravce2</cp:lastModifiedBy>
  <cp:revision>16</cp:revision>
  <dcterms:created xsi:type="dcterms:W3CDTF">2012-10-29T15:39:30Z</dcterms:created>
  <dcterms:modified xsi:type="dcterms:W3CDTF">2014-05-28T09:38:27Z</dcterms:modified>
</cp:coreProperties>
</file>