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image" Target="../media/image2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C6C4DF-A6D9-4586-8275-EE95A0636535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7F00EF-3149-4B0F-84DD-5C1C89E3B3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C6C4DF-A6D9-4586-8275-EE95A0636535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7F00EF-3149-4B0F-84DD-5C1C89E3B3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C6C4DF-A6D9-4586-8275-EE95A0636535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7F00EF-3149-4B0F-84DD-5C1C89E3B3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C6C4DF-A6D9-4586-8275-EE95A0636535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7F00EF-3149-4B0F-84DD-5C1C89E3B3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C6C4DF-A6D9-4586-8275-EE95A0636535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7F00EF-3149-4B0F-84DD-5C1C89E3B3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C6C4DF-A6D9-4586-8275-EE95A0636535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7F00EF-3149-4B0F-84DD-5C1C89E3B3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C6C4DF-A6D9-4586-8275-EE95A0636535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7F00EF-3149-4B0F-84DD-5C1C89E3B3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C6C4DF-A6D9-4586-8275-EE95A0636535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7F00EF-3149-4B0F-84DD-5C1C89E3B3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C6C4DF-A6D9-4586-8275-EE95A0636535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7F00EF-3149-4B0F-84DD-5C1C89E3B3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C6C4DF-A6D9-4586-8275-EE95A0636535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7F00EF-3149-4B0F-84DD-5C1C89E3B3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C6C4DF-A6D9-4586-8275-EE95A0636535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7F00EF-3149-4B0F-84DD-5C1C89E3B3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C6C4DF-A6D9-4586-8275-EE95A0636535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7F00EF-3149-4B0F-84DD-5C1C89E3B3E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oleObject" Target="../embeddings/oleObject2.bin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Měření tepla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47500" lnSpcReduction="20000"/>
          </a:bodyPr>
          <a:lstStyle/>
          <a:p>
            <a:pPr algn="l"/>
            <a:r>
              <a:rPr lang="cs-CZ" dirty="0" smtClean="0"/>
              <a:t>Autor: Mgr. Alena Víchová</a:t>
            </a:r>
          </a:p>
          <a:p>
            <a:pPr algn="l"/>
            <a:r>
              <a:rPr lang="cs-CZ" dirty="0" smtClean="0"/>
              <a:t>Škola: Střední umělecká škola v Ostravě</a:t>
            </a:r>
          </a:p>
          <a:p>
            <a:pPr algn="l"/>
            <a:r>
              <a:rPr lang="cs-CZ" dirty="0" smtClean="0"/>
              <a:t>Číslo projektu: CZ.1.07./1.5.00/34.0938</a:t>
            </a:r>
          </a:p>
          <a:p>
            <a:pPr algn="l"/>
            <a:r>
              <a:rPr lang="cs-CZ" dirty="0" smtClean="0"/>
              <a:t>Číslo dum</a:t>
            </a:r>
            <a:r>
              <a:rPr lang="cs-CZ" smtClean="0"/>
              <a:t>: VY_32_INOVACE_FYZ_1_18</a:t>
            </a:r>
            <a:endParaRPr lang="cs-CZ" dirty="0" smtClean="0"/>
          </a:p>
          <a:p>
            <a:pPr algn="l"/>
            <a:r>
              <a:rPr lang="cs-CZ" dirty="0" smtClean="0"/>
              <a:t>Název projektu: Zlepšení podmínek pro vzdělávání na SUŠ, Ostrava</a:t>
            </a:r>
          </a:p>
          <a:p>
            <a:pPr algn="l"/>
            <a:r>
              <a:rPr lang="cs-CZ" dirty="0" smtClean="0"/>
              <a:t>Číslo a název šablony klíčové aktivity: III/2 Inovace a zkvalitnění výuky prostřednictvím ICT</a:t>
            </a:r>
            <a:endParaRPr lang="cs-CZ" dirty="0"/>
          </a:p>
        </p:txBody>
      </p:sp>
      <p:pic>
        <p:nvPicPr>
          <p:cNvPr id="4" name="Obrázek 3" descr="OPVK_hor_zakladni_logolink_RGB_cz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14480" y="785794"/>
            <a:ext cx="5760720" cy="1258824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Měrná tepelná kapacita c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určuje teplo, kterým se při tepelné výměně ohřeje 1 kg chemicky stejnorodé látky o 1 ˚C</a:t>
            </a:r>
            <a:br>
              <a:rPr lang="cs-CZ" smtClean="0"/>
            </a:br>
            <a:r>
              <a:rPr lang="cs-CZ" smtClean="0"/>
              <a:t> ( 1 K ).</a:t>
            </a:r>
          </a:p>
          <a:p>
            <a:endParaRPr lang="cs-CZ"/>
          </a:p>
          <a:p>
            <a:endParaRPr lang="cs-CZ" smtClean="0"/>
          </a:p>
          <a:p>
            <a:endParaRPr lang="cs-CZ" smtClean="0"/>
          </a:p>
          <a:p>
            <a:r>
              <a:rPr lang="cs-CZ" smtClean="0"/>
              <a:t>Jednotka: </a:t>
            </a:r>
            <a:endParaRPr lang="cs-CZ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3000364" y="3071810"/>
          <a:ext cx="2387314" cy="1510341"/>
        </p:xfrm>
        <a:graphic>
          <a:graphicData uri="http://schemas.openxmlformats.org/presentationml/2006/ole">
            <p:oleObj spid="_x0000_s1026" name="Rovnice" r:id="rId3" imgW="622080" imgH="393480" progId="Equation.3">
              <p:embed/>
            </p:oleObj>
          </a:graphicData>
        </a:graphic>
      </p:graphicFrame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2714612" y="4929198"/>
          <a:ext cx="2227272" cy="657228"/>
        </p:xfrm>
        <a:graphic>
          <a:graphicData uri="http://schemas.openxmlformats.org/presentationml/2006/ole">
            <p:oleObj spid="_x0000_s1027" name="Rovnice" r:id="rId4" imgW="774360" imgH="228600" progId="Equation.3">
              <p:embed/>
            </p:oleObj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Teplo Q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Teplo, které přijme těleso při tepelné výměně, závisí na látce, na hmotnosti tělesa a na změně teploty:</a:t>
            </a:r>
            <a:endParaRPr lang="cs-CZ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2928926" y="3714752"/>
          <a:ext cx="2725156" cy="703266"/>
        </p:xfrm>
        <a:graphic>
          <a:graphicData uri="http://schemas.openxmlformats.org/presentationml/2006/ole">
            <p:oleObj spid="_x0000_s2050" name="Rovnice" r:id="rId3" imgW="787320" imgH="203040" progId="Equation.3">
              <p:embed/>
            </p:oleObj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Příklad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Jaké teplo přijalo při zahřívání 10 l vody, jestliže se voda ohřála z 20 ˚C na 80 ˚C ?</a:t>
            </a:r>
            <a:br>
              <a:rPr lang="cs-CZ" smtClean="0"/>
            </a:br>
            <a:r>
              <a:rPr lang="cs-CZ" smtClean="0"/>
              <a:t>Měrná tepelná kapacita vody je 4200 J kg</a:t>
            </a:r>
            <a:r>
              <a:rPr lang="cs-CZ" baseline="30000" smtClean="0"/>
              <a:t>-1</a:t>
            </a:r>
            <a:r>
              <a:rPr lang="cs-CZ" smtClean="0"/>
              <a:t> K</a:t>
            </a:r>
            <a:r>
              <a:rPr lang="cs-CZ" baseline="30000" smtClean="0"/>
              <a:t>-1 </a:t>
            </a:r>
          </a:p>
          <a:p>
            <a:endParaRPr lang="cs-CZ" smtClean="0"/>
          </a:p>
          <a:p>
            <a:endParaRPr lang="cs-CZ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Řešení</a:t>
            </a:r>
            <a:endParaRPr lang="cs-CZ">
              <a:solidFill>
                <a:srgbClr val="FF0000"/>
              </a:solidFill>
            </a:endParaRPr>
          </a:p>
        </p:txBody>
      </p:sp>
      <p:graphicFrame>
        <p:nvGraphicFramePr>
          <p:cNvPr id="3074" name="Object 2"/>
          <p:cNvGraphicFramePr>
            <a:graphicFrameLocks noChangeAspect="1"/>
          </p:cNvGraphicFramePr>
          <p:nvPr>
            <p:ph idx="1"/>
          </p:nvPr>
        </p:nvGraphicFramePr>
        <p:xfrm>
          <a:off x="928662" y="1643050"/>
          <a:ext cx="2902169" cy="748946"/>
        </p:xfrm>
        <a:graphic>
          <a:graphicData uri="http://schemas.openxmlformats.org/presentationml/2006/ole">
            <p:oleObj spid="_x0000_s3074" name="Rovnice" r:id="rId3" imgW="787320" imgH="203040" progId="Equation.3">
              <p:embed/>
            </p:oleObj>
          </a:graphicData>
        </a:graphic>
      </p:graphicFrame>
      <p:sp>
        <p:nvSpPr>
          <p:cNvPr id="5" name="Zástupný symbol pro obsah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cs-CZ" sz="3200" b="0" i="0" u="none" strike="noStrike" kern="1200" cap="none" spc="0" normalizeH="0" baseline="3000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lang="cs-CZ" sz="3200" baseline="30000"/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  Q = 4200 x 10 x 60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3200"/>
              <a:t> </a:t>
            </a:r>
            <a:r>
              <a:rPr lang="cs-CZ" sz="3200" smtClean="0"/>
              <a:t>    Q = 2 520 000 J = 2,52 MJ</a:t>
            </a:r>
            <a:endParaRPr kumimoji="0" lang="cs-CZ" sz="3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609600" y="17526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lang="cs-CZ" sz="3200"/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Lepil, Bednařík, </a:t>
            </a:r>
            <a:r>
              <a:rPr lang="cs-CZ" dirty="0" err="1" smtClean="0"/>
              <a:t>Hýblová</a:t>
            </a:r>
            <a:r>
              <a:rPr lang="cs-CZ" dirty="0" smtClean="0"/>
              <a:t>, </a:t>
            </a:r>
            <a:r>
              <a:rPr lang="cs-CZ" i="1" dirty="0" smtClean="0"/>
              <a:t>Fyzika pro střední školy</a:t>
            </a:r>
            <a:r>
              <a:rPr lang="cs-CZ" dirty="0" smtClean="0"/>
              <a:t>, </a:t>
            </a:r>
            <a:r>
              <a:rPr lang="cs-CZ" dirty="0" err="1" smtClean="0"/>
              <a:t>Prometheus</a:t>
            </a:r>
            <a:r>
              <a:rPr lang="cs-CZ" dirty="0" smtClean="0"/>
              <a:t> Praha </a:t>
            </a:r>
            <a:r>
              <a:rPr lang="cs-CZ" dirty="0" smtClean="0"/>
              <a:t>1993</a:t>
            </a:r>
          </a:p>
          <a:p>
            <a:r>
              <a:rPr lang="cs-CZ" smtClean="0"/>
              <a:t>Kresba: vlastní</a:t>
            </a:r>
          </a:p>
          <a:p>
            <a:endParaRPr lang="cs-CZ" smtClean="0"/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</TotalTime>
  <Words>155</Words>
  <Application>Microsoft Office PowerPoint</Application>
  <PresentationFormat>Předvádění na obrazovce (4:3)</PresentationFormat>
  <Paragraphs>28</Paragraphs>
  <Slides>6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Motiv sady Office</vt:lpstr>
      <vt:lpstr>Rovnice</vt:lpstr>
      <vt:lpstr>Měření tepla</vt:lpstr>
      <vt:lpstr>Měrná tepelná kapacita c</vt:lpstr>
      <vt:lpstr>Teplo Q</vt:lpstr>
      <vt:lpstr>Příklad</vt:lpstr>
      <vt:lpstr>Řešení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Měření tepla</dc:title>
  <dc:creator>Vichovi</dc:creator>
  <cp:lastModifiedBy>spravce2</cp:lastModifiedBy>
  <cp:revision>8</cp:revision>
  <dcterms:created xsi:type="dcterms:W3CDTF">2012-12-27T18:17:37Z</dcterms:created>
  <dcterms:modified xsi:type="dcterms:W3CDTF">2014-05-28T09:38:21Z</dcterms:modified>
</cp:coreProperties>
</file>