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783F9-0000-4069-95FF-C7134FD3AC6B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A36724-A9C5-4232-969C-3A47FCADBF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Kovy ve výtvarné tvorbě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VY_32_INOVACE_CHE_1_51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Měď Cu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kov načervenalé barvy, odolný proti korozi</a:t>
            </a:r>
            <a:br>
              <a:rPr lang="cs-CZ" smtClean="0"/>
            </a:br>
            <a:r>
              <a:rPr lang="cs-CZ" smtClean="0"/>
              <a:t> ( měděnka ) </a:t>
            </a:r>
          </a:p>
          <a:p>
            <a:r>
              <a:rPr lang="cs-CZ" smtClean="0"/>
              <a:t>Grafika: měděná deska se leptá chloridem železitým FeCl</a:t>
            </a:r>
            <a:r>
              <a:rPr lang="cs-CZ" baseline="-25000" smtClean="0"/>
              <a:t>3</a:t>
            </a:r>
            <a:r>
              <a:rPr lang="cs-CZ" smtClean="0"/>
              <a:t> ( zinková - kys. dusičnou HNO</a:t>
            </a:r>
            <a:r>
              <a:rPr lang="cs-CZ" baseline="-25000" smtClean="0"/>
              <a:t>3</a:t>
            </a:r>
            <a:r>
              <a:rPr lang="cs-CZ" smtClean="0"/>
              <a:t>)</a:t>
            </a:r>
          </a:p>
          <a:p>
            <a:r>
              <a:rPr lang="cs-CZ" smtClean="0"/>
              <a:t>leptání chloridem je bezpečnější, leptá více do hloubky, leptání je pomalejší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Slitiny mědi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Bronz</a:t>
            </a:r>
            <a:r>
              <a:rPr lang="cs-CZ" smtClean="0"/>
              <a:t> = Cu + Sn</a:t>
            </a:r>
          </a:p>
          <a:p>
            <a:r>
              <a:rPr lang="cs-CZ" smtClean="0"/>
              <a:t>- výroba soch, pamětních desek, mincí, </a:t>
            </a:r>
            <a:br>
              <a:rPr lang="cs-CZ" smtClean="0"/>
            </a:br>
            <a:r>
              <a:rPr lang="cs-CZ" smtClean="0"/>
              <a:t>  medailí</a:t>
            </a:r>
          </a:p>
          <a:p>
            <a:r>
              <a:rPr lang="cs-CZ" smtClean="0">
                <a:solidFill>
                  <a:srgbClr val="FF0000"/>
                </a:solidFill>
              </a:rPr>
              <a:t>Mosaz</a:t>
            </a:r>
            <a:r>
              <a:rPr lang="cs-CZ" smtClean="0"/>
              <a:t> = Cu + Zn</a:t>
            </a:r>
          </a:p>
          <a:p>
            <a:r>
              <a:rPr lang="cs-CZ" smtClean="0"/>
              <a:t>- výroba hudebních nástrojů, dekorativních   předmětů, vybavení koupelen, výroba bižuterie ( kočičí zlato )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Zinek Zn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součást různých slitin, na vzduchu se pokryje tenkou vrstvou ZnO - pasivace</a:t>
            </a:r>
          </a:p>
          <a:p>
            <a:r>
              <a:rPr lang="cs-CZ" smtClean="0">
                <a:solidFill>
                  <a:srgbClr val="FF0000"/>
                </a:solidFill>
              </a:rPr>
              <a:t>Oxid zinečnatý ZnO </a:t>
            </a:r>
            <a:r>
              <a:rPr lang="cs-CZ" smtClean="0"/>
              <a:t>- bílá práškovitá látka, nerozpustná ve vodě</a:t>
            </a:r>
            <a:br>
              <a:rPr lang="cs-CZ" smtClean="0"/>
            </a:br>
            <a:r>
              <a:rPr lang="cs-CZ" smtClean="0"/>
              <a:t>- </a:t>
            </a:r>
            <a:r>
              <a:rPr lang="cs-CZ" smtClean="0">
                <a:solidFill>
                  <a:srgbClr val="FF0000"/>
                </a:solidFill>
              </a:rPr>
              <a:t>zinková běloba </a:t>
            </a:r>
            <a:r>
              <a:rPr lang="cs-CZ" smtClean="0"/>
              <a:t>- netoxický bílý pigment při výrobě barviv</a:t>
            </a:r>
            <a:br>
              <a:rPr lang="cs-CZ" smtClean="0"/>
            </a:br>
            <a:r>
              <a:rPr lang="cs-CZ" smtClean="0"/>
              <a:t>- keramický, sklářský průmysl - chemicky odolná skla, glazury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Olovo Pb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těžký toxický kov, dobře kujný, odolný proti korozi</a:t>
            </a:r>
          </a:p>
          <a:p>
            <a:r>
              <a:rPr lang="cs-CZ" smtClean="0"/>
              <a:t>dříve v grafice - slitina </a:t>
            </a:r>
            <a:r>
              <a:rPr lang="cs-CZ" smtClean="0">
                <a:solidFill>
                  <a:srgbClr val="FF0000"/>
                </a:solidFill>
              </a:rPr>
              <a:t>liteřina</a:t>
            </a:r>
            <a:r>
              <a:rPr lang="cs-CZ" smtClean="0"/>
              <a:t> ( Pb, Sn, Sb ) - odlévala se z ní jednotlivá písmena</a:t>
            </a:r>
          </a:p>
          <a:p>
            <a:r>
              <a:rPr lang="cs-CZ" smtClean="0"/>
              <a:t>olovnaté sklo - přídavky Pb do skla zvyšují jeho index lomu</a:t>
            </a:r>
          </a:p>
          <a:p>
            <a:r>
              <a:rPr lang="cs-CZ" smtClean="0"/>
              <a:t>vitráže - malé skleněné tabulky se zalévaly k sobě roztaveným olovem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Sloučeniny olova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Uhličitan olovnatý PbCO</a:t>
            </a:r>
            <a:r>
              <a:rPr lang="cs-CZ" baseline="-25000" smtClean="0"/>
              <a:t>3</a:t>
            </a:r>
            <a:r>
              <a:rPr lang="cs-CZ" smtClean="0"/>
              <a:t> - je součástí barviva </a:t>
            </a:r>
            <a:r>
              <a:rPr lang="cs-CZ" smtClean="0">
                <a:solidFill>
                  <a:srgbClr val="FF0000"/>
                </a:solidFill>
              </a:rPr>
              <a:t>olovnaté běloby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výborná krycí schopnost ( podmalba, mísí se s olejovitými látkami )</a:t>
            </a:r>
            <a:br>
              <a:rPr lang="cs-CZ" smtClean="0"/>
            </a:br>
            <a:r>
              <a:rPr lang="cs-CZ" smtClean="0"/>
              <a:t>- toxický</a:t>
            </a:r>
          </a:p>
          <a:p>
            <a:r>
              <a:rPr lang="cs-CZ" smtClean="0"/>
              <a:t>Chroman olovnatý PbCrO</a:t>
            </a:r>
            <a:r>
              <a:rPr lang="cs-CZ" baseline="-25000" smtClean="0"/>
              <a:t>4</a:t>
            </a:r>
            <a:r>
              <a:rPr lang="cs-CZ" smtClean="0"/>
              <a:t> - </a:t>
            </a:r>
            <a:r>
              <a:rPr lang="cs-CZ" smtClean="0">
                <a:solidFill>
                  <a:srgbClr val="FF0000"/>
                </a:solidFill>
              </a:rPr>
              <a:t>chromová žluť</a:t>
            </a:r>
            <a:endParaRPr lang="cs-CZ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Další malířské pigmenty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Sulfid kademnatý CdS - </a:t>
            </a:r>
            <a:r>
              <a:rPr lang="cs-CZ" smtClean="0">
                <a:solidFill>
                  <a:srgbClr val="FF0000"/>
                </a:solidFill>
              </a:rPr>
              <a:t>kadmiová žluť</a:t>
            </a:r>
          </a:p>
          <a:p>
            <a:r>
              <a:rPr lang="cs-CZ" smtClean="0"/>
              <a:t>Sulfid arsenitý As</a:t>
            </a:r>
            <a:r>
              <a:rPr lang="cs-CZ" baseline="-25000" smtClean="0"/>
              <a:t>2</a:t>
            </a:r>
            <a:r>
              <a:rPr lang="cs-CZ" smtClean="0"/>
              <a:t>S</a:t>
            </a:r>
            <a:r>
              <a:rPr lang="cs-CZ" baseline="-25000" smtClean="0"/>
              <a:t>3</a:t>
            </a:r>
            <a:r>
              <a:rPr lang="cs-CZ" smtClean="0"/>
              <a:t> - </a:t>
            </a:r>
            <a:r>
              <a:rPr lang="cs-CZ" smtClean="0">
                <a:solidFill>
                  <a:srgbClr val="FF0000"/>
                </a:solidFill>
              </a:rPr>
              <a:t>královská žluť</a:t>
            </a:r>
          </a:p>
          <a:p>
            <a:r>
              <a:rPr lang="cs-CZ" smtClean="0"/>
              <a:t>Oxid titaničitý TiO</a:t>
            </a:r>
            <a:r>
              <a:rPr lang="cs-CZ" baseline="-25000" smtClean="0"/>
              <a:t>2</a:t>
            </a:r>
            <a:r>
              <a:rPr lang="cs-CZ" smtClean="0"/>
              <a:t> - </a:t>
            </a:r>
            <a:r>
              <a:rPr lang="cs-CZ" smtClean="0">
                <a:solidFill>
                  <a:srgbClr val="FF0000"/>
                </a:solidFill>
              </a:rPr>
              <a:t>titanová běloba</a:t>
            </a:r>
          </a:p>
          <a:p>
            <a:r>
              <a:rPr lang="cs-CZ" smtClean="0"/>
              <a:t>Oxid chromitý Cr</a:t>
            </a:r>
            <a:r>
              <a:rPr lang="cs-CZ" baseline="-25000" smtClean="0"/>
              <a:t>2</a:t>
            </a:r>
            <a:r>
              <a:rPr lang="cs-CZ" smtClean="0"/>
              <a:t>O</a:t>
            </a:r>
            <a:r>
              <a:rPr lang="cs-CZ" baseline="-25000" smtClean="0"/>
              <a:t>3</a:t>
            </a:r>
            <a:r>
              <a:rPr lang="cs-CZ" smtClean="0"/>
              <a:t> - </a:t>
            </a:r>
            <a:r>
              <a:rPr lang="cs-CZ" smtClean="0">
                <a:solidFill>
                  <a:srgbClr val="FF0000"/>
                </a:solidFill>
              </a:rPr>
              <a:t>chromová zeleň</a:t>
            </a:r>
          </a:p>
          <a:p>
            <a:r>
              <a:rPr lang="cs-CZ" smtClean="0"/>
              <a:t>Chroman barnatý BaCrO</a:t>
            </a:r>
            <a:r>
              <a:rPr lang="cs-CZ" baseline="-25000" smtClean="0"/>
              <a:t>4</a:t>
            </a:r>
            <a:r>
              <a:rPr lang="cs-CZ" smtClean="0"/>
              <a:t> - </a:t>
            </a:r>
            <a:r>
              <a:rPr lang="cs-CZ" smtClean="0">
                <a:solidFill>
                  <a:srgbClr val="FF0000"/>
                </a:solidFill>
              </a:rPr>
              <a:t>žlutý ultramarín</a:t>
            </a:r>
          </a:p>
          <a:p>
            <a:r>
              <a:rPr lang="cs-CZ" smtClean="0"/>
              <a:t>Soli kobaltu - </a:t>
            </a:r>
            <a:r>
              <a:rPr lang="cs-CZ" smtClean="0">
                <a:solidFill>
                  <a:srgbClr val="FF0000"/>
                </a:solidFill>
              </a:rPr>
              <a:t>kobaltová modř </a:t>
            </a:r>
            <a:r>
              <a:rPr lang="cs-CZ" smtClean="0"/>
              <a:t>( sklo, keramika )</a:t>
            </a:r>
            <a:br>
              <a:rPr lang="cs-CZ" smtClean="0"/>
            </a:br>
            <a:r>
              <a:rPr lang="cs-CZ" smtClean="0"/>
              <a:t>- grafika -kobaltový sikativ ( urychlení schnutí tiskařských barev )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233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Kovy ve výtvarné tvorbě</vt:lpstr>
      <vt:lpstr>Měď Cu</vt:lpstr>
      <vt:lpstr>Slitiny mědi</vt:lpstr>
      <vt:lpstr>Zinek Zn</vt:lpstr>
      <vt:lpstr>Olovo Pb</vt:lpstr>
      <vt:lpstr>Sloučeniny olova</vt:lpstr>
      <vt:lpstr>Další malířské pigmenty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 ve výtvarné tvorbě</dc:title>
  <dc:creator>Vichovi</dc:creator>
  <cp:lastModifiedBy>spravce2</cp:lastModifiedBy>
  <cp:revision>9</cp:revision>
  <dcterms:created xsi:type="dcterms:W3CDTF">2013-05-04T15:27:35Z</dcterms:created>
  <dcterms:modified xsi:type="dcterms:W3CDTF">2014-05-24T13:02:32Z</dcterms:modified>
</cp:coreProperties>
</file>