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27A7E-82D9-43C9-9223-1458D27B7169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8A2DD-EDE9-4EEC-96C0-C1BB31524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27A7E-82D9-43C9-9223-1458D27B7169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8A2DD-EDE9-4EEC-96C0-C1BB31524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27A7E-82D9-43C9-9223-1458D27B7169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8A2DD-EDE9-4EEC-96C0-C1BB31524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27A7E-82D9-43C9-9223-1458D27B7169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8A2DD-EDE9-4EEC-96C0-C1BB31524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27A7E-82D9-43C9-9223-1458D27B7169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8A2DD-EDE9-4EEC-96C0-C1BB31524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27A7E-82D9-43C9-9223-1458D27B7169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8A2DD-EDE9-4EEC-96C0-C1BB31524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27A7E-82D9-43C9-9223-1458D27B7169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8A2DD-EDE9-4EEC-96C0-C1BB31524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27A7E-82D9-43C9-9223-1458D27B7169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8A2DD-EDE9-4EEC-96C0-C1BB31524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27A7E-82D9-43C9-9223-1458D27B7169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8A2DD-EDE9-4EEC-96C0-C1BB31524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27A7E-82D9-43C9-9223-1458D27B7169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8A2DD-EDE9-4EEC-96C0-C1BB31524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27A7E-82D9-43C9-9223-1458D27B7169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8A2DD-EDE9-4EEC-96C0-C1BB31524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E27A7E-82D9-43C9-9223-1458D27B7169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38A2DD-EDE9-4EEC-96C0-C1BB315249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Sklo, výroba skla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VY_32_INOVACE_CHE_1_49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14356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Historie výroby skla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3000 let př. n. l. - vznik výroby skla v Egyptě</a:t>
            </a:r>
          </a:p>
          <a:p>
            <a:r>
              <a:rPr lang="cs-CZ" smtClean="0"/>
              <a:t>kolem roku 0 - Féničané vyrobili sklářskou píšťalu - výroba foukaného skla</a:t>
            </a:r>
          </a:p>
          <a:p>
            <a:r>
              <a:rPr lang="cs-CZ" smtClean="0"/>
              <a:t>Asyřané a Babyloňané -výroba křišťálu</a:t>
            </a:r>
          </a:p>
          <a:p>
            <a:r>
              <a:rPr lang="cs-CZ" smtClean="0"/>
              <a:t>Římané - rytí, broušení, malování, zlacení</a:t>
            </a:r>
          </a:p>
          <a:p>
            <a:r>
              <a:rPr lang="cs-CZ" smtClean="0"/>
              <a:t>13. stol. - benátská zrcadla</a:t>
            </a:r>
          </a:p>
          <a:p>
            <a:r>
              <a:rPr lang="cs-CZ" smtClean="0"/>
              <a:t>poč. 15. stol. - výroba skla v Čechách</a:t>
            </a:r>
          </a:p>
          <a:p>
            <a:r>
              <a:rPr lang="cs-CZ" smtClean="0"/>
              <a:t>16. stol. - české sklo na úrovni skla benátského</a:t>
            </a:r>
          </a:p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Sklárny v ČR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Valašské Meziříčí, Karolinka u Vsetína, Vrbno pod Pradědem, Jablonec, Nový Bor, Železný Brod</a:t>
            </a:r>
          </a:p>
          <a:p>
            <a:r>
              <a:rPr lang="cs-CZ" smtClean="0">
                <a:solidFill>
                  <a:srgbClr val="FF0000"/>
                </a:solidFill>
              </a:rPr>
              <a:t>Významní čeští skláři - umělci</a:t>
            </a:r>
            <a:r>
              <a:rPr lang="cs-CZ" smtClean="0"/>
              <a:t>: Bořek Šípek, Ivo Rozsypal, Oldřich Plíva, Stanislav Libenský a Jaroslava Brychtová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Výroba skla - suroviny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Hlavní</a:t>
            </a:r>
            <a:r>
              <a:rPr lang="cs-CZ" smtClean="0"/>
              <a:t>: kyselé - sklářský křemičitý písek SiO</a:t>
            </a:r>
            <a:r>
              <a:rPr lang="cs-CZ" baseline="-25000" smtClean="0"/>
              <a:t>2</a:t>
            </a:r>
            <a:br>
              <a:rPr lang="cs-CZ" baseline="-25000" smtClean="0"/>
            </a:br>
            <a:r>
              <a:rPr lang="cs-CZ" baseline="-25000" smtClean="0"/>
              <a:t>                    </a:t>
            </a:r>
            <a:r>
              <a:rPr lang="cs-CZ" smtClean="0"/>
              <a:t>zásadité - vápenec CaCO</a:t>
            </a:r>
            <a:r>
              <a:rPr lang="cs-CZ" baseline="-25000" smtClean="0"/>
              <a:t>3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                          soda Na</a:t>
            </a:r>
            <a:r>
              <a:rPr lang="cs-CZ" baseline="-25000" smtClean="0"/>
              <a:t>2</a:t>
            </a:r>
            <a:r>
              <a:rPr lang="cs-CZ" smtClean="0"/>
              <a:t>CO</a:t>
            </a:r>
            <a:r>
              <a:rPr lang="cs-CZ" baseline="-25000" smtClean="0"/>
              <a:t>3</a:t>
            </a:r>
            <a:br>
              <a:rPr lang="cs-CZ" baseline="-25000" smtClean="0"/>
            </a:br>
            <a:r>
              <a:rPr lang="cs-CZ" baseline="-25000" smtClean="0"/>
              <a:t>                                              </a:t>
            </a:r>
            <a:r>
              <a:rPr lang="cs-CZ" smtClean="0"/>
              <a:t>potaš K</a:t>
            </a:r>
            <a:r>
              <a:rPr lang="cs-CZ" baseline="-25000" smtClean="0"/>
              <a:t>2</a:t>
            </a:r>
            <a:r>
              <a:rPr lang="cs-CZ" smtClean="0"/>
              <a:t>CO</a:t>
            </a:r>
            <a:r>
              <a:rPr lang="cs-CZ" baseline="-25000" smtClean="0"/>
              <a:t>3</a:t>
            </a:r>
            <a:endParaRPr lang="cs-CZ" smtClean="0"/>
          </a:p>
          <a:p>
            <a:r>
              <a:rPr lang="cs-CZ" smtClean="0">
                <a:solidFill>
                  <a:srgbClr val="FF0000"/>
                </a:solidFill>
              </a:rPr>
              <a:t>Pomocné</a:t>
            </a:r>
            <a:r>
              <a:rPr lang="cs-CZ" smtClean="0"/>
              <a:t>: zakalující</a:t>
            </a:r>
            <a:br>
              <a:rPr lang="cs-CZ" smtClean="0"/>
            </a:br>
            <a:r>
              <a:rPr lang="cs-CZ" smtClean="0"/>
              <a:t>                   čeřící</a:t>
            </a:r>
            <a:br>
              <a:rPr lang="cs-CZ" smtClean="0"/>
            </a:br>
            <a:r>
              <a:rPr lang="cs-CZ" smtClean="0"/>
              <a:t>                   barvící</a:t>
            </a:r>
            <a:br>
              <a:rPr lang="cs-CZ" smtClean="0"/>
            </a:br>
            <a:r>
              <a:rPr lang="cs-CZ" smtClean="0"/>
              <a:t>                   odbarvující</a:t>
            </a:r>
            <a:r>
              <a:rPr lang="cs-CZ" baseline="-25000" smtClean="0"/>
              <a:t> </a:t>
            </a:r>
            <a:r>
              <a:rPr lang="cs-CZ" smtClean="0"/>
              <a:t>                      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Výroba skla - postup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Smícháním surovin vznikne </a:t>
            </a:r>
            <a:r>
              <a:rPr lang="cs-CZ" smtClean="0">
                <a:solidFill>
                  <a:srgbClr val="FF0000"/>
                </a:solidFill>
              </a:rPr>
              <a:t>sklářský kmen</a:t>
            </a:r>
            <a:r>
              <a:rPr lang="cs-CZ" smtClean="0"/>
              <a:t>, ten se taví ve sklářských pecích při teplotě 1100 - 1400 ˚C</a:t>
            </a:r>
          </a:p>
          <a:p>
            <a:r>
              <a:rPr lang="cs-CZ" smtClean="0"/>
              <a:t>Tavenina - </a:t>
            </a:r>
            <a:r>
              <a:rPr lang="cs-CZ" smtClean="0">
                <a:solidFill>
                  <a:srgbClr val="FF0000"/>
                </a:solidFill>
              </a:rPr>
              <a:t>sklovina</a:t>
            </a:r>
            <a:r>
              <a:rPr lang="cs-CZ" smtClean="0"/>
              <a:t> se zpracovává foukáním, litím, tažením, válcováním nebo lisováním</a:t>
            </a:r>
          </a:p>
          <a:p>
            <a:r>
              <a:rPr lang="cs-CZ" smtClean="0"/>
              <a:t>Výroba skla: strojová</a:t>
            </a:r>
            <a:br>
              <a:rPr lang="cs-CZ" smtClean="0"/>
            </a:br>
            <a:r>
              <a:rPr lang="cs-CZ" smtClean="0"/>
              <a:t>ruční ( sklářská píšťala, kleště apod. )</a:t>
            </a:r>
            <a:br>
              <a:rPr lang="cs-CZ" smtClean="0"/>
            </a:br>
            <a:r>
              <a:rPr lang="cs-CZ" smtClean="0"/>
              <a:t>			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Zdobení skla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Výrobky se chladí v chladících pecích, kde se postupně snižuje teplota, aby sklo neprasklo a po vychlazení se mohou dále zdobit.</a:t>
            </a:r>
          </a:p>
          <a:p>
            <a:r>
              <a:rPr lang="cs-CZ" smtClean="0"/>
              <a:t>Zdobení:</a:t>
            </a:r>
          </a:p>
          <a:p>
            <a:r>
              <a:rPr lang="cs-CZ" smtClean="0"/>
              <a:t> </a:t>
            </a:r>
            <a:r>
              <a:rPr lang="cs-CZ" smtClean="0">
                <a:solidFill>
                  <a:srgbClr val="FF0000"/>
                </a:solidFill>
              </a:rPr>
              <a:t>broušení </a:t>
            </a:r>
            <a:r>
              <a:rPr lang="cs-CZ" smtClean="0"/>
              <a:t>- brusné stroje - ornamenty</a:t>
            </a:r>
          </a:p>
          <a:p>
            <a:pPr>
              <a:buNone/>
            </a:pPr>
            <a:r>
              <a:rPr lang="cs-CZ" smtClean="0">
                <a:solidFill>
                  <a:srgbClr val="FF0000"/>
                </a:solidFill>
              </a:rPr>
              <a:t>     rytí </a:t>
            </a:r>
            <a:r>
              <a:rPr lang="cs-CZ" smtClean="0"/>
              <a:t>- rytecká kolečka</a:t>
            </a:r>
          </a:p>
          <a:p>
            <a:pPr>
              <a:buNone/>
            </a:pPr>
            <a:r>
              <a:rPr lang="cs-CZ" smtClean="0">
                <a:solidFill>
                  <a:srgbClr val="FF0000"/>
                </a:solidFill>
              </a:rPr>
              <a:t>     punktování </a:t>
            </a:r>
            <a:r>
              <a:rPr lang="cs-CZ" smtClean="0"/>
              <a:t>- tečkování hrotem diamantu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Zdobení skla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pískování</a:t>
            </a:r>
            <a:r>
              <a:rPr lang="cs-CZ" smtClean="0"/>
              <a:t> - pomocí pískovací pistole stříká proud písku na sklo a vytváří jemné efekty</a:t>
            </a:r>
          </a:p>
          <a:p>
            <a:r>
              <a:rPr lang="cs-CZ" smtClean="0">
                <a:solidFill>
                  <a:srgbClr val="FF0000"/>
                </a:solidFill>
              </a:rPr>
              <a:t>leptání </a:t>
            </a:r>
            <a:r>
              <a:rPr lang="cs-CZ" smtClean="0"/>
              <a:t>- sklo se pokryje voskem, do kterého se vyryjí místa, která je nutné leptat. Poté je nanesena kyselina fluorovodíková HF, ta vytváří obrazce s různou hloubkou</a:t>
            </a:r>
          </a:p>
          <a:p>
            <a:r>
              <a:rPr lang="cs-CZ" smtClean="0">
                <a:solidFill>
                  <a:srgbClr val="FF0000"/>
                </a:solidFill>
              </a:rPr>
              <a:t>malování </a:t>
            </a:r>
            <a:r>
              <a:rPr lang="cs-CZ" smtClean="0"/>
              <a:t>- speciální barvy na sklo, akryl, zlato, stříbro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Sklo ve výtvarné tvorbě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pro plastiky</a:t>
            </a:r>
          </a:p>
          <a:p>
            <a:r>
              <a:rPr lang="cs-CZ" smtClean="0"/>
              <a:t>architektura</a:t>
            </a:r>
          </a:p>
          <a:p>
            <a:r>
              <a:rPr lang="cs-CZ" smtClean="0"/>
              <a:t>vitráže - vznik ve 13. stol., obrazy z barevných sklíček, která jsou spojena kovovou konstrukcí nebo mříží ( olovo )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Zdroje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Banýr</a:t>
            </a:r>
            <a:r>
              <a:rPr lang="cs-CZ" dirty="0" smtClean="0"/>
              <a:t>, Beneš a kolektiv, </a:t>
            </a:r>
            <a:r>
              <a:rPr lang="cs-CZ" i="1" dirty="0" smtClean="0"/>
              <a:t>Chemie pro střední školy, </a:t>
            </a:r>
            <a:r>
              <a:rPr lang="cs-CZ" dirty="0" smtClean="0"/>
              <a:t>SPN - pedagogické nakladatelství, a. s., </a:t>
            </a:r>
            <a:r>
              <a:rPr lang="cs-CZ" dirty="0" smtClean="0"/>
              <a:t>1996</a:t>
            </a:r>
          </a:p>
          <a:p>
            <a:r>
              <a:rPr lang="cs-CZ" smtClean="0"/>
              <a:t>Kresba: vlastní</a:t>
            </a:r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380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Sklo, výroba skla</vt:lpstr>
      <vt:lpstr>Historie výroby skla</vt:lpstr>
      <vt:lpstr>Sklárny v ČR</vt:lpstr>
      <vt:lpstr>Výroba skla - suroviny</vt:lpstr>
      <vt:lpstr>Výroba skla - postup</vt:lpstr>
      <vt:lpstr>Zdobení skla</vt:lpstr>
      <vt:lpstr>Zdobení skla</vt:lpstr>
      <vt:lpstr>Sklo ve výtvarné tvorbě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Sklo, výroba skla</dc:title>
  <dc:creator>Vichovi</dc:creator>
  <cp:lastModifiedBy>spravce2</cp:lastModifiedBy>
  <cp:revision>9</cp:revision>
  <dcterms:created xsi:type="dcterms:W3CDTF">2013-04-20T14:49:43Z</dcterms:created>
  <dcterms:modified xsi:type="dcterms:W3CDTF">2014-05-28T09:37:44Z</dcterms:modified>
</cp:coreProperties>
</file>