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78BC6-50F9-4A53-B30C-F190FC50B216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4EB89-B3C4-4CB2-AEBE-D5994EA81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78BC6-50F9-4A53-B30C-F190FC50B216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4EB89-B3C4-4CB2-AEBE-D5994EA81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78BC6-50F9-4A53-B30C-F190FC50B216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4EB89-B3C4-4CB2-AEBE-D5994EA81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78BC6-50F9-4A53-B30C-F190FC50B216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4EB89-B3C4-4CB2-AEBE-D5994EA81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78BC6-50F9-4A53-B30C-F190FC50B216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4EB89-B3C4-4CB2-AEBE-D5994EA81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78BC6-50F9-4A53-B30C-F190FC50B216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4EB89-B3C4-4CB2-AEBE-D5994EA81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78BC6-50F9-4A53-B30C-F190FC50B216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4EB89-B3C4-4CB2-AEBE-D5994EA81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78BC6-50F9-4A53-B30C-F190FC50B216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4EB89-B3C4-4CB2-AEBE-D5994EA81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78BC6-50F9-4A53-B30C-F190FC50B216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4EB89-B3C4-4CB2-AEBE-D5994EA81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78BC6-50F9-4A53-B30C-F190FC50B216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4EB89-B3C4-4CB2-AEBE-D5994EA81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78BC6-50F9-4A53-B30C-F190FC50B216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4EB89-B3C4-4CB2-AEBE-D5994EA81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178BC6-50F9-4A53-B30C-F190FC50B216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84EB89-B3C4-4CB2-AEBE-D5994EA81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Uhlík, křemík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0000" lnSpcReduction="20000"/>
          </a:bodyPr>
          <a:lstStyle/>
          <a:p>
            <a:pPr algn="l"/>
            <a:endParaRPr lang="cs-CZ" dirty="0" smtClean="0"/>
          </a:p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</a:t>
            </a:r>
            <a:r>
              <a:rPr lang="cs-CZ" smtClean="0"/>
              <a:t>VY_32_INOVACE_CHE_1_48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</a:p>
          <a:p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571480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Uhlík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 přírodě 2 formy: grafit ( tuha )</a:t>
            </a:r>
            <a:br>
              <a:rPr lang="cs-CZ" smtClean="0"/>
            </a:br>
            <a:r>
              <a:rPr lang="cs-CZ" smtClean="0"/>
              <a:t>                                  diamant</a:t>
            </a:r>
          </a:p>
          <a:p>
            <a:r>
              <a:rPr lang="cs-CZ" smtClean="0"/>
              <a:t>Umělé formy: dřevné uhlí</a:t>
            </a:r>
            <a:br>
              <a:rPr lang="cs-CZ" smtClean="0"/>
            </a:br>
            <a:r>
              <a:rPr lang="cs-CZ" smtClean="0"/>
              <a:t>                          koks ( palivo, výroba kovů )</a:t>
            </a:r>
            <a:br>
              <a:rPr lang="cs-CZ" smtClean="0"/>
            </a:br>
            <a:r>
              <a:rPr lang="cs-CZ" smtClean="0"/>
              <a:t>                          saze ( tiskárenská čerň, plnidlo          			při výrobě pryže )</a:t>
            </a:r>
            <a:br>
              <a:rPr lang="cs-CZ" smtClean="0"/>
            </a:br>
            <a:r>
              <a:rPr lang="cs-CZ" smtClean="0"/>
              <a:t>                          živočišné uhlí</a:t>
            </a:r>
          </a:p>
          <a:p>
            <a:pPr>
              <a:buNone/>
            </a:pPr>
            <a:r>
              <a:rPr lang="cs-CZ" smtClean="0"/>
              <a:t>        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Oxid uhelnatý CO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bezbarvý plyn, bez zápachu, prudce jedovatý</a:t>
            </a:r>
          </a:p>
          <a:p>
            <a:r>
              <a:rPr lang="cs-CZ" smtClean="0"/>
              <a:t>váže se na červené krevní barvivo hemoglobin, na hemoglobin se tak nemůže vázat kyslík</a:t>
            </a:r>
          </a:p>
          <a:p>
            <a:r>
              <a:rPr lang="cs-CZ" smtClean="0"/>
              <a:t>vzniká hořením uhlíkatých paliv při nedostatečném přívodu kyslíku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Oxid uhličitý CO</a:t>
            </a:r>
            <a:r>
              <a:rPr lang="cs-CZ" baseline="-25000" smtClean="0">
                <a:solidFill>
                  <a:srgbClr val="FF0000"/>
                </a:solidFill>
              </a:rPr>
              <a:t>2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nehořlavý, nejedovatý plyn</a:t>
            </a:r>
          </a:p>
          <a:p>
            <a:r>
              <a:rPr lang="cs-CZ" smtClean="0"/>
              <a:t>vzniká hořením uhlíkatých látek při dostatečném přístupu vzduchu, při dýchání živočichů, kvašením cukrů</a:t>
            </a:r>
          </a:p>
          <a:p>
            <a:r>
              <a:rPr lang="cs-CZ" smtClean="0"/>
              <a:t>použití - hasící přístroje, výroba nápojů</a:t>
            </a:r>
          </a:p>
          <a:p>
            <a:r>
              <a:rPr lang="cs-CZ" smtClean="0"/>
              <a:t>podílí se na vzniku skleníkového efektu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Křemík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je po kyslíku druhým nejrozšířenějším prvkem zemské kůry ( 26 % )</a:t>
            </a:r>
          </a:p>
          <a:p>
            <a:r>
              <a:rPr lang="cs-CZ" smtClean="0"/>
              <a:t>vyskytuje se pouze vázaný ve sloučeninách - oxid křemičitý SiO</a:t>
            </a:r>
            <a:r>
              <a:rPr lang="cs-CZ" baseline="-25000" smtClean="0"/>
              <a:t>2 </a:t>
            </a:r>
            <a:r>
              <a:rPr lang="cs-CZ" smtClean="0"/>
              <a:t>( křemen, písek ) křemičitany ( minerály, horniny - živce, kaolinit, azbest, slídy )</a:t>
            </a:r>
          </a:p>
          <a:p>
            <a:r>
              <a:rPr lang="cs-CZ" smtClean="0"/>
              <a:t>Si - výroba polovodičových součástek</a:t>
            </a:r>
          </a:p>
          <a:p>
            <a:r>
              <a:rPr lang="cs-CZ" smtClean="0"/>
              <a:t>křemen a křemičitany - výroba skla a keramiky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Zdroje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Banýr, Beneš a kolektiv, </a:t>
            </a:r>
            <a:r>
              <a:rPr lang="cs-CZ" i="1" smtClean="0"/>
              <a:t>Chemie pro střední školy, </a:t>
            </a:r>
            <a:r>
              <a:rPr lang="cs-CZ" smtClean="0"/>
              <a:t>SPN - pedagogické nakladatelství, a. s., 1996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207</Words>
  <Application>Microsoft Office PowerPoint</Application>
  <PresentationFormat>Předvádění na obrazovce (4:3)</PresentationFormat>
  <Paragraphs>28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Uhlík, křemík</vt:lpstr>
      <vt:lpstr>Uhlík</vt:lpstr>
      <vt:lpstr>Oxid uhelnatý CO</vt:lpstr>
      <vt:lpstr>Oxid uhličitý CO2</vt:lpstr>
      <vt:lpstr>Křemík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Uhlík, křemík</dc:title>
  <dc:creator>Vichovi</dc:creator>
  <cp:lastModifiedBy>spravce2</cp:lastModifiedBy>
  <cp:revision>12</cp:revision>
  <dcterms:created xsi:type="dcterms:W3CDTF">2013-04-20T13:48:09Z</dcterms:created>
  <dcterms:modified xsi:type="dcterms:W3CDTF">2014-05-24T13:03:33Z</dcterms:modified>
</cp:coreProperties>
</file>