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5C09C-1189-4EF7-8401-8BBCDDA31B5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1EF66-27C6-4B1A-9163-1F86BEE12D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5C09C-1189-4EF7-8401-8BBCDDA31B5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1EF66-27C6-4B1A-9163-1F86BEE12D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5C09C-1189-4EF7-8401-8BBCDDA31B5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1EF66-27C6-4B1A-9163-1F86BEE12D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5C09C-1189-4EF7-8401-8BBCDDA31B5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1EF66-27C6-4B1A-9163-1F86BEE12D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5C09C-1189-4EF7-8401-8BBCDDA31B5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1EF66-27C6-4B1A-9163-1F86BEE12D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5C09C-1189-4EF7-8401-8BBCDDA31B5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1EF66-27C6-4B1A-9163-1F86BEE12D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5C09C-1189-4EF7-8401-8BBCDDA31B5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1EF66-27C6-4B1A-9163-1F86BEE12D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5C09C-1189-4EF7-8401-8BBCDDA31B5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1EF66-27C6-4B1A-9163-1F86BEE12D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5C09C-1189-4EF7-8401-8BBCDDA31B5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1EF66-27C6-4B1A-9163-1F86BEE12D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5C09C-1189-4EF7-8401-8BBCDDA31B5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1EF66-27C6-4B1A-9163-1F86BEE12D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5C09C-1189-4EF7-8401-8BBCDDA31B5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1EF66-27C6-4B1A-9163-1F86BEE12D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65C09C-1189-4EF7-8401-8BBCDDA31B5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51EF66-27C6-4B1A-9163-1F86BEE12D6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Kyslík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0000" lnSpcReduction="20000"/>
          </a:bodyPr>
          <a:lstStyle/>
          <a:p>
            <a:pPr algn="l"/>
            <a:endParaRPr lang="cs-CZ" dirty="0" smtClean="0"/>
          </a:p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</a:t>
            </a:r>
            <a:r>
              <a:rPr lang="cs-CZ" smtClean="0"/>
              <a:t>VY_32_INOVACE_CHE_1_43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</a:p>
          <a:p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714356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Zařazení v PSP: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Kyslík je zařazen v 2. periodě a VI.A skupině</a:t>
            </a:r>
            <a:br>
              <a:rPr lang="cs-CZ" smtClean="0"/>
            </a:br>
            <a:r>
              <a:rPr lang="cs-CZ" smtClean="0"/>
              <a:t> - chalkogeny </a:t>
            </a:r>
          </a:p>
          <a:p>
            <a:r>
              <a:rPr lang="cs-CZ" smtClean="0">
                <a:solidFill>
                  <a:srgbClr val="FF0000"/>
                </a:solidFill>
              </a:rPr>
              <a:t>Chalkogeny</a:t>
            </a:r>
            <a:r>
              <a:rPr lang="cs-CZ" smtClean="0"/>
              <a:t>: O, S, Se, Te, Po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Výskyt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- nejrozšířenější prvek zemské kůry ( 49% )</a:t>
            </a:r>
          </a:p>
          <a:p>
            <a:r>
              <a:rPr lang="cs-CZ" smtClean="0"/>
              <a:t>- volný je součástí atmosféry ( 21% )</a:t>
            </a:r>
          </a:p>
          <a:p>
            <a:r>
              <a:rPr lang="cs-CZ" smtClean="0"/>
              <a:t>- vázaný je obsažen v hydrosféře, litosféře</a:t>
            </a:r>
            <a:br>
              <a:rPr lang="cs-CZ" smtClean="0"/>
            </a:br>
            <a:r>
              <a:rPr lang="cs-CZ" smtClean="0"/>
              <a:t> ( minerály, horniny )</a:t>
            </a:r>
          </a:p>
          <a:p>
            <a:r>
              <a:rPr lang="cs-CZ" smtClean="0"/>
              <a:t>- je vázán v organických látkách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Vlastnosti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- bezbarvý plyn, bez zápachu</a:t>
            </a:r>
          </a:p>
          <a:p>
            <a:r>
              <a:rPr lang="cs-CZ"/>
              <a:t>-</a:t>
            </a:r>
            <a:r>
              <a:rPr lang="cs-CZ" smtClean="0"/>
              <a:t> nepatrně rozpustný ve vodě ( jeho přítomnost ve vodě umožňuje život vodních živočichů )</a:t>
            </a:r>
          </a:p>
          <a:p>
            <a:r>
              <a:rPr lang="cs-CZ" smtClean="0"/>
              <a:t>- hustota kyslíku je o něco větší než hustota vzduchu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Příprava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- rozkladem peroxidu vodíku H</a:t>
            </a:r>
            <a:r>
              <a:rPr lang="cs-CZ" baseline="-25000" smtClean="0"/>
              <a:t>2</a:t>
            </a:r>
            <a:r>
              <a:rPr lang="cs-CZ" smtClean="0"/>
              <a:t>O</a:t>
            </a:r>
            <a:r>
              <a:rPr lang="cs-CZ" baseline="-25000" smtClean="0"/>
              <a:t>2</a:t>
            </a:r>
            <a:r>
              <a:rPr lang="cs-CZ" smtClean="0"/>
              <a:t> za přítomnosti katalyzátoru oxidu manganičitého MnO</a:t>
            </a:r>
            <a:r>
              <a:rPr lang="cs-CZ" baseline="-25000" smtClean="0"/>
              <a:t>2</a:t>
            </a:r>
          </a:p>
          <a:p>
            <a:pPr>
              <a:buNone/>
            </a:pPr>
            <a:r>
              <a:rPr lang="cs-CZ" baseline="-25000" smtClean="0"/>
              <a:t>                                 </a:t>
            </a:r>
            <a:r>
              <a:rPr lang="cs-CZ" smtClean="0"/>
              <a:t> MnO</a:t>
            </a:r>
            <a:r>
              <a:rPr lang="cs-CZ" baseline="-25000" smtClean="0"/>
              <a:t>2</a:t>
            </a:r>
          </a:p>
          <a:p>
            <a:pPr>
              <a:buNone/>
            </a:pPr>
            <a:r>
              <a:rPr lang="cs-CZ" baseline="-25000" smtClean="0"/>
              <a:t> </a:t>
            </a:r>
            <a:r>
              <a:rPr lang="cs-CZ" smtClean="0"/>
              <a:t>     2 H</a:t>
            </a:r>
            <a:r>
              <a:rPr lang="cs-CZ" baseline="-25000" smtClean="0"/>
              <a:t>2</a:t>
            </a:r>
            <a:r>
              <a:rPr lang="cs-CZ" smtClean="0"/>
              <a:t>O</a:t>
            </a:r>
            <a:r>
              <a:rPr lang="cs-CZ" baseline="-25000" smtClean="0"/>
              <a:t>2</a:t>
            </a:r>
            <a:r>
              <a:rPr lang="cs-CZ" smtClean="0"/>
              <a:t>                        2  H</a:t>
            </a:r>
            <a:r>
              <a:rPr lang="cs-CZ" baseline="-25000" smtClean="0"/>
              <a:t>2</a:t>
            </a:r>
            <a:r>
              <a:rPr lang="cs-CZ" smtClean="0"/>
              <a:t>O  +  O</a:t>
            </a:r>
            <a:r>
              <a:rPr lang="cs-CZ" baseline="-25000" smtClean="0"/>
              <a:t>2</a:t>
            </a:r>
            <a:endParaRPr lang="cs-CZ"/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2571736" y="4071942"/>
            <a:ext cx="1357322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Reakce kyslíku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Molekulový kyslík O</a:t>
            </a:r>
            <a:r>
              <a:rPr lang="cs-CZ" baseline="-25000" smtClean="0"/>
              <a:t>2</a:t>
            </a:r>
            <a:r>
              <a:rPr lang="cs-CZ" smtClean="0"/>
              <a:t> je velmi reaktivní látka</a:t>
            </a:r>
          </a:p>
          <a:p>
            <a:r>
              <a:rPr lang="cs-CZ" smtClean="0"/>
              <a:t>Většina reakcí jsou reakce exotermní - uvolňuje se při nich energie</a:t>
            </a:r>
          </a:p>
          <a:p>
            <a:r>
              <a:rPr lang="cs-CZ" smtClean="0"/>
              <a:t>Hoření - exotermní reakce, které jsou doprovázeny vývojem tepla a světla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Ozon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- tříatomové molekuly O</a:t>
            </a:r>
            <a:r>
              <a:rPr lang="cs-CZ" baseline="-25000" smtClean="0"/>
              <a:t>3</a:t>
            </a:r>
            <a:endParaRPr lang="cs-CZ" smtClean="0"/>
          </a:p>
          <a:p>
            <a:r>
              <a:rPr lang="cs-CZ" smtClean="0"/>
              <a:t>- ozon vzniká ve vyšších vrstvách atmosféry účinkem kosmického záření na molekulový kyslík a vytváří ozonosféru</a:t>
            </a:r>
          </a:p>
          <a:p>
            <a:r>
              <a:rPr lang="cs-CZ" smtClean="0"/>
              <a:t>- zachycuje nebezpečné kosmické záření a chrání tak život na Zemi</a:t>
            </a:r>
          </a:p>
          <a:p>
            <a:r>
              <a:rPr lang="cs-CZ" smtClean="0"/>
              <a:t>- vlivem některých látek ( freony, oxidy dusíku) se rozkládá a vznikají ozonové díry</a:t>
            </a:r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Použití kyslíku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- v hutnictví při výrobě oceli a dalších kovů</a:t>
            </a:r>
          </a:p>
          <a:p>
            <a:r>
              <a:rPr lang="cs-CZ" smtClean="0"/>
              <a:t>- svařování a řezání kovů</a:t>
            </a:r>
          </a:p>
          <a:p>
            <a:r>
              <a:rPr lang="cs-CZ" smtClean="0"/>
              <a:t>- dýchací přístroje v lékařství, hornictví, letectví, pro sportovní účely</a:t>
            </a:r>
          </a:p>
          <a:p>
            <a:r>
              <a:rPr lang="cs-CZ" smtClean="0"/>
              <a:t>- dopravuje se v tlakových láhvích označených modrým pruhem</a:t>
            </a: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Zdroje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Banýr, Beneš a kolektiv, </a:t>
            </a:r>
            <a:r>
              <a:rPr lang="cs-CZ" i="1" smtClean="0"/>
              <a:t>Chemie pro střední školy, </a:t>
            </a:r>
            <a:r>
              <a:rPr lang="cs-CZ" smtClean="0"/>
              <a:t>SPN - pedagogické nakladatelství, a. s., 1996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273</Words>
  <Application>Microsoft Office PowerPoint</Application>
  <PresentationFormat>Předvádění na obrazovce (4:3)</PresentationFormat>
  <Paragraphs>39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Kyslík</vt:lpstr>
      <vt:lpstr>Snímek 2</vt:lpstr>
      <vt:lpstr>Výskyt</vt:lpstr>
      <vt:lpstr>Vlastnosti</vt:lpstr>
      <vt:lpstr>Příprava</vt:lpstr>
      <vt:lpstr>Reakce kyslíku</vt:lpstr>
      <vt:lpstr>Ozon</vt:lpstr>
      <vt:lpstr>Použití kyslíku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Kyslík</dc:title>
  <dc:creator>Vichovi</dc:creator>
  <cp:lastModifiedBy>spravce2</cp:lastModifiedBy>
  <cp:revision>10</cp:revision>
  <dcterms:created xsi:type="dcterms:W3CDTF">2013-03-16T09:36:12Z</dcterms:created>
  <dcterms:modified xsi:type="dcterms:W3CDTF">2014-05-24T13:05:59Z</dcterms:modified>
</cp:coreProperties>
</file>