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9B13D-AD05-4639-A440-68ECEA9C89C0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DA200-2472-41BB-8374-39AB8EFD1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9B13D-AD05-4639-A440-68ECEA9C89C0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DA200-2472-41BB-8374-39AB8EFD1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9B13D-AD05-4639-A440-68ECEA9C89C0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DA200-2472-41BB-8374-39AB8EFD1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9B13D-AD05-4639-A440-68ECEA9C89C0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DA200-2472-41BB-8374-39AB8EFD1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9B13D-AD05-4639-A440-68ECEA9C89C0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DA200-2472-41BB-8374-39AB8EFD1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9B13D-AD05-4639-A440-68ECEA9C89C0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DA200-2472-41BB-8374-39AB8EFD1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9B13D-AD05-4639-A440-68ECEA9C89C0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DA200-2472-41BB-8374-39AB8EFD1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9B13D-AD05-4639-A440-68ECEA9C89C0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DA200-2472-41BB-8374-39AB8EFD1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9B13D-AD05-4639-A440-68ECEA9C89C0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DA200-2472-41BB-8374-39AB8EFD1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9B13D-AD05-4639-A440-68ECEA9C89C0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DA200-2472-41BB-8374-39AB8EFD1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9B13D-AD05-4639-A440-68ECEA9C89C0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DA200-2472-41BB-8374-39AB8EFD1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D9B13D-AD05-4639-A440-68ECEA9C89C0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4DA200-2472-41BB-8374-39AB8EFD1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Železo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0000" lnSpcReduction="20000"/>
          </a:bodyPr>
          <a:lstStyle/>
          <a:p>
            <a:pPr algn="l"/>
            <a:endParaRPr lang="cs-CZ" dirty="0" smtClean="0"/>
          </a:p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</a:t>
            </a:r>
            <a:r>
              <a:rPr lang="cs-CZ" smtClean="0"/>
              <a:t>VY_32_INOVACE_CHE_1_57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</a:p>
          <a:p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642918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Vlastnosti železa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čisté železo je stříbrobílé, lesklé a měkké</a:t>
            </a:r>
          </a:p>
          <a:p>
            <a:r>
              <a:rPr lang="cs-CZ" smtClean="0"/>
              <a:t>za tepla se dá dobře kovat a je tažné</a:t>
            </a:r>
          </a:p>
          <a:p>
            <a:r>
              <a:rPr lang="cs-CZ" smtClean="0"/>
              <a:t>na vlhkém vzduchu rezaví</a:t>
            </a:r>
          </a:p>
          <a:p>
            <a:r>
              <a:rPr lang="cs-CZ" smtClean="0"/>
              <a:t>v praxi se používají slitiny železa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Výroba železa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smtClean="0"/>
              <a:t>Železo se vyrábí ve </a:t>
            </a:r>
            <a:r>
              <a:rPr lang="cs-CZ" smtClean="0">
                <a:solidFill>
                  <a:srgbClr val="FF0000"/>
                </a:solidFill>
              </a:rPr>
              <a:t>vysoké peci</a:t>
            </a:r>
          </a:p>
          <a:p>
            <a:r>
              <a:rPr lang="cs-CZ" smtClean="0"/>
              <a:t> Vysoká pec se plní železnou rudou, koksem    a struskotvornými přísadami ( vápenec ),</a:t>
            </a:r>
          </a:p>
          <a:p>
            <a:pPr>
              <a:buNone/>
            </a:pPr>
            <a:r>
              <a:rPr lang="cs-CZ" smtClean="0"/>
              <a:t>    jež vytváří na povrchu vyrobeného kovu </a:t>
            </a:r>
          </a:p>
          <a:p>
            <a:pPr>
              <a:buNone/>
            </a:pPr>
            <a:r>
              <a:rPr lang="cs-CZ" smtClean="0"/>
              <a:t>    </a:t>
            </a:r>
            <a:r>
              <a:rPr lang="cs-CZ" smtClean="0">
                <a:solidFill>
                  <a:srgbClr val="FF0000"/>
                </a:solidFill>
              </a:rPr>
              <a:t>strusku</a:t>
            </a:r>
            <a:r>
              <a:rPr lang="cs-CZ" smtClean="0"/>
              <a:t>, která brání jeho oxidaci.</a:t>
            </a:r>
          </a:p>
          <a:p>
            <a:r>
              <a:rPr lang="cs-CZ" smtClean="0"/>
              <a:t> Železo se získává </a:t>
            </a:r>
            <a:r>
              <a:rPr lang="cs-CZ" smtClean="0">
                <a:solidFill>
                  <a:srgbClr val="FF0000"/>
                </a:solidFill>
              </a:rPr>
              <a:t>redukcí</a:t>
            </a:r>
            <a:r>
              <a:rPr lang="cs-CZ" smtClean="0"/>
              <a:t> rudy za vysoké </a:t>
            </a:r>
          </a:p>
          <a:p>
            <a:pPr>
              <a:buNone/>
            </a:pPr>
            <a:r>
              <a:rPr lang="cs-CZ" smtClean="0"/>
              <a:t>    teploty, které je dosaženo hořením koksu</a:t>
            </a:r>
          </a:p>
          <a:p>
            <a:pPr>
              <a:buNone/>
            </a:pPr>
            <a:r>
              <a:rPr lang="cs-CZ" smtClean="0"/>
              <a:t>    a vháněním horkého vzduchu do vysoké pece.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mtClean="0"/>
              <a:t> Roztavené železo stéká do spodní části pece</a:t>
            </a:r>
            <a:br>
              <a:rPr lang="cs-CZ" smtClean="0"/>
            </a:br>
            <a:r>
              <a:rPr lang="cs-CZ" smtClean="0"/>
              <a:t>- </a:t>
            </a:r>
            <a:r>
              <a:rPr lang="cs-CZ" smtClean="0">
                <a:solidFill>
                  <a:srgbClr val="FF0000"/>
                </a:solidFill>
              </a:rPr>
              <a:t>nístěje</a:t>
            </a:r>
          </a:p>
          <a:p>
            <a:r>
              <a:rPr lang="cs-CZ" smtClean="0"/>
              <a:t>Po navrtání otvoru v nístěji surové železo vytéká - </a:t>
            </a:r>
            <a:r>
              <a:rPr lang="cs-CZ" smtClean="0">
                <a:solidFill>
                  <a:srgbClr val="FF0000"/>
                </a:solidFill>
              </a:rPr>
              <a:t>odpich</a:t>
            </a:r>
            <a:r>
              <a:rPr lang="cs-CZ" smtClean="0"/>
              <a:t> železa a strusky</a:t>
            </a:r>
          </a:p>
          <a:p>
            <a:r>
              <a:rPr lang="cs-CZ" smtClean="0"/>
              <a:t>další zpracování v ocelárnách</a:t>
            </a:r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Vyrobené surové železo obsahuje 3 - 5 % C, dále S, Si, Mn, P aj. - je křehké, ale dobře se odlévá - </a:t>
            </a:r>
            <a:r>
              <a:rPr lang="cs-CZ" smtClean="0">
                <a:solidFill>
                  <a:srgbClr val="FF0000"/>
                </a:solidFill>
              </a:rPr>
              <a:t>litina</a:t>
            </a:r>
          </a:p>
          <a:p>
            <a:r>
              <a:rPr lang="cs-CZ" smtClean="0"/>
              <a:t>Větší část surového železa se zpracovává na </a:t>
            </a:r>
            <a:r>
              <a:rPr lang="cs-CZ" smtClean="0">
                <a:solidFill>
                  <a:srgbClr val="FF0000"/>
                </a:solidFill>
              </a:rPr>
              <a:t>ocel </a:t>
            </a:r>
            <a:r>
              <a:rPr lang="cs-CZ" smtClean="0"/>
              <a:t>- odstranování nežádoucích příměsí</a:t>
            </a:r>
          </a:p>
          <a:p>
            <a:r>
              <a:rPr lang="cs-CZ" smtClean="0">
                <a:solidFill>
                  <a:srgbClr val="FF0000"/>
                </a:solidFill>
              </a:rPr>
              <a:t>Slitinové - legované oceli </a:t>
            </a:r>
            <a:r>
              <a:rPr lang="cs-CZ" smtClean="0"/>
              <a:t>- další úmyslně přidané kovy zlepšují vlastnosti oceli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  <a:buNone/>
            </a:pPr>
            <a:r>
              <a:rPr lang="cs-CZ" smtClean="0"/>
              <a:t>   Banýr, Beneš a kolektiv, </a:t>
            </a:r>
            <a:r>
              <a:rPr lang="cs-CZ" i="1" smtClean="0"/>
              <a:t>Chemie pro střední školy, </a:t>
            </a:r>
            <a:r>
              <a:rPr lang="cs-CZ" smtClean="0"/>
              <a:t>SPN - pedagogické nakladatelství, a. s., 1996</a:t>
            </a:r>
          </a:p>
          <a:p>
            <a:pPr>
              <a:lnSpc>
                <a:spcPct val="80000"/>
              </a:lnSpc>
              <a:buNone/>
            </a:pP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226</Words>
  <Application>Microsoft Office PowerPoint</Application>
  <PresentationFormat>Předvádění na obrazovce (4:3)</PresentationFormat>
  <Paragraphs>29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Železo</vt:lpstr>
      <vt:lpstr>Vlastnosti železa</vt:lpstr>
      <vt:lpstr>Výroba železa</vt:lpstr>
      <vt:lpstr>Snímek 4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Železo</dc:title>
  <dc:creator>Vichovi</dc:creator>
  <cp:lastModifiedBy>spravce2</cp:lastModifiedBy>
  <cp:revision>8</cp:revision>
  <dcterms:created xsi:type="dcterms:W3CDTF">2013-05-25T14:03:31Z</dcterms:created>
  <dcterms:modified xsi:type="dcterms:W3CDTF">2014-05-24T13:01:20Z</dcterms:modified>
</cp:coreProperties>
</file>