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0AAF3B-3E5C-45D2-B103-7C2702107EF8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F989F-C17F-48FB-BA5E-7B8BCDCE44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Uhlovodíky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VY_32_INOVACE_CHE_1_58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Organická chemie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chemie složitějších sloučenin </a:t>
            </a:r>
            <a:r>
              <a:rPr lang="cs-CZ" smtClean="0">
                <a:solidFill>
                  <a:srgbClr val="FF0000"/>
                </a:solidFill>
              </a:rPr>
              <a:t>uhlíku</a:t>
            </a:r>
          </a:p>
          <a:p>
            <a:r>
              <a:rPr lang="cs-CZ" smtClean="0"/>
              <a:t>atomy uhlíku mají ojedinělou schopnost navzájem se spojovat kovalentními vazbami </a:t>
            </a:r>
            <a:br>
              <a:rPr lang="cs-CZ" smtClean="0"/>
            </a:br>
            <a:r>
              <a:rPr lang="cs-CZ" smtClean="0"/>
              <a:t>a vytvářet různě dlouhé a různě větvené </a:t>
            </a:r>
            <a:r>
              <a:rPr lang="cs-CZ" smtClean="0">
                <a:solidFill>
                  <a:srgbClr val="FF0000"/>
                </a:solidFill>
              </a:rPr>
              <a:t>řetězce</a:t>
            </a:r>
          </a:p>
          <a:p>
            <a:r>
              <a:rPr lang="cs-CZ" smtClean="0"/>
              <a:t>počet atomů uhlíku může být až několik tisíc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 organických sloučenin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jsou většinou citlivé vůči teplu a světlu</a:t>
            </a:r>
          </a:p>
          <a:p>
            <a:r>
              <a:rPr lang="cs-CZ" smtClean="0"/>
              <a:t>mnohé jsou těkavé a často hořlavé</a:t>
            </a:r>
          </a:p>
          <a:p>
            <a:r>
              <a:rPr lang="cs-CZ" smtClean="0"/>
              <a:t>ve vodě jsou většinou nerozpustné, dobře se rozpouštějí v organických rozpouštědlech</a:t>
            </a:r>
          </a:p>
          <a:p>
            <a:r>
              <a:rPr lang="cs-CZ" smtClean="0"/>
              <a:t>jejich roztoky jsou většinou elektricky nevodivé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Uhlovodíky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nejjednodušší organické sloučeniny</a:t>
            </a:r>
          </a:p>
          <a:p>
            <a:r>
              <a:rPr lang="cs-CZ" smtClean="0"/>
              <a:t>jsou složeny pouze z atomů uhlíku a vodíku</a:t>
            </a:r>
          </a:p>
          <a:p>
            <a:r>
              <a:rPr lang="cs-CZ" smtClean="0"/>
              <a:t>podle typu řetězce - </a:t>
            </a:r>
            <a:r>
              <a:rPr lang="cs-CZ" smtClean="0">
                <a:solidFill>
                  <a:srgbClr val="FF0000"/>
                </a:solidFill>
              </a:rPr>
              <a:t>acyklické</a:t>
            </a:r>
            <a:r>
              <a:rPr lang="cs-CZ" smtClean="0"/>
              <a:t> ( otevřený )</a:t>
            </a:r>
            <a:br>
              <a:rPr lang="cs-CZ" smtClean="0"/>
            </a:br>
            <a:r>
              <a:rPr lang="cs-CZ" smtClean="0"/>
              <a:t>                                  - </a:t>
            </a:r>
            <a:r>
              <a:rPr lang="cs-CZ" smtClean="0">
                <a:solidFill>
                  <a:srgbClr val="FF0000"/>
                </a:solidFill>
              </a:rPr>
              <a:t>cyklické</a:t>
            </a:r>
            <a:r>
              <a:rPr lang="cs-CZ" smtClean="0"/>
              <a:t> ( uzavřený )</a:t>
            </a:r>
          </a:p>
          <a:p>
            <a:r>
              <a:rPr lang="cs-CZ" smtClean="0"/>
              <a:t>podle typu chemické vazby:</a:t>
            </a:r>
            <a:br>
              <a:rPr lang="cs-CZ" smtClean="0"/>
            </a:br>
            <a:r>
              <a:rPr lang="cs-CZ" smtClean="0"/>
              <a:t>- </a:t>
            </a:r>
            <a:r>
              <a:rPr lang="cs-CZ" smtClean="0">
                <a:solidFill>
                  <a:srgbClr val="FF0000"/>
                </a:solidFill>
              </a:rPr>
              <a:t>nasycené</a:t>
            </a:r>
            <a:r>
              <a:rPr lang="cs-CZ" smtClean="0"/>
              <a:t> ( pouze jednoduché vazby )</a:t>
            </a:r>
            <a:br>
              <a:rPr lang="cs-CZ" smtClean="0"/>
            </a:br>
            <a:r>
              <a:rPr lang="cs-CZ" smtClean="0"/>
              <a:t>- </a:t>
            </a:r>
            <a:r>
              <a:rPr lang="cs-CZ" smtClean="0">
                <a:solidFill>
                  <a:srgbClr val="FF0000"/>
                </a:solidFill>
              </a:rPr>
              <a:t>nenasycené</a:t>
            </a:r>
            <a:r>
              <a:rPr lang="cs-CZ" smtClean="0"/>
              <a:t> ( obsahují násobnou vazbu - dvojnou nebo trojnou )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Acyklické uhlovodíky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Alkany</a:t>
            </a:r>
            <a:r>
              <a:rPr lang="cs-CZ" smtClean="0"/>
              <a:t> - pouze jednoduché vazby: methan CH</a:t>
            </a:r>
            <a:r>
              <a:rPr lang="cs-CZ" baseline="-25000" smtClean="0"/>
              <a:t>4</a:t>
            </a:r>
            <a:r>
              <a:rPr lang="cs-CZ" smtClean="0"/>
              <a:t> ethan 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6</a:t>
            </a:r>
            <a:r>
              <a:rPr lang="cs-CZ" smtClean="0"/>
              <a:t> , propan C</a:t>
            </a:r>
            <a:r>
              <a:rPr lang="cs-CZ" baseline="-25000" smtClean="0"/>
              <a:t>3</a:t>
            </a:r>
            <a:r>
              <a:rPr lang="cs-CZ" smtClean="0"/>
              <a:t>H</a:t>
            </a:r>
            <a:r>
              <a:rPr lang="cs-CZ" baseline="-25000" smtClean="0"/>
              <a:t>8</a:t>
            </a:r>
            <a:r>
              <a:rPr lang="cs-CZ" smtClean="0"/>
              <a:t>, butan C</a:t>
            </a:r>
            <a:r>
              <a:rPr lang="cs-CZ" baseline="-25000" smtClean="0"/>
              <a:t>4</a:t>
            </a:r>
            <a:r>
              <a:rPr lang="cs-CZ" smtClean="0"/>
              <a:t>H</a:t>
            </a:r>
            <a:r>
              <a:rPr lang="cs-CZ" baseline="-25000" smtClean="0"/>
              <a:t>10</a:t>
            </a:r>
            <a:r>
              <a:rPr lang="cs-CZ" smtClean="0"/>
              <a:t>, ...</a:t>
            </a:r>
          </a:p>
          <a:p>
            <a:r>
              <a:rPr lang="cs-CZ" smtClean="0">
                <a:solidFill>
                  <a:srgbClr val="FF0000"/>
                </a:solidFill>
              </a:rPr>
              <a:t>Alkeny</a:t>
            </a:r>
            <a:r>
              <a:rPr lang="cs-CZ" smtClean="0"/>
              <a:t> - jedna dvojná vazba: ethen ( ethylen ) 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4</a:t>
            </a:r>
            <a:r>
              <a:rPr lang="cs-CZ" smtClean="0"/>
              <a:t>, propen ( propylen ) C</a:t>
            </a:r>
            <a:r>
              <a:rPr lang="cs-CZ" baseline="-25000" smtClean="0"/>
              <a:t>3</a:t>
            </a:r>
            <a:r>
              <a:rPr lang="cs-CZ" smtClean="0"/>
              <a:t>H</a:t>
            </a:r>
            <a:r>
              <a:rPr lang="cs-CZ" baseline="-25000" smtClean="0"/>
              <a:t>6</a:t>
            </a:r>
            <a:r>
              <a:rPr lang="cs-CZ" smtClean="0"/>
              <a:t>, ...</a:t>
            </a:r>
          </a:p>
          <a:p>
            <a:r>
              <a:rPr lang="cs-CZ" smtClean="0">
                <a:solidFill>
                  <a:srgbClr val="FF0000"/>
                </a:solidFill>
              </a:rPr>
              <a:t>Alkiny </a:t>
            </a:r>
            <a:r>
              <a:rPr lang="cs-CZ" smtClean="0"/>
              <a:t>- jedna trojná vazba: ethin ( acetylen ) 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2</a:t>
            </a:r>
            <a:r>
              <a:rPr lang="cs-CZ" smtClean="0"/>
              <a:t>, propin C</a:t>
            </a:r>
            <a:r>
              <a:rPr lang="cs-CZ" baseline="-25000" smtClean="0"/>
              <a:t>3</a:t>
            </a:r>
            <a:r>
              <a:rPr lang="cs-CZ" smtClean="0"/>
              <a:t>H</a:t>
            </a:r>
            <a:r>
              <a:rPr lang="cs-CZ" baseline="-25000" smtClean="0"/>
              <a:t>4</a:t>
            </a:r>
            <a:r>
              <a:rPr lang="cs-CZ" smtClean="0"/>
              <a:t>,...</a:t>
            </a:r>
          </a:p>
          <a:p>
            <a:r>
              <a:rPr lang="cs-CZ" smtClean="0">
                <a:solidFill>
                  <a:srgbClr val="FF0000"/>
                </a:solidFill>
              </a:rPr>
              <a:t>Alkadieny</a:t>
            </a:r>
            <a:r>
              <a:rPr lang="cs-CZ" smtClean="0"/>
              <a:t> - dvě dvojné vazby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Cyklické uhlovodíky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Areny</a:t>
            </a:r>
            <a:r>
              <a:rPr lang="cs-CZ" smtClean="0"/>
              <a:t> - aromatické uhlovodíky: benzen 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6</a:t>
            </a:r>
            <a:r>
              <a:rPr lang="cs-CZ" smtClean="0"/>
              <a:t>,  toluen 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5</a:t>
            </a:r>
            <a:r>
              <a:rPr lang="cs-CZ" smtClean="0"/>
              <a:t>CH</a:t>
            </a:r>
            <a:r>
              <a:rPr lang="cs-CZ" baseline="-25000" smtClean="0"/>
              <a:t>3</a:t>
            </a:r>
            <a:r>
              <a:rPr lang="cs-CZ" smtClean="0"/>
              <a:t> , naftalen C</a:t>
            </a:r>
            <a:r>
              <a:rPr lang="cs-CZ" baseline="-25000" smtClean="0"/>
              <a:t>10</a:t>
            </a:r>
            <a:r>
              <a:rPr lang="cs-CZ" smtClean="0"/>
              <a:t>H</a:t>
            </a:r>
            <a:r>
              <a:rPr lang="cs-CZ" baseline="-25000" smtClean="0"/>
              <a:t>8</a:t>
            </a:r>
          </a:p>
          <a:p>
            <a:r>
              <a:rPr lang="cs-CZ" smtClean="0"/>
              <a:t>Cykloalkany, cykloalkeny, cykloalkiny, cykloalkadieny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223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Uhlovodíky</vt:lpstr>
      <vt:lpstr>Organická chemie</vt:lpstr>
      <vt:lpstr>Vlastnosti organických sloučenin</vt:lpstr>
      <vt:lpstr>Uhlovodíky</vt:lpstr>
      <vt:lpstr>Acyklické uhlovodíky</vt:lpstr>
      <vt:lpstr>Cyklické uhlovodíky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Uhlovodíky</dc:title>
  <dc:creator>Vichovi</dc:creator>
  <cp:lastModifiedBy>spravce2</cp:lastModifiedBy>
  <cp:revision>6</cp:revision>
  <dcterms:created xsi:type="dcterms:W3CDTF">2013-05-25T15:13:55Z</dcterms:created>
  <dcterms:modified xsi:type="dcterms:W3CDTF">2014-05-24T13:01:11Z</dcterms:modified>
</cp:coreProperties>
</file>