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F30FE-67E5-47AC-8BF8-7FA23932AFD6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DF1E8E-3990-4EAD-97F2-13A0248889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40000" lnSpcReduction="20000"/>
          </a:bodyPr>
          <a:lstStyle/>
          <a:p>
            <a:pPr algn="l"/>
            <a:endParaRPr lang="cs-CZ" dirty="0" smtClean="0"/>
          </a:p>
          <a:p>
            <a:pPr algn="l"/>
            <a:r>
              <a:rPr lang="cs-CZ" dirty="0" smtClean="0"/>
              <a:t>Autor: Mgr. Alena Víchová</a:t>
            </a:r>
          </a:p>
          <a:p>
            <a:pPr algn="l"/>
            <a:r>
              <a:rPr lang="cs-CZ" dirty="0" smtClean="0"/>
              <a:t>Škola: Střední umělecká škola v Ostravě</a:t>
            </a:r>
          </a:p>
          <a:p>
            <a:pPr algn="l"/>
            <a:r>
              <a:rPr lang="cs-CZ" dirty="0" smtClean="0"/>
              <a:t>Číslo projektu: CZ.1.07./1.5.00/34.0938</a:t>
            </a:r>
          </a:p>
          <a:p>
            <a:pPr algn="l"/>
            <a:r>
              <a:rPr lang="cs-CZ" dirty="0" smtClean="0"/>
              <a:t>Číslo dum: VY_32_INOVACE_CHE_1_60</a:t>
            </a:r>
          </a:p>
          <a:p>
            <a:pPr algn="l"/>
            <a:r>
              <a:rPr lang="cs-CZ" dirty="0" smtClean="0"/>
              <a:t>Název projektu: Zlepšení podmínek pro vzdělávání na SUŠ, Ostrava</a:t>
            </a:r>
          </a:p>
          <a:p>
            <a:pPr algn="l"/>
            <a:r>
              <a:rPr lang="cs-CZ" dirty="0" smtClean="0"/>
              <a:t>Číslo a název šablony klíčové aktivity: III/2 Inovace a zkvalitnění výuky prostřednictvím ICT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Rozpouštědla ve výtvarné tvorbě</a:t>
            </a:r>
            <a:endParaRPr lang="cs-CZ">
              <a:solidFill>
                <a:srgbClr val="FF0000"/>
              </a:solidFill>
            </a:endParaRPr>
          </a:p>
        </p:txBody>
      </p:sp>
      <p:pic>
        <p:nvPicPr>
          <p:cNvPr id="5" name="Obrázek 4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14480" y="642918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1. </a:t>
            </a:r>
            <a:r>
              <a:rPr lang="cs-CZ" smtClean="0">
                <a:solidFill>
                  <a:srgbClr val="FF0000"/>
                </a:solidFill>
              </a:rPr>
              <a:t>Terpenové uhlovodíky </a:t>
            </a:r>
            <a:r>
              <a:rPr lang="cs-CZ" smtClean="0"/>
              <a:t>( terpeny )</a:t>
            </a:r>
            <a:br>
              <a:rPr lang="cs-CZ" smtClean="0"/>
            </a:br>
            <a:r>
              <a:rPr lang="cs-CZ" smtClean="0"/>
              <a:t>- terpentýnová silice - získává se destilací balzámu z jehličnatých stromů, hlavně borovic</a:t>
            </a:r>
            <a:br>
              <a:rPr lang="cs-CZ" smtClean="0"/>
            </a:br>
            <a:r>
              <a:rPr lang="cs-CZ" smtClean="0"/>
              <a:t>- terpentýn lakový - ředidlo S 6006 - ředění olejových barev</a:t>
            </a:r>
          </a:p>
          <a:p>
            <a:r>
              <a:rPr lang="cs-CZ" smtClean="0"/>
              <a:t>2. </a:t>
            </a:r>
            <a:r>
              <a:rPr lang="cs-CZ" smtClean="0">
                <a:solidFill>
                  <a:srgbClr val="FF0000"/>
                </a:solidFill>
              </a:rPr>
              <a:t>Ropné uhlovodíky </a:t>
            </a:r>
            <a:r>
              <a:rPr lang="cs-CZ" smtClean="0"/>
              <a:t>- získané destilací ropy</a:t>
            </a:r>
            <a:br>
              <a:rPr lang="cs-CZ" smtClean="0"/>
            </a:br>
            <a:r>
              <a:rPr lang="cs-CZ" smtClean="0"/>
              <a:t>- petrolether - extrakce olejů a tuků</a:t>
            </a:r>
            <a:br>
              <a:rPr lang="cs-CZ" smtClean="0"/>
            </a:br>
            <a:r>
              <a:rPr lang="cs-CZ" smtClean="0"/>
              <a:t>- benzin - rozpouští tuky a oleje</a:t>
            </a:r>
            <a:br>
              <a:rPr lang="cs-CZ" smtClean="0"/>
            </a:br>
            <a:r>
              <a:rPr lang="cs-CZ" smtClean="0"/>
              <a:t>- hexan - rozpouští např. damaru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3. </a:t>
            </a:r>
            <a:r>
              <a:rPr lang="cs-CZ" smtClean="0">
                <a:solidFill>
                  <a:srgbClr val="FF0000"/>
                </a:solidFill>
              </a:rPr>
              <a:t>Aromatické uhlovodíky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benzen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6</a:t>
            </a:r>
            <a:r>
              <a:rPr lang="cs-CZ" smtClean="0"/>
              <a:t> - rozpouštěcí mohutnost ( tuky, pryskyřice, asfalt, kaučuk, deriváty celulózy )</a:t>
            </a:r>
            <a:br>
              <a:rPr lang="cs-CZ" smtClean="0"/>
            </a:br>
            <a:r>
              <a:rPr lang="cs-CZ" smtClean="0"/>
              <a:t>- toluen - methylbenzen C</a:t>
            </a:r>
            <a:r>
              <a:rPr lang="cs-CZ" baseline="-25000" smtClean="0"/>
              <a:t>6</a:t>
            </a:r>
            <a:r>
              <a:rPr lang="cs-CZ" smtClean="0"/>
              <a:t>H</a:t>
            </a:r>
            <a:r>
              <a:rPr lang="cs-CZ" baseline="-25000" smtClean="0"/>
              <a:t>5</a:t>
            </a:r>
            <a:r>
              <a:rPr lang="cs-CZ" smtClean="0"/>
              <a:t>CH</a:t>
            </a:r>
            <a:r>
              <a:rPr lang="cs-CZ" baseline="-25000" smtClean="0"/>
              <a:t>3</a:t>
            </a:r>
            <a:r>
              <a:rPr lang="cs-CZ" smtClean="0"/>
              <a:t> -podobné vlastnosti</a:t>
            </a:r>
            <a:br>
              <a:rPr lang="cs-CZ" smtClean="0"/>
            </a:br>
            <a:r>
              <a:rPr lang="cs-CZ" smtClean="0"/>
              <a:t>- xylen - dimethylbenzen - nejméně jedovatý</a:t>
            </a:r>
            <a:br>
              <a:rPr lang="cs-CZ" smtClean="0"/>
            </a:br>
            <a:r>
              <a:rPr lang="cs-CZ" smtClean="0"/>
              <a:t>- solventnafta - obsahuje xylen, ředidlo olejových kopálových laků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4. </a:t>
            </a:r>
            <a:r>
              <a:rPr lang="cs-CZ" smtClean="0">
                <a:solidFill>
                  <a:srgbClr val="FF0000"/>
                </a:solidFill>
              </a:rPr>
              <a:t>Hydrogenované uhlovodíky </a:t>
            </a:r>
            <a:r>
              <a:rPr lang="cs-CZ" smtClean="0"/>
              <a:t>- vznikají hydrogenací naftalenu</a:t>
            </a:r>
            <a:br>
              <a:rPr lang="cs-CZ" smtClean="0"/>
            </a:br>
            <a:r>
              <a:rPr lang="cs-CZ" smtClean="0"/>
              <a:t>- tetralin - oleje, tuky, pryskyřice, s acetonem směs silné rozpouštěcí mohutnosti</a:t>
            </a:r>
            <a:br>
              <a:rPr lang="cs-CZ" smtClean="0"/>
            </a:br>
            <a:r>
              <a:rPr lang="cs-CZ" smtClean="0"/>
              <a:t>- dekalin - slabší než tetralin</a:t>
            </a:r>
            <a:endParaRPr lang="cs-CZ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5. </a:t>
            </a:r>
            <a:r>
              <a:rPr lang="cs-CZ" smtClean="0">
                <a:solidFill>
                  <a:srgbClr val="FF0000"/>
                </a:solidFill>
              </a:rPr>
              <a:t>Chlorderiváty uhlovodíků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dichlormethan CH</a:t>
            </a:r>
            <a:r>
              <a:rPr lang="cs-CZ" baseline="-25000" smtClean="0"/>
              <a:t>2</a:t>
            </a:r>
            <a:r>
              <a:rPr lang="cs-CZ" smtClean="0"/>
              <a:t>Cl</a:t>
            </a:r>
            <a:r>
              <a:rPr lang="cs-CZ" baseline="-25000" smtClean="0"/>
              <a:t>2</a:t>
            </a:r>
            <a:r>
              <a:rPr lang="cs-CZ" smtClean="0"/>
              <a:t> - oleje, pryskyřice</a:t>
            </a:r>
            <a:br>
              <a:rPr lang="cs-CZ" smtClean="0"/>
            </a:br>
            <a:r>
              <a:rPr lang="cs-CZ" smtClean="0"/>
              <a:t>- chloroform - trichlormethan CHCl</a:t>
            </a:r>
            <a:r>
              <a:rPr lang="cs-CZ" baseline="-25000" smtClean="0"/>
              <a:t>3</a:t>
            </a:r>
            <a:r>
              <a:rPr lang="cs-CZ" smtClean="0"/>
              <a:t> - tuky, oleje, vosky, pryskyřice, je omamný, uspává</a:t>
            </a:r>
            <a:br>
              <a:rPr lang="cs-CZ" smtClean="0"/>
            </a:br>
            <a:r>
              <a:rPr lang="cs-CZ" smtClean="0"/>
              <a:t>- tetrachloethan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2</a:t>
            </a:r>
            <a:r>
              <a:rPr lang="cs-CZ" smtClean="0"/>
              <a:t>Cl</a:t>
            </a:r>
            <a:r>
              <a:rPr lang="cs-CZ" baseline="-25000" smtClean="0"/>
              <a:t>4</a:t>
            </a:r>
            <a:r>
              <a:rPr lang="cs-CZ" smtClean="0"/>
              <a:t> - největší rozpouštěcí mohutnost, nejnebezpečnější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6. </a:t>
            </a:r>
            <a:r>
              <a:rPr lang="cs-CZ" smtClean="0">
                <a:solidFill>
                  <a:srgbClr val="FF0000"/>
                </a:solidFill>
              </a:rPr>
              <a:t>Alkoholy</a:t>
            </a:r>
            <a:r>
              <a:rPr lang="cs-CZ" smtClean="0"/>
              <a:t> R -OH</a:t>
            </a:r>
            <a:br>
              <a:rPr lang="cs-CZ" smtClean="0"/>
            </a:br>
            <a:r>
              <a:rPr lang="cs-CZ" smtClean="0"/>
              <a:t>- methanol - methylalkohol CH</a:t>
            </a:r>
            <a:r>
              <a:rPr lang="cs-CZ" baseline="-25000" smtClean="0"/>
              <a:t>3</a:t>
            </a:r>
            <a:r>
              <a:rPr lang="cs-CZ" smtClean="0"/>
              <a:t>OH - přírodní pryskyřice, jedovatý</a:t>
            </a:r>
            <a:br>
              <a:rPr lang="cs-CZ" smtClean="0"/>
            </a:br>
            <a:r>
              <a:rPr lang="cs-CZ" smtClean="0"/>
              <a:t>- ethanol - ethylalkohol C</a:t>
            </a:r>
            <a:r>
              <a:rPr lang="cs-CZ" baseline="-25000" smtClean="0"/>
              <a:t>2</a:t>
            </a:r>
            <a:r>
              <a:rPr lang="cs-CZ" smtClean="0"/>
              <a:t>H</a:t>
            </a:r>
            <a:r>
              <a:rPr lang="cs-CZ" baseline="-25000" smtClean="0"/>
              <a:t>5</a:t>
            </a:r>
            <a:r>
              <a:rPr lang="cs-CZ" smtClean="0"/>
              <a:t>OH - tuky, pryskyřice</a:t>
            </a:r>
            <a:br>
              <a:rPr lang="cs-CZ" smtClean="0"/>
            </a:br>
            <a:r>
              <a:rPr lang="cs-CZ" smtClean="0"/>
              <a:t>- butanol - butylalkohol C</a:t>
            </a:r>
            <a:r>
              <a:rPr lang="cs-CZ" baseline="-25000" smtClean="0"/>
              <a:t>4</a:t>
            </a:r>
            <a:r>
              <a:rPr lang="cs-CZ" smtClean="0"/>
              <a:t>H</a:t>
            </a:r>
            <a:r>
              <a:rPr lang="cs-CZ" baseline="-25000" smtClean="0"/>
              <a:t>9</a:t>
            </a:r>
            <a:r>
              <a:rPr lang="cs-CZ" smtClean="0"/>
              <a:t>OH - přírodní </a:t>
            </a:r>
            <a:br>
              <a:rPr lang="cs-CZ" smtClean="0"/>
            </a:br>
            <a:r>
              <a:rPr lang="cs-CZ" smtClean="0"/>
              <a:t>i syntetické pryskyřice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7. </a:t>
            </a:r>
            <a:r>
              <a:rPr lang="cs-CZ" smtClean="0">
                <a:solidFill>
                  <a:srgbClr val="FF0000"/>
                </a:solidFill>
              </a:rPr>
              <a:t>Ketony</a:t>
            </a:r>
            <a:r>
              <a:rPr lang="cs-CZ" smtClean="0"/>
              <a:t> R - CO - R</a:t>
            </a:r>
            <a:br>
              <a:rPr lang="cs-CZ" smtClean="0"/>
            </a:br>
            <a:r>
              <a:rPr lang="cs-CZ" smtClean="0"/>
              <a:t>- aceton - dimethylketon CH</a:t>
            </a:r>
            <a:r>
              <a:rPr lang="cs-CZ" baseline="-25000" smtClean="0"/>
              <a:t>3</a:t>
            </a:r>
            <a:r>
              <a:rPr lang="cs-CZ" smtClean="0"/>
              <a:t> - CO -CH</a:t>
            </a:r>
            <a:r>
              <a:rPr lang="cs-CZ" baseline="-25000" smtClean="0"/>
              <a:t>3</a:t>
            </a:r>
            <a:r>
              <a:rPr lang="cs-CZ" smtClean="0"/>
              <a:t> </a:t>
            </a:r>
            <a:br>
              <a:rPr lang="cs-CZ" smtClean="0"/>
            </a:br>
            <a:r>
              <a:rPr lang="cs-CZ" smtClean="0"/>
              <a:t>- nejpoužívanější rozpouštědlo, rozpouští estery celulózy a syntetické pryskyřice</a:t>
            </a:r>
            <a:br>
              <a:rPr lang="cs-CZ" smtClean="0"/>
            </a:br>
            <a:r>
              <a:rPr lang="cs-CZ" smtClean="0"/>
              <a:t>- cyklohexanon - méně účinný než aceton</a:t>
            </a:r>
          </a:p>
          <a:p>
            <a:r>
              <a:rPr lang="cs-CZ" smtClean="0"/>
              <a:t>8. </a:t>
            </a:r>
            <a:r>
              <a:rPr lang="cs-CZ" smtClean="0">
                <a:solidFill>
                  <a:srgbClr val="FF0000"/>
                </a:solidFill>
              </a:rPr>
              <a:t>Ethery</a:t>
            </a:r>
            <a:r>
              <a:rPr lang="cs-CZ" smtClean="0"/>
              <a:t> - získané synteticky z alkoholů</a:t>
            </a:r>
            <a:br>
              <a:rPr lang="cs-CZ" smtClean="0"/>
            </a:br>
            <a:r>
              <a:rPr lang="cs-CZ" smtClean="0"/>
              <a:t>- diethylether - oleje, pryskyřice, vosky, páry působí narkoticky</a:t>
            </a:r>
            <a:br>
              <a:rPr lang="cs-CZ" smtClean="0"/>
            </a:br>
            <a:r>
              <a:rPr lang="cs-CZ" smtClean="0"/>
              <a:t>- dioxan - páry jsou jedovaté</a:t>
            </a:r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9. </a:t>
            </a:r>
            <a:r>
              <a:rPr lang="cs-CZ" smtClean="0">
                <a:solidFill>
                  <a:srgbClr val="FF0000"/>
                </a:solidFill>
              </a:rPr>
              <a:t>Estery</a:t>
            </a:r>
            <a:r>
              <a:rPr lang="cs-CZ" smtClean="0"/>
              <a:t> - vznikají esterifikací  ( kyselina + alkohol = ester + voda )</a:t>
            </a:r>
            <a:br>
              <a:rPr lang="cs-CZ" smtClean="0"/>
            </a:br>
            <a:r>
              <a:rPr lang="cs-CZ" smtClean="0"/>
              <a:t>- octan propylnatý - propylacetát - podobá se acetonu</a:t>
            </a:r>
            <a:br>
              <a:rPr lang="cs-CZ" smtClean="0"/>
            </a:br>
            <a:r>
              <a:rPr lang="cs-CZ" smtClean="0"/>
              <a:t>- butylacetát - deriváty celulózy</a:t>
            </a:r>
            <a:endParaRPr lang="cs-CZ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10. </a:t>
            </a:r>
            <a:r>
              <a:rPr lang="cs-CZ" smtClean="0">
                <a:solidFill>
                  <a:srgbClr val="FF0000"/>
                </a:solidFill>
              </a:rPr>
              <a:t>Aminy a amidy </a:t>
            </a:r>
            <a:r>
              <a:rPr lang="cs-CZ" smtClean="0"/>
              <a:t>- odvozené od amoniaku NH</a:t>
            </a:r>
            <a:r>
              <a:rPr lang="cs-CZ" baseline="-25000" smtClean="0"/>
              <a:t>3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- formamid - amid kyseliny mravenčí - některé pryskyřice a oleje</a:t>
            </a:r>
            <a:br>
              <a:rPr lang="cs-CZ" smtClean="0"/>
            </a:br>
            <a:r>
              <a:rPr lang="cs-CZ" smtClean="0"/>
              <a:t>- dimethylformamid - přírodní i syntetické pryskyřice</a:t>
            </a:r>
            <a:br>
              <a:rPr lang="cs-CZ" smtClean="0"/>
            </a:br>
            <a:r>
              <a:rPr lang="cs-CZ" smtClean="0"/>
              <a:t>- pyridin - silné rozpouštědlo pryskyřic, mísí se s jinými rozpouštědly</a:t>
            </a:r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Banýr, Beneš a kolektiv, </a:t>
            </a:r>
            <a:r>
              <a:rPr lang="cs-CZ" i="1" smtClean="0"/>
              <a:t>Chemie pro střední školy, </a:t>
            </a:r>
            <a:r>
              <a:rPr lang="cs-CZ" smtClean="0"/>
              <a:t>SPN - pedagogické nakladatelství, a. s., 1996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136</Words>
  <Application>Microsoft Office PowerPoint</Application>
  <PresentationFormat>Předvádění na obrazovce (4:3)</PresentationFormat>
  <Paragraphs>20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Rozpouštědla ve výtvarné tvorbě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Organická rozpouštědla a ředidla</dc:title>
  <dc:creator>Vichovi</dc:creator>
  <cp:lastModifiedBy>spravce2</cp:lastModifiedBy>
  <cp:revision>10</cp:revision>
  <dcterms:created xsi:type="dcterms:W3CDTF">2013-05-25T16:38:58Z</dcterms:created>
  <dcterms:modified xsi:type="dcterms:W3CDTF">2014-05-24T13:00:51Z</dcterms:modified>
</cp:coreProperties>
</file>