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94" r:id="rId2"/>
    <p:sldId id="286" r:id="rId3"/>
    <p:sldId id="275" r:id="rId4"/>
    <p:sldId id="259" r:id="rId5"/>
    <p:sldId id="260" r:id="rId6"/>
    <p:sldId id="267" r:id="rId7"/>
    <p:sldId id="285" r:id="rId8"/>
    <p:sldId id="288" r:id="rId9"/>
    <p:sldId id="284" r:id="rId10"/>
    <p:sldId id="272" r:id="rId11"/>
    <p:sldId id="276" r:id="rId12"/>
    <p:sldId id="274" r:id="rId13"/>
    <p:sldId id="278" r:id="rId14"/>
    <p:sldId id="280" r:id="rId15"/>
    <p:sldId id="287" r:id="rId16"/>
    <p:sldId id="279" r:id="rId17"/>
    <p:sldId id="290" r:id="rId18"/>
    <p:sldId id="281" r:id="rId19"/>
    <p:sldId id="282" r:id="rId20"/>
    <p:sldId id="283" r:id="rId21"/>
    <p:sldId id="292" r:id="rId22"/>
    <p:sldId id="261" r:id="rId23"/>
    <p:sldId id="289" r:id="rId24"/>
    <p:sldId id="291" r:id="rId25"/>
    <p:sldId id="29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CEB0F"/>
    <a:srgbClr val="FFFF99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E2653B-7CCA-46B8-B168-726E0CDEB341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16EDE4-22CE-4520-B1A8-40D8C09B8D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2560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16EDE4-22CE-4520-B1A8-40D8C09B8D9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27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303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9351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97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562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5818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222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408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8800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0254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6912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00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4FE4-D3E7-409B-8401-0F9134D08A04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070CD-6430-43BA-9D1D-E7879A9C2E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8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hyperlink" Target="https://www.youtube.com/watch?v=7Mw8teg0Ar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list=PLBE37D8098662D8D4&amp;v=BGdEbZZHGL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7Mw8teg0Ar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abradio.cz/player/67/787/" TargetMode="External"/><Relationship Id="rId2" Type="http://schemas.openxmlformats.org/officeDocument/2006/relationships/hyperlink" Target="http://www.hitradioorion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upload.wikimedia.org/wikipedia/commons/d/da/Baner_wiki2.gif?uselang=cs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hyperlink" Target="https://www.youtube.com/watch?v=miyVM5PhZQE" TargetMode="External"/><Relationship Id="rId7" Type="http://schemas.openxmlformats.org/officeDocument/2006/relationships/image" Target="../media/image41.jpeg"/><Relationship Id="rId2" Type="http://schemas.openxmlformats.org/officeDocument/2006/relationships/hyperlink" Target="https://www.youtube.com/watch?v=NFTjf5Z6_J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Kb2xQ2sKJLY" TargetMode="External"/><Relationship Id="rId5" Type="http://schemas.openxmlformats.org/officeDocument/2006/relationships/hyperlink" Target="https://www.youtube.com/watch?v=U2a4Rb_IOxw" TargetMode="External"/><Relationship Id="rId4" Type="http://schemas.openxmlformats.org/officeDocument/2006/relationships/hyperlink" Target="https://www.youtube.com/watch?v=7MMS0-_6Ayc" TargetMode="External"/><Relationship Id="rId9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cacola-5cents-1900.jpg" TargetMode="External"/><Relationship Id="rId3" Type="http://schemas.openxmlformats.org/officeDocument/2006/relationships/hyperlink" Target="http://commons.wikimedia.org/wiki/File:TDF2012_15e_%C3%A9tape_Skoda_1.JPG" TargetMode="External"/><Relationship Id="rId7" Type="http://schemas.openxmlformats.org/officeDocument/2006/relationships/hyperlink" Target="http://commons.wikimedia.org/wiki/File:Billboards_at_dundas_square.jpg" TargetMode="External"/><Relationship Id="rId2" Type="http://schemas.openxmlformats.org/officeDocument/2006/relationships/hyperlink" Target="http://cs.wikipedia.org/wiki/Reklam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iwo_gratis.jpg" TargetMode="External"/><Relationship Id="rId5" Type="http://schemas.openxmlformats.org/officeDocument/2006/relationships/hyperlink" Target="http://commons.wikimedia.org/wiki/File:Building_Fairs_Brno_2011_(005).jpg" TargetMode="External"/><Relationship Id="rId4" Type="http://schemas.openxmlformats.org/officeDocument/2006/relationships/hyperlink" Target="http://commons.wikimedia.org/wiki/File:Shiseido_advertising.jpg" TargetMode="External"/><Relationship Id="rId9" Type="http://schemas.openxmlformats.org/officeDocument/2006/relationships/hyperlink" Target="http://commons.wikimedia.org/wiki/File:Logo_Lidl_in_Mo%C5%84ki.JPG?uselang=cs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rkovzdu%C5%A1n%C3%BD_balon.jpg" TargetMode="External"/><Relationship Id="rId3" Type="http://schemas.openxmlformats.org/officeDocument/2006/relationships/hyperlink" Target="http://commons.wikimedia.org/wiki/File:Budotechnika.Merkury_z_Gablot%C4%85_Reklamow%C4%85_Gablotk%C4%85_Info_Fotelikami_z_Laminatu_Koszem_na_%C5%9Amieci_Znakiem_Przystanku_na_Wysi%C4%99gniku.jpg" TargetMode="External"/><Relationship Id="rId7" Type="http://schemas.openxmlformats.org/officeDocument/2006/relationships/hyperlink" Target="http://commons.wikimedia.org/wiki/File:Baner_wiki2.gif?uselang=cs" TargetMode="External"/><Relationship Id="rId2" Type="http://schemas.openxmlformats.org/officeDocument/2006/relationships/hyperlink" Target="http://commons.wikimedia.org/wiki/File:Bochum_Lichtzeitung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ra%C5%BEsk%C3%A9ho_povst%C3%A1n%C3%AD,_v%C4%9Btrac%C3%AD_v%C4%9B%C5%BE.jpg" TargetMode="External"/><Relationship Id="rId5" Type="http://schemas.openxmlformats.org/officeDocument/2006/relationships/hyperlink" Target="http://commons.wikimedia.org/wiki/File:Tranv%C3%ADa_tur%C3%ADstico_en_Lisboa_(1432055932).jpg" TargetMode="External"/><Relationship Id="rId4" Type="http://schemas.openxmlformats.org/officeDocument/2006/relationships/hyperlink" Target="http://commons.wikimedia.org/wiki/File:Advertising_of_Ozujsko_Beer.jpg?uselang=cs" TargetMode="External"/><Relationship Id="rId9" Type="http://schemas.openxmlformats.org/officeDocument/2006/relationships/hyperlink" Target="http://commons.wikimedia.org/wiki/File:Chot%C4%9Bbo%C5%99_205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urnov,_310.0134.jpg" TargetMode="External"/><Relationship Id="rId3" Type="http://schemas.openxmlformats.org/officeDocument/2006/relationships/hyperlink" Target="http://commons.wikimedia.org/wiki/File:Coca-Cola_Christmas_truck_Vy%C5%A1kov.JP" TargetMode="External"/><Relationship Id="rId7" Type="http://schemas.openxmlformats.org/officeDocument/2006/relationships/hyperlink" Target="http://commons.wikimedia.org/wiki/File:Czech_newspapers_DSCN5005.JPG" TargetMode="External"/><Relationship Id="rId2" Type="http://schemas.openxmlformats.org/officeDocument/2006/relationships/hyperlink" Target="http://commons.wikimedia.org/wiki/File:World-of-coca-col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Olympia_park_-_eye_catcher.jpg" TargetMode="External"/><Relationship Id="rId5" Type="http://schemas.openxmlformats.org/officeDocument/2006/relationships/hyperlink" Target="http://commons.wikimedia.org/wiki/File:Bourgaix5sq9.jpg" TargetMode="External"/><Relationship Id="rId10" Type="http://schemas.openxmlformats.org/officeDocument/2006/relationships/hyperlink" Target="http://commons.wikimedia.org/wiki/File:Cabin_of_Je%C5%A1t%C4%9Bd_Cable_Car.JPG" TargetMode="External"/><Relationship Id="rId4" Type="http://schemas.openxmlformats.org/officeDocument/2006/relationships/hyperlink" Target="http://commons.wikimedia.org/wiki/File:Mh_RHB_gt12_ganzreklame_cocacola.jpg" TargetMode="External"/><Relationship Id="rId9" Type="http://schemas.openxmlformats.org/officeDocument/2006/relationships/hyperlink" Target="http://commons.wikimedia.org/wiki/Category:Advertisements_in_the_Czech_Republic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n%C4%9B,_Kub%C3%ADnova,_v%C3%BDv%C4%9Bsky.jpg" TargetMode="External"/><Relationship Id="rId3" Type="http://schemas.openxmlformats.org/officeDocument/2006/relationships/hyperlink" Target="http://commons.wikimedia.org/wiki/Category:Vodafone_advertisements" TargetMode="External"/><Relationship Id="rId7" Type="http://schemas.openxmlformats.org/officeDocument/2006/relationships/hyperlink" Target="http://commons.wikimedia.org/wiki/File:Limusina_Cabaret_Praha.jpg" TargetMode="External"/><Relationship Id="rId2" Type="http://schemas.openxmlformats.org/officeDocument/2006/relationships/hyperlink" Target="http://commons.wikimedia.org/wiki/Category:Radio_station_logos_of_the_Czech_Republic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Trams_in_Lisbon_3.jpg" TargetMode="External"/><Relationship Id="rId5" Type="http://schemas.openxmlformats.org/officeDocument/2006/relationships/hyperlink" Target="http://commons.wikimedia.org/wiki/File:Nusle,_T%C3%A1borsk%C3%A1_1,_reklama_Sigma_-_Nautila.jpg?uselang=cs" TargetMode="External"/><Relationship Id="rId4" Type="http://schemas.openxmlformats.org/officeDocument/2006/relationships/hyperlink" Target="http://commons.wikimedia.org/wiki/File:Bondyho,_domy_v_ulici_V_z%C3%A1v%C4%9Bt%C5%99%C3%AD,_od_Argentinsk%C3%A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16087" y="97755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31116079"/>
              </p:ext>
            </p:extLst>
          </p:nvPr>
        </p:nvGraphicFramePr>
        <p:xfrm>
          <a:off x="251519" y="1556792"/>
          <a:ext cx="8640959" cy="4888632"/>
        </p:xfrm>
        <a:graphic>
          <a:graphicData uri="http://schemas.openxmlformats.org/drawingml/2006/table">
            <a:tbl>
              <a:tblPr firstRow="1" firstCol="1" bandRow="1"/>
              <a:tblGrid>
                <a:gridCol w="1967048"/>
                <a:gridCol w="6673911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VY_32_INOVACE_220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Reklama jako součást našeho života</a:t>
                      </a:r>
                      <a:endParaRPr lang="cs-CZ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9.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výchova – Mediální výchova</a:t>
                      </a:r>
                      <a:endParaRPr lang="cs-CZ" sz="18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Slouží  k besedě a diskusi na téma </a:t>
                      </a:r>
                      <a:r>
                        <a:rPr lang="cs-CZ" sz="1600" dirty="0" smtClean="0"/>
                        <a:t>– Jaký</a:t>
                      </a:r>
                      <a:r>
                        <a:rPr lang="cs-CZ" sz="1600" baseline="0" dirty="0" smtClean="0"/>
                        <a:t> vliv má na nás reklama a jak nás ovlivňuje.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Prezentace seznamuje žáky s pojmy reklama, cíle reklamy, cílová skupina, benefity reklamy, rozdělení reklamy, druhy reklamy.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V úvodu prezentace se žáci zamyslí a snaží se diskutovat o reklamě, která je potkává a ovlivňuje. V průběhu prezentace žáci plní dané úkoly.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+mn-ea"/>
                          <a:cs typeface="+mn-cs"/>
                        </a:rPr>
                        <a:t>Cílem besedy je poznat nebezpečí  při nekritickém přijímání reklamy a kdy reklama slouží jako manipulativní prostředek. 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8658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498" y="3798912"/>
            <a:ext cx="654390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Přiměla vás někdy reklama k tomu, abyste si něco koupili?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28498" y="2953544"/>
            <a:ext cx="883599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Podle čeho si vybíráte pastu na zuby, parfém, džíny, jogurt, barvu na vlasy, čokoládu..? 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28498" y="1340768"/>
            <a:ext cx="3573542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Které reklamy si pamatujete?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8498" y="1878360"/>
            <a:ext cx="631571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Které reklamy se vám nejvíce líbí? </a:t>
            </a:r>
            <a:r>
              <a:rPr lang="cs-CZ" sz="2000" dirty="0" smtClean="0"/>
              <a:t> - V </a:t>
            </a:r>
            <a:r>
              <a:rPr lang="cs-CZ" sz="2000" dirty="0"/>
              <a:t>čem? </a:t>
            </a:r>
            <a:r>
              <a:rPr lang="cs-CZ" sz="2000" dirty="0" smtClean="0"/>
              <a:t>   Proč</a:t>
            </a:r>
            <a:r>
              <a:rPr lang="cs-CZ" sz="2000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9512" y="116632"/>
            <a:ext cx="165179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Reklama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8498" y="2415952"/>
            <a:ext cx="363394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Kde nejčastěji reklamu vidíte?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836712"/>
            <a:ext cx="3175036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Zkuste </a:t>
            </a:r>
            <a:r>
              <a:rPr lang="cs-CZ" b="1" dirty="0"/>
              <a:t>se </a:t>
            </a:r>
            <a:r>
              <a:rPr lang="cs-CZ" b="1" dirty="0" smtClean="0"/>
              <a:t>zamyslet a diskutovat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28498" y="4336504"/>
            <a:ext cx="883599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Ovlivnila vás někdy reklama </a:t>
            </a:r>
            <a:r>
              <a:rPr lang="cs-CZ" sz="2000" dirty="0"/>
              <a:t>při rozhodování o </a:t>
            </a:r>
            <a:r>
              <a:rPr lang="cs-CZ" sz="2000" dirty="0" smtClean="0"/>
              <a:t>nákupu nějakého produktu?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28498" y="4874096"/>
            <a:ext cx="6078715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Sledujete </a:t>
            </a:r>
            <a:r>
              <a:rPr lang="cs-CZ" sz="2000" dirty="0" smtClean="0"/>
              <a:t>nebo posloucháte reklamy v médiích rádi?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8498" y="5411688"/>
            <a:ext cx="402180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Líbí se vám některá reklama více?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8498" y="5949280"/>
            <a:ext cx="6078715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Myslíte si, že je reklamy jsou více zaměřeny na </a:t>
            </a:r>
            <a:r>
              <a:rPr lang="cs-CZ" sz="2000" dirty="0" smtClean="0"/>
              <a:t>muže </a:t>
            </a:r>
            <a:r>
              <a:rPr lang="cs-CZ" sz="2000" dirty="0" smtClean="0"/>
              <a:t>nebo na ženy?</a:t>
            </a:r>
            <a:endParaRPr lang="cs-CZ" sz="2000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51524" y="4797751"/>
            <a:ext cx="2015625" cy="201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672405" y="298173"/>
            <a:ext cx="2317834" cy="2317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3385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 animBg="1"/>
      <p:bldP spid="4" grpId="0" animBg="1"/>
      <p:bldP spid="8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667" y="3975447"/>
            <a:ext cx="5957517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Máte někdy pocit, že vás reklama otravuje?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499828"/>
            <a:ext cx="181107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Je to úmyslně: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942909"/>
            <a:ext cx="864096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eklamní postupy  - texty spotů, lidé v reklamě, čas reklamy- vše předem promyšleno a vypočítáno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631631"/>
            <a:ext cx="669734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Reklama je všudypřítomnou součástí našeho života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23528" y="116632"/>
            <a:ext cx="8640960" cy="83099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Reklamy na nás útočí z televizí, rádií, plakátů,  internetu, výloh, prostřednictvím ostatních lidí atd..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4133" y="6199164"/>
            <a:ext cx="525413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Pojďme si tedy o reklamě říct něco více.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356216" y="1547500"/>
            <a:ext cx="464783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diktovat </a:t>
            </a:r>
            <a:r>
              <a:rPr lang="cs-CZ" dirty="0" smtClean="0"/>
              <a:t>nám, </a:t>
            </a:r>
            <a:r>
              <a:rPr lang="cs-CZ" dirty="0" smtClean="0"/>
              <a:t>co </a:t>
            </a:r>
            <a:r>
              <a:rPr lang="cs-CZ" dirty="0"/>
              <a:t>máme nosit, abychom byli IN</a:t>
            </a:r>
          </a:p>
        </p:txBody>
      </p:sp>
      <p:sp>
        <p:nvSpPr>
          <p:cNvPr id="9" name="Obdélník 8"/>
          <p:cNvSpPr/>
          <p:nvPr/>
        </p:nvSpPr>
        <p:spPr>
          <a:xfrm>
            <a:off x="356217" y="2267580"/>
            <a:ext cx="464783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připomínat </a:t>
            </a:r>
            <a:r>
              <a:rPr lang="cs-CZ" dirty="0" smtClean="0"/>
              <a:t>nám,  </a:t>
            </a:r>
            <a:r>
              <a:rPr lang="cs-CZ" dirty="0" smtClean="0"/>
              <a:t>co </a:t>
            </a:r>
            <a:r>
              <a:rPr lang="cs-CZ" dirty="0"/>
              <a:t>máme poslouchat</a:t>
            </a:r>
            <a:r>
              <a:rPr lang="cs-CZ" dirty="0" smtClean="0"/>
              <a:t>, jíst</a:t>
            </a:r>
            <a:r>
              <a:rPr lang="cs-CZ" dirty="0"/>
              <a:t>, pít a mít rádi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56216" y="2987660"/>
            <a:ext cx="41940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upomenout </a:t>
            </a:r>
            <a:r>
              <a:rPr lang="cs-CZ" dirty="0" smtClean="0"/>
              <a:t>nás, čeho </a:t>
            </a:r>
            <a:r>
              <a:rPr lang="cs-CZ" dirty="0" smtClean="0"/>
              <a:t>se máme </a:t>
            </a:r>
            <a:r>
              <a:rPr lang="cs-CZ" dirty="0"/>
              <a:t>účastnit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3662" y="3419708"/>
            <a:ext cx="307391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říkat </a:t>
            </a:r>
            <a:r>
              <a:rPr lang="cs-CZ" dirty="0" smtClean="0"/>
              <a:t>nám, </a:t>
            </a:r>
            <a:r>
              <a:rPr lang="cs-CZ" dirty="0" smtClean="0"/>
              <a:t>co </a:t>
            </a:r>
            <a:r>
              <a:rPr lang="cs-CZ" dirty="0"/>
              <a:t>máme vlastnit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948264" y="3841884"/>
            <a:ext cx="904350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/>
              <a:t>Kdy?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1115452"/>
            <a:ext cx="4026167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Vzpomeňte </a:t>
            </a:r>
            <a:r>
              <a:rPr lang="cs-CZ" b="1" dirty="0" smtClean="0"/>
              <a:t>si na </a:t>
            </a:r>
            <a:r>
              <a:rPr lang="cs-CZ" b="1" dirty="0" smtClean="0"/>
              <a:t>reklamy, které se snaží:</a:t>
            </a:r>
            <a:endParaRPr lang="cs-CZ" b="1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292080" y="1025003"/>
            <a:ext cx="3593976" cy="2695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4281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632"/>
            <a:ext cx="2404761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je to reklama?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938667"/>
            <a:ext cx="6048672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 je to placená nebo neplacená </a:t>
            </a:r>
            <a:r>
              <a:rPr lang="cs-CZ" b="1" dirty="0" smtClean="0"/>
              <a:t>propagace výrobku</a:t>
            </a:r>
            <a:r>
              <a:rPr lang="cs-CZ" dirty="0" smtClean="0"/>
              <a:t>, služby, společnosti, obchodní značky nebo myšlenky, mající obvykle za </a:t>
            </a:r>
            <a:r>
              <a:rPr lang="cs-CZ" b="1" dirty="0" smtClean="0"/>
              <a:t>cíl zvýšení prodeje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988840"/>
            <a:ext cx="604867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to tedy placené </a:t>
            </a:r>
            <a:r>
              <a:rPr lang="cs-CZ" b="1" dirty="0" smtClean="0"/>
              <a:t>sdělení o produktu, firmě, či značce produktu nebo firmy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07504" y="2780928"/>
            <a:ext cx="604867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 to propagace čehokoliv (výrobku, služby, </a:t>
            </a:r>
            <a:r>
              <a:rPr lang="cs-CZ" b="1" dirty="0" smtClean="0"/>
              <a:t>společenské události…)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3573016"/>
            <a:ext cx="597666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reklama oslovuje velké množství lidí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186" y="5086095"/>
            <a:ext cx="4326505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měla by informovat o výrobku, nebo službách (o produktu)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0186" y="5877272"/>
            <a:ext cx="431207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měla by vybízet k zájmu o tento produkt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6966" y="6382866"/>
            <a:ext cx="373365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měla by tento produkt připomínat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504" y="4571836"/>
            <a:ext cx="267631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Má vlastně tyto funkce: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41301" y="4116980"/>
            <a:ext cx="3595195" cy="2696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298693" y="129386"/>
            <a:ext cx="2593787" cy="390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325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497" y="692696"/>
            <a:ext cx="547260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Cíle reklamy jsou podle toho, jaký je jejich prvořadý účel.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5085184"/>
            <a:ext cx="5226033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 velice důležitá pro vyzrálé výrobky, protože </a:t>
            </a:r>
            <a:r>
              <a:rPr lang="cs-CZ" b="1" dirty="0" smtClean="0"/>
              <a:t>nedovolí spotřebitelům, aby na ně zapomněli</a:t>
            </a:r>
            <a:r>
              <a:rPr lang="cs-CZ" dirty="0" smtClean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udržuje v podvědomí zákazníka produkt i jeho značku, aby si při nákupu vzpomněl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07504" y="97468"/>
            <a:ext cx="2096151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Cíle reklamy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6088" y="1772816"/>
            <a:ext cx="5226034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informuje </a:t>
            </a:r>
            <a:r>
              <a:rPr lang="cs-CZ" dirty="0"/>
              <a:t>veřejnost o novém produktu, jeho </a:t>
            </a:r>
            <a:r>
              <a:rPr lang="cs-CZ" dirty="0" smtClean="0"/>
              <a:t>vlastnostech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 to snaha </a:t>
            </a:r>
            <a:r>
              <a:rPr lang="cs-CZ" dirty="0"/>
              <a:t>vyvolat u budoucích zákazníku zájem a poptávku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5" y="1268760"/>
            <a:ext cx="5544616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jestliže má </a:t>
            </a:r>
            <a:r>
              <a:rPr lang="cs-CZ" sz="2000" dirty="0"/>
              <a:t>reklama </a:t>
            </a:r>
            <a:r>
              <a:rPr lang="cs-CZ" sz="2000" dirty="0" smtClean="0"/>
              <a:t>informovat – cíl </a:t>
            </a:r>
            <a:r>
              <a:rPr lang="cs-CZ" sz="2000" b="1" dirty="0" smtClean="0"/>
              <a:t>informující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5469" y="3068960"/>
            <a:ext cx="5586651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Jestliže přesvědčovat – cíl </a:t>
            </a:r>
            <a:r>
              <a:rPr lang="cs-CZ" sz="2000" b="1" dirty="0" smtClean="0"/>
              <a:t>přesvědčovací 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197526" y="4509120"/>
            <a:ext cx="5454595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Pokud  připomínat – cíl </a:t>
            </a:r>
            <a:r>
              <a:rPr lang="cs-CZ" sz="2000" b="1" dirty="0" err="1" smtClean="0"/>
              <a:t>připomínací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7438" t="11121" r="17177" b="9073"/>
          <a:stretch/>
        </p:blipFill>
        <p:spPr bwMode="auto">
          <a:xfrm>
            <a:off x="5751325" y="692696"/>
            <a:ext cx="3285171" cy="5344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67544" y="3645024"/>
            <a:ext cx="518457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má za úkol </a:t>
            </a:r>
            <a:r>
              <a:rPr lang="cs-CZ" dirty="0" smtClean="0"/>
              <a:t>přesvědčit </a:t>
            </a:r>
            <a:r>
              <a:rPr lang="cs-CZ" dirty="0"/>
              <a:t>zákazníka o výhodnosti daného produktu a přimět ho, aby si ho </a:t>
            </a:r>
            <a:r>
              <a:rPr lang="cs-CZ" dirty="0" smtClean="0"/>
              <a:t>koupil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85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692696"/>
            <a:ext cx="7056784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zvýšení nebo udržení obratu, zisku a tržního podílu,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116632"/>
            <a:ext cx="6016071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Konečnými cíli reklamní kampaně mohou být: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364088" y="1732353"/>
            <a:ext cx="3651706" cy="496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849888" y="1209133"/>
            <a:ext cx="32941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/>
              <a:t>Největší láhev Coca-Coly na světě (Las Vegas, Nevada)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1270501"/>
            <a:ext cx="489654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zavedení nového či inovovaného produktu či </a:t>
            </a:r>
            <a:r>
              <a:rPr lang="cs-CZ" b="1" dirty="0" smtClean="0"/>
              <a:t>služby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07504" y="2060848"/>
            <a:ext cx="48965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zlepšení image značky, produktu nebo </a:t>
            </a:r>
            <a:r>
              <a:rPr lang="cs-CZ" b="1" dirty="0" smtClean="0"/>
              <a:t>služby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07504" y="2636912"/>
            <a:ext cx="48965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snaha o větší známost značky či </a:t>
            </a:r>
            <a:r>
              <a:rPr lang="cs-CZ" b="1" dirty="0" smtClean="0"/>
              <a:t>produktu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107504" y="3203684"/>
            <a:ext cx="48965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zlepšení a upevnění pověsti </a:t>
            </a:r>
            <a:r>
              <a:rPr lang="cs-CZ" b="1" dirty="0" smtClean="0"/>
              <a:t>firmy</a:t>
            </a:r>
            <a:endParaRPr lang="cs-CZ" b="1" dirty="0"/>
          </a:p>
        </p:txBody>
      </p:sp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3777578"/>
            <a:ext cx="3954079" cy="2965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882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312" y="846282"/>
            <a:ext cx="528106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Skupina, </a:t>
            </a:r>
            <a:r>
              <a:rPr lang="cs-CZ" dirty="0" smtClean="0"/>
              <a:t>na kterou je propagační sdělení </a:t>
            </a:r>
            <a:r>
              <a:rPr lang="cs-CZ" b="1" dirty="0" smtClean="0"/>
              <a:t>zaměřeno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2047" y="116632"/>
            <a:ext cx="2403800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Cílová skupina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2312" y="1886484"/>
            <a:ext cx="528106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skupina, která bude produkt </a:t>
            </a:r>
            <a:r>
              <a:rPr lang="cs-CZ" b="1" dirty="0" smtClean="0"/>
              <a:t>využívat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22312" y="1366383"/>
            <a:ext cx="528106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Skupina, </a:t>
            </a:r>
            <a:r>
              <a:rPr lang="cs-CZ" dirty="0" smtClean="0"/>
              <a:t>kterou má reklamní kampaň </a:t>
            </a:r>
            <a:r>
              <a:rPr lang="cs-CZ" b="1" dirty="0" smtClean="0"/>
              <a:t>oslovit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22312" y="2406585"/>
            <a:ext cx="88924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mohou to být současní nebo </a:t>
            </a:r>
            <a:r>
              <a:rPr lang="cs-CZ" b="1" dirty="0" smtClean="0"/>
              <a:t>potenciální uživatelé </a:t>
            </a:r>
            <a:r>
              <a:rPr lang="cs-CZ" dirty="0" smtClean="0"/>
              <a:t>produktu - výrobku, služby či značky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22312" y="2924944"/>
            <a:ext cx="88924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mohou to být také jednotlivci či skupiny, kteří se teprve </a:t>
            </a:r>
            <a:r>
              <a:rPr lang="cs-CZ" b="1" dirty="0" smtClean="0"/>
              <a:t>rozhodují o nákupu </a:t>
            </a:r>
            <a:r>
              <a:rPr lang="cs-CZ" dirty="0" smtClean="0"/>
              <a:t>atd.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83606" y="3736777"/>
            <a:ext cx="3920611" cy="2940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838036" y="3429000"/>
            <a:ext cx="214821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i="1" dirty="0"/>
              <a:t>Vánoční Coca-Cola kamion </a:t>
            </a: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8294" t="21976" r="48574" b="32143"/>
          <a:stretch/>
        </p:blipFill>
        <p:spPr bwMode="auto">
          <a:xfrm>
            <a:off x="284700" y="3645024"/>
            <a:ext cx="3541679" cy="27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56991" y="645333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i="1" dirty="0">
                <a:hlinkClick r:id="rId4"/>
              </a:rPr>
              <a:t>https://</a:t>
            </a:r>
            <a:r>
              <a:rPr lang="cs-CZ" sz="1400" i="1" dirty="0" smtClean="0">
                <a:hlinkClick r:id="rId4"/>
              </a:rPr>
              <a:t>www.youtube.com/watch?v=7Mw8teg0ArY</a:t>
            </a:r>
            <a:endParaRPr lang="cs-CZ" sz="1400" i="1" dirty="0" smtClean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365962" y="110394"/>
            <a:ext cx="2238486" cy="2238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9789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050" y="328216"/>
            <a:ext cx="775378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Cílovou skupinu pro reklamní kampaň musíme  vybrat na základě těchto kritérii: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793363"/>
            <a:ext cx="657378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Geografie – země, etnikum, město nebo vesnice, velikost oblasti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7106" y="3430741"/>
            <a:ext cx="545702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jsou to </a:t>
            </a:r>
            <a:r>
              <a:rPr lang="cs-CZ" dirty="0" smtClean="0"/>
              <a:t>výhody, </a:t>
            </a:r>
            <a:r>
              <a:rPr lang="cs-CZ" dirty="0" smtClean="0"/>
              <a:t>kvůli kterým </a:t>
            </a:r>
            <a:r>
              <a:rPr lang="cs-CZ" dirty="0" smtClean="0"/>
              <a:t>daná </a:t>
            </a:r>
            <a:r>
              <a:rPr lang="cs-CZ" dirty="0" smtClean="0"/>
              <a:t>cílová skupina </a:t>
            </a:r>
            <a:r>
              <a:rPr lang="cs-CZ" dirty="0" smtClean="0"/>
              <a:t>produkt nebo </a:t>
            </a:r>
            <a:r>
              <a:rPr lang="cs-CZ" dirty="0" smtClean="0"/>
              <a:t>službu začne využívat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3050" y="2915652"/>
            <a:ext cx="497418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Důležité je udat </a:t>
            </a:r>
            <a:r>
              <a:rPr lang="cs-CZ" sz="2400" b="1" u="sng" dirty="0" smtClean="0"/>
              <a:t>benefity</a:t>
            </a:r>
            <a:r>
              <a:rPr lang="cs-CZ" b="1" dirty="0" smtClean="0"/>
              <a:t> pro „cílovou skupinu“ 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323528" y="1219843"/>
            <a:ext cx="657378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Demografie </a:t>
            </a:r>
            <a:r>
              <a:rPr lang="cs-CZ" dirty="0"/>
              <a:t>– věk pohlaví, vzdělání, příjem, rodinný </a:t>
            </a:r>
            <a:r>
              <a:rPr lang="cs-CZ" dirty="0" smtClean="0"/>
              <a:t>stav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1646323"/>
            <a:ext cx="653929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Psychografie </a:t>
            </a:r>
            <a:r>
              <a:rPr lang="cs-CZ" dirty="0"/>
              <a:t>– zájmy, motivy, potřeby, </a:t>
            </a:r>
            <a:r>
              <a:rPr lang="cs-CZ" dirty="0" smtClean="0"/>
              <a:t>priority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2072803"/>
            <a:ext cx="657378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Spotřebitelské zvyklosti </a:t>
            </a:r>
            <a:r>
              <a:rPr lang="cs-CZ" dirty="0"/>
              <a:t>– zkušenosti, vztah ke značce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316058" y="4211796"/>
            <a:ext cx="540806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vlastnosti produktu, charakteristika, vliv na </a:t>
            </a:r>
            <a:r>
              <a:rPr lang="cs-CZ" dirty="0" smtClean="0"/>
              <a:t>lidi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13362" y="4787860"/>
            <a:ext cx="5410765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/>
              <a:t>např. </a:t>
            </a:r>
            <a:r>
              <a:rPr lang="cs-CZ" dirty="0" smtClean="0"/>
              <a:t>„punčochy </a:t>
            </a:r>
            <a:r>
              <a:rPr lang="cs-CZ" dirty="0"/>
              <a:t>pro krásné </a:t>
            </a:r>
            <a:r>
              <a:rPr lang="cs-CZ" dirty="0" smtClean="0"/>
              <a:t>nohy“ , „šampón </a:t>
            </a:r>
            <a:r>
              <a:rPr lang="cs-CZ" dirty="0" smtClean="0"/>
              <a:t>pro vlasy bez </a:t>
            </a:r>
            <a:r>
              <a:rPr lang="cs-CZ" dirty="0" smtClean="0"/>
              <a:t>lupů“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5951021"/>
            <a:ext cx="5010474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i="1" dirty="0" smtClean="0"/>
              <a:t>Úkol:</a:t>
            </a:r>
          </a:p>
          <a:p>
            <a:r>
              <a:rPr lang="cs-CZ" i="1" dirty="0" smtClean="0"/>
              <a:t>Vymyslete další </a:t>
            </a:r>
            <a:r>
              <a:rPr lang="cs-CZ" b="1" i="1" dirty="0" smtClean="0"/>
              <a:t>benefity</a:t>
            </a:r>
            <a:r>
              <a:rPr lang="cs-CZ" i="1" dirty="0" smtClean="0"/>
              <a:t>, které se objevují v reklamě</a:t>
            </a:r>
            <a:endParaRPr lang="cs-CZ" i="1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851020" y="2481669"/>
            <a:ext cx="3184911" cy="4246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5117978" y="5840399"/>
            <a:ext cx="2109473" cy="43378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7308304" y="5157192"/>
            <a:ext cx="1008112" cy="947137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293549" y="833097"/>
            <a:ext cx="1515783" cy="1515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837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7468"/>
            <a:ext cx="290989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Rozdělení reklamy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664143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propaguje jakýkoliv produkt, tj. výrobek či službu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např. jogurt, auto, kadeřnictví, hypotéku, fotbalový zápas, či web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6912"/>
            <a:ext cx="576064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zaměřuje se na nejrůznější společnosti, prospěšné kampaně, osvětu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např. zdraví, ekologii, bezpečnost  dopravě, třídění odpadu, atd.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4593902"/>
            <a:ext cx="7217496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zaměřena na podporu  zviditelnění značky, zpravidla názvu a loga firmy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není </a:t>
            </a:r>
            <a:r>
              <a:rPr lang="cs-CZ" dirty="0" smtClean="0"/>
              <a:t>důležité, </a:t>
            </a:r>
            <a:r>
              <a:rPr lang="cs-CZ" dirty="0" smtClean="0"/>
              <a:t>co nabízejí, důležité je dostat do podvědomí značku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Např. BMW, </a:t>
            </a:r>
            <a:r>
              <a:rPr lang="cs-CZ" dirty="0" err="1" smtClean="0"/>
              <a:t>Adidas</a:t>
            </a:r>
            <a:r>
              <a:rPr lang="cs-CZ" dirty="0" smtClean="0"/>
              <a:t>, </a:t>
            </a:r>
            <a:r>
              <a:rPr lang="cs-CZ" dirty="0" err="1" smtClean="0"/>
              <a:t>Coca-cola</a:t>
            </a:r>
            <a:r>
              <a:rPr lang="cs-CZ" dirty="0" smtClean="0"/>
              <a:t>, Rafaelo, </a:t>
            </a:r>
            <a:r>
              <a:rPr lang="cs-CZ" dirty="0" err="1" smtClean="0"/>
              <a:t>Lidl</a:t>
            </a:r>
            <a:r>
              <a:rPr lang="cs-CZ" dirty="0" smtClean="0"/>
              <a:t>, apod.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6095037"/>
            <a:ext cx="678544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jejími zástupci jsou politické strany, hnutí, masové organizace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dirty="0" smtClean="0"/>
              <a:t>Např. </a:t>
            </a:r>
            <a:r>
              <a:rPr lang="cs-CZ" dirty="0" err="1" smtClean="0"/>
              <a:t>Greenpeaece</a:t>
            </a:r>
            <a:r>
              <a:rPr lang="cs-CZ" dirty="0" smtClean="0"/>
              <a:t>, Červený kříž, apod.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0099" y="764704"/>
            <a:ext cx="239366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Produktová reklama 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130099" y="2132856"/>
            <a:ext cx="1985159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/>
              <a:t>S</a:t>
            </a:r>
            <a:r>
              <a:rPr lang="cs-CZ" sz="2000" b="1" dirty="0" smtClean="0"/>
              <a:t>ociální reklama 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30099" y="4077072"/>
            <a:ext cx="215770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Značková reklama 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130099" y="5621178"/>
            <a:ext cx="188442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b="1" dirty="0" smtClean="0"/>
              <a:t>Ideová reklama </a:t>
            </a:r>
            <a:endParaRPr lang="cs-CZ" sz="2000" b="1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012160" y="2173678"/>
            <a:ext cx="3017912" cy="2263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397427" y="4480460"/>
            <a:ext cx="1711077" cy="2281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128644" y="44624"/>
            <a:ext cx="2051868" cy="2051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4977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619" y="6372036"/>
            <a:ext cx="829455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Internetová reklama </a:t>
            </a:r>
            <a:r>
              <a:rPr lang="cs-CZ" dirty="0" smtClean="0"/>
              <a:t>- www stránky, reklamní emaily, spam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798" y="116632"/>
            <a:ext cx="236859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Druhy reklamy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1798" y="764704"/>
            <a:ext cx="4454619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Podle použitého média  rozlišujeme: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9619" y="2244126"/>
            <a:ext cx="211827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Televizní reklama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29619" y="1416997"/>
            <a:ext cx="2713027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Tisková reklama  </a:t>
            </a:r>
            <a:r>
              <a:rPr lang="cs-CZ" dirty="0" smtClean="0"/>
              <a:t>- inzeráty, akční letáčky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9619" y="3344386"/>
            <a:ext cx="21158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Světelná reklama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29619" y="2794256"/>
            <a:ext cx="212147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Rozhlasové spoty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29619" y="3894516"/>
            <a:ext cx="672445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b="1" dirty="0" smtClean="0"/>
              <a:t>Mobilní reklama  </a:t>
            </a:r>
            <a:r>
              <a:rPr lang="pl-PL" dirty="0" smtClean="0"/>
              <a:t>- na autech,  v prostředcích hromadné dopravy </a:t>
            </a:r>
            <a:endParaRPr lang="pl-PL" dirty="0"/>
          </a:p>
        </p:txBody>
      </p:sp>
      <p:sp>
        <p:nvSpPr>
          <p:cNvPr id="10" name="Obdélník 9"/>
          <p:cNvSpPr/>
          <p:nvPr/>
        </p:nvSpPr>
        <p:spPr>
          <a:xfrm>
            <a:off x="129619" y="4444646"/>
            <a:ext cx="672445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b="1" dirty="0" smtClean="0"/>
              <a:t>Venkovní reklama </a:t>
            </a:r>
            <a:r>
              <a:rPr lang="pl-PL" dirty="0" smtClean="0"/>
              <a:t>- plakáty, billboardy, reklamy na domech</a:t>
            </a:r>
            <a:endParaRPr lang="pl-PL" dirty="0"/>
          </a:p>
        </p:txBody>
      </p:sp>
      <p:sp>
        <p:nvSpPr>
          <p:cNvPr id="11" name="Obdélník 10"/>
          <p:cNvSpPr/>
          <p:nvPr/>
        </p:nvSpPr>
        <p:spPr>
          <a:xfrm>
            <a:off x="129619" y="4994776"/>
            <a:ext cx="829455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Alternativní reklama </a:t>
            </a:r>
            <a:r>
              <a:rPr lang="cs-CZ" dirty="0" smtClean="0"/>
              <a:t>- chodící reklama, reklama na lavičkách a zastávkách MHD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9619" y="5544906"/>
            <a:ext cx="833081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Propagační předměty  </a:t>
            </a:r>
            <a:r>
              <a:rPr lang="cs-CZ" dirty="0" smtClean="0"/>
              <a:t>-trička, propisky, zapalovače, klíčenky, tašky potištěné sloganem nebo logem propagované firmy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27551" r="11561"/>
          <a:stretch/>
        </p:blipFill>
        <p:spPr bwMode="auto">
          <a:xfrm>
            <a:off x="7065346" y="332656"/>
            <a:ext cx="1971150" cy="43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032934" y="1266452"/>
            <a:ext cx="3782035" cy="252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160334" y="960983"/>
            <a:ext cx="14998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Lanovka na Ještěd</a:t>
            </a:r>
            <a:endParaRPr lang="cs-CZ" sz="1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70878" y="44624"/>
            <a:ext cx="9575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Avion park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371288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8385" y="810697"/>
            <a:ext cx="421759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edná se o nejstarší typ reklamy – od doby vynálezu knihtisku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384" y="1651671"/>
            <a:ext cx="407357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má vysokou míru důvěryhodnosti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8384" y="2215646"/>
            <a:ext cx="4217591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tále musí čelit velmi silné konkurenci  - rozhlas, televize……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6632"/>
            <a:ext cx="2184957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Reklama v tisku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6417" y="4149080"/>
            <a:ext cx="3929559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f</a:t>
            </a:r>
            <a:r>
              <a:rPr lang="cs-CZ" b="1" dirty="0" smtClean="0"/>
              <a:t>orma inzerce - seznamka, nemovitosti, auto-moto, atd.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obsahuje text popř. obrázek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38384" y="3056620"/>
            <a:ext cx="308456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it-IT" dirty="0" smtClean="0"/>
              <a:t>přesto si udržuje svoji pozici</a:t>
            </a:r>
            <a:endParaRPr lang="it-IT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8384" y="3620594"/>
            <a:ext cx="312534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má většinou podobu inzerce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88024" y="3989926"/>
            <a:ext cx="4205221" cy="2748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44008" y="227210"/>
            <a:ext cx="4327036" cy="3245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5661248"/>
            <a:ext cx="4457108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Úkol:</a:t>
            </a:r>
          </a:p>
          <a:p>
            <a:r>
              <a:rPr lang="cs-CZ" i="1" dirty="0" smtClean="0"/>
              <a:t>Najděte a vystřihněte v tisku reklamu a </a:t>
            </a:r>
            <a:r>
              <a:rPr lang="cs-CZ" i="1" dirty="0" smtClean="0"/>
              <a:t>určete, </a:t>
            </a:r>
            <a:r>
              <a:rPr lang="cs-CZ" i="1" dirty="0" smtClean="0"/>
              <a:t>o jakou reklamu se jedná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03447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797" y="116632"/>
            <a:ext cx="2476832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Reklama v televizi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19" y="980728"/>
            <a:ext cx="405752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sleduje ji denně asi </a:t>
            </a:r>
            <a:r>
              <a:rPr lang="cs-CZ" b="1" dirty="0" smtClean="0"/>
              <a:t>85% naší populace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19" y="1515996"/>
            <a:ext cx="4155305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má velký význam, shlédne ji velké množství potenciálních zákazníků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19" y="2328263"/>
            <a:ext cx="225734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však velmi </a:t>
            </a:r>
            <a:r>
              <a:rPr lang="cs-CZ" b="1" dirty="0" smtClean="0"/>
              <a:t>drahá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19" y="2863531"/>
            <a:ext cx="415530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standardní reklamní spot trvá 10-30s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19" y="3398799"/>
            <a:ext cx="4155303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cena v hlavním vysílacím čase je mnohdy až do stotisíce korun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19" y="4211065"/>
            <a:ext cx="18084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60 slov za 30 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7797" y="4725144"/>
            <a:ext cx="7882735" cy="175432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Úkol:</a:t>
            </a:r>
          </a:p>
          <a:p>
            <a:r>
              <a:rPr lang="cs-CZ" i="1" dirty="0" smtClean="0"/>
              <a:t>Vzpomeňte a popište reklamy, které znáte z televize.</a:t>
            </a:r>
          </a:p>
          <a:p>
            <a:r>
              <a:rPr lang="cs-CZ" i="1" dirty="0" smtClean="0"/>
              <a:t>Vzpomene si na nějaký slogan?</a:t>
            </a:r>
          </a:p>
          <a:p>
            <a:r>
              <a:rPr lang="cs-CZ" i="1" dirty="0" smtClean="0"/>
              <a:t>Podívejte se na některé reklamy</a:t>
            </a:r>
          </a:p>
          <a:p>
            <a:r>
              <a:rPr lang="cs-CZ" b="1" i="1" dirty="0">
                <a:hlinkClick r:id="rId2"/>
              </a:rPr>
              <a:t>https://www.youtube.com/watch?list=PLBE37D8098662D8D4&amp;v=BGdEbZZHGL8</a:t>
            </a:r>
            <a:endParaRPr lang="cs-CZ" b="1" i="1" dirty="0"/>
          </a:p>
          <a:p>
            <a:endParaRPr lang="cs-CZ" dirty="0"/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8294" t="21976" r="48574" b="32143"/>
          <a:stretch/>
        </p:blipFill>
        <p:spPr bwMode="auto">
          <a:xfrm>
            <a:off x="4813095" y="889850"/>
            <a:ext cx="4153237" cy="32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5076056" y="4221088"/>
            <a:ext cx="391614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>
                <a:hlinkClick r:id="rId4"/>
              </a:rPr>
              <a:t>https://</a:t>
            </a:r>
            <a:r>
              <a:rPr lang="cs-CZ" sz="1400" i="1" dirty="0" smtClean="0">
                <a:hlinkClick r:id="rId4"/>
              </a:rPr>
              <a:t>www.youtube.com/watch?v=7Mw8teg0ArY</a:t>
            </a: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86860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7340"/>
            <a:ext cx="3523209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Reklama v rozhlase - rádiu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3" y="678916"/>
            <a:ext cx="44051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rozhlasová reklama  </a:t>
            </a:r>
            <a:r>
              <a:rPr lang="cs-CZ" b="1" dirty="0" smtClean="0"/>
              <a:t>je odlišná od televizní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3" y="1112402"/>
            <a:ext cx="8679759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nabízí </a:t>
            </a:r>
            <a:r>
              <a:rPr lang="cs-CZ" b="1" dirty="0" smtClean="0"/>
              <a:t>mobilitu </a:t>
            </a:r>
            <a:r>
              <a:rPr lang="cs-CZ" dirty="0" smtClean="0"/>
              <a:t>– můžeme vzít rádio sebou a poslouchat např. u sportu, do auta, na zahradu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3" y="1822887"/>
            <a:ext cx="867975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přes den osloví více lidí </a:t>
            </a:r>
            <a:r>
              <a:rPr lang="cs-CZ" dirty="0" smtClean="0"/>
              <a:t>, může být jako kulisa u práce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3" y="2256373"/>
            <a:ext cx="867976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nejvíc se poslouchá ráno, potom po příchodu domů, večer už spíše převládá televize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3" y="2689859"/>
            <a:ext cx="6330731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íce se zaměřuje na cílovou skupinu – </a:t>
            </a:r>
            <a:r>
              <a:rPr lang="cs-CZ" b="1" dirty="0" smtClean="0"/>
              <a:t>regionální stanice pro užší okruh lidí 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3" y="3400344"/>
            <a:ext cx="605729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b="1" dirty="0" smtClean="0"/>
              <a:t>levnější</a:t>
            </a:r>
            <a:r>
              <a:rPr lang="cs-CZ" dirty="0" smtClean="0"/>
              <a:t> než </a:t>
            </a:r>
            <a:r>
              <a:rPr lang="cs-CZ" dirty="0" err="1" smtClean="0"/>
              <a:t>tv</a:t>
            </a:r>
            <a:r>
              <a:rPr lang="cs-CZ" dirty="0" smtClean="0"/>
              <a:t> – proto si může inzerent dovolit více spotů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437112"/>
            <a:ext cx="8568952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omezená možnost sdělení pouze zvukem – nemůžeme produkt vidět, zaměstná však představivost pomocí hudby, slova, efekty, často se důl. fakta opakují – www, tel…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107503" y="3833830"/>
            <a:ext cx="153138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Nevýhody: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5264040"/>
            <a:ext cx="5504264" cy="14773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Úkol:</a:t>
            </a:r>
          </a:p>
          <a:p>
            <a:r>
              <a:rPr lang="cs-CZ" i="1" dirty="0" smtClean="0"/>
              <a:t>Poslechněte si na určité rádiové stanici reklamu a </a:t>
            </a:r>
            <a:r>
              <a:rPr lang="cs-CZ" i="1" dirty="0" smtClean="0"/>
              <a:t>určete, </a:t>
            </a:r>
            <a:r>
              <a:rPr lang="cs-CZ" i="1" dirty="0" smtClean="0"/>
              <a:t>o jakou se jedná.</a:t>
            </a:r>
          </a:p>
          <a:p>
            <a:r>
              <a:rPr lang="cs-CZ" i="1" dirty="0" smtClean="0"/>
              <a:t>Můžete poslouchat online: </a:t>
            </a:r>
            <a:r>
              <a:rPr lang="cs-CZ" i="1" dirty="0" smtClean="0">
                <a:hlinkClick r:id="rId2"/>
              </a:rPr>
              <a:t>www.hitradioorion.cz</a:t>
            </a:r>
            <a:endParaRPr lang="cs-CZ" i="1" dirty="0" smtClean="0"/>
          </a:p>
          <a:p>
            <a:r>
              <a:rPr lang="cs-CZ" i="1" dirty="0">
                <a:hlinkClick r:id="rId3"/>
              </a:rPr>
              <a:t>http://static.abradio.cz/player/67/787</a:t>
            </a:r>
            <a:r>
              <a:rPr lang="cs-CZ" i="1" dirty="0" smtClean="0">
                <a:hlinkClick r:id="rId3"/>
              </a:rPr>
              <a:t>/</a:t>
            </a:r>
            <a:endParaRPr lang="cs-CZ" i="1" dirty="0" smtClean="0"/>
          </a:p>
        </p:txBody>
      </p:sp>
      <p:pic>
        <p:nvPicPr>
          <p:cNvPr id="14340" name="Picture 4" descr="C:\Users\romanar\Desktop\Evropa_2_Logo.bmp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38235" y="163560"/>
            <a:ext cx="2598261" cy="96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64803" y="5804339"/>
            <a:ext cx="2622461" cy="563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656921" y="2852936"/>
            <a:ext cx="2374153" cy="1285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46111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7015"/>
            <a:ext cx="2784930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Internetová reklama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692696"/>
            <a:ext cx="458465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souvisí se vznikem a rozvojem službou www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14426" y="1207785"/>
            <a:ext cx="621029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err="1" smtClean="0"/>
              <a:t>hypertextovos</a:t>
            </a:r>
            <a:r>
              <a:rPr lang="cs-CZ" dirty="0" err="1" smtClean="0"/>
              <a:t>t</a:t>
            </a:r>
            <a:r>
              <a:rPr lang="cs-CZ" dirty="0" smtClean="0"/>
              <a:t> – může obsahovat odkazy na další stránky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multimediálnost </a:t>
            </a:r>
            <a:r>
              <a:rPr lang="cs-CZ" dirty="0" smtClean="0"/>
              <a:t>– může přenášet nejen text, ale i zvuk, video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998132"/>
            <a:ext cx="86733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 přenosu se hodně využívá  i </a:t>
            </a:r>
            <a:r>
              <a:rPr lang="cs-CZ" b="1" dirty="0" smtClean="0"/>
              <a:t>elektronická pošta – inzerenti rozesílají reklamní nabídky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1" y="5674022"/>
            <a:ext cx="8225137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firmy na webu – poskytování  všech důležitých informací o firmě a jejích produktech – např.  </a:t>
            </a:r>
            <a:r>
              <a:rPr lang="cs-CZ" b="1" dirty="0" err="1" smtClean="0"/>
              <a:t>Bennery</a:t>
            </a:r>
            <a:r>
              <a:rPr lang="cs-CZ" dirty="0" smtClean="0"/>
              <a:t>, neboli „Proužková reklama“ – přidávají se do určitých webových stránek, okamžité klepnutí na něho se otevře daná stránka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2544579"/>
            <a:ext cx="849174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ejvíce reklam je </a:t>
            </a:r>
            <a:r>
              <a:rPr lang="cs-CZ" b="1" dirty="0" smtClean="0"/>
              <a:t>na stránkách s největší návštěvností </a:t>
            </a:r>
            <a:r>
              <a:rPr lang="cs-CZ" dirty="0" smtClean="0"/>
              <a:t>– internetové vyhledávače, zpravodajské servery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1196752"/>
            <a:ext cx="126803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výhody: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19" y="5219908"/>
            <a:ext cx="214866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Jiný způsob reklamy 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47571" y="4149080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i="1" dirty="0">
                <a:hlinkClick r:id="rId2"/>
              </a:rPr>
              <a:t>http://</a:t>
            </a:r>
            <a:r>
              <a:rPr lang="cs-CZ" sz="1400" i="1" dirty="0" smtClean="0">
                <a:hlinkClick r:id="rId2"/>
              </a:rPr>
              <a:t>upload.wikimedia.org/wikipedia/commons/d/da/Baner_wiki2.gif?uselang=cs</a:t>
            </a:r>
            <a:endParaRPr lang="cs-CZ" sz="1400" i="1" dirty="0" smtClean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3944" t="18884" r="40630" b="67637"/>
          <a:stretch/>
        </p:blipFill>
        <p:spPr bwMode="auto">
          <a:xfrm>
            <a:off x="114265" y="3289340"/>
            <a:ext cx="4721722" cy="787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9041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88640"/>
            <a:ext cx="2270750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Mobilní reklamy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1285686"/>
            <a:ext cx="5904656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bud letáky uvnitř do předem připravených rámů – </a:t>
            </a:r>
            <a:r>
              <a:rPr lang="cs-CZ" b="1" dirty="0" smtClean="0"/>
              <a:t>vitrín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nebo </a:t>
            </a:r>
            <a:r>
              <a:rPr lang="cs-CZ" b="1" dirty="0" smtClean="0"/>
              <a:t>celoplošný polep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reklamní držáky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201929" y="764704"/>
            <a:ext cx="383175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trolejbusy, autobusy, vlasy, tramvaje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592288" cy="3723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84101" y="4005064"/>
            <a:ext cx="3552395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2720330"/>
            <a:ext cx="5265373" cy="394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51309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6211" y="116632"/>
            <a:ext cx="4237250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Venkovní - </a:t>
            </a:r>
            <a:r>
              <a:rPr lang="cs-CZ" sz="2400" b="1" dirty="0" err="1" smtClean="0">
                <a:solidFill>
                  <a:srgbClr val="FF0000"/>
                </a:solidFill>
              </a:rPr>
              <a:t>Outdoorová</a:t>
            </a:r>
            <a:r>
              <a:rPr lang="cs-CZ" sz="2400" b="1" dirty="0" smtClean="0">
                <a:solidFill>
                  <a:srgbClr val="FF0000"/>
                </a:solidFill>
              </a:rPr>
              <a:t> reklama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211" y="1628800"/>
            <a:ext cx="143699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billboardy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211" y="1196752"/>
            <a:ext cx="106215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mosty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211" y="2492896"/>
            <a:ext cx="2742866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err="1" smtClean="0"/>
              <a:t>miniboardy</a:t>
            </a:r>
            <a:r>
              <a:rPr lang="cs-CZ" dirty="0" smtClean="0"/>
              <a:t> – na zastávkách, sloupech, nádraží, čekárny v nemocnicích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211" y="2060848"/>
            <a:ext cx="241880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balony, vzducholodě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211" y="726709"/>
            <a:ext cx="1692771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b="1" dirty="0" smtClean="0"/>
              <a:t>Nosiče reklamy 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211" y="3812847"/>
            <a:ext cx="4443781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velké množství reklamních nosičů je v přímo v </a:t>
            </a:r>
            <a:r>
              <a:rPr lang="cs-CZ" b="1" dirty="0" smtClean="0"/>
              <a:t>obchodech</a:t>
            </a:r>
            <a:r>
              <a:rPr lang="cs-CZ" dirty="0" smtClean="0"/>
              <a:t> – na vozících, na zdech, v regálech, zavěšené na stropě, nalepené na zdi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738306" y="3525579"/>
            <a:ext cx="4298190" cy="316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19764" y="3501008"/>
            <a:ext cx="354667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i="1" dirty="0"/>
              <a:t>Digitální billboard v německém městě </a:t>
            </a:r>
            <a:r>
              <a:rPr lang="cs-CZ" sz="1400" i="1" dirty="0" err="1"/>
              <a:t>Bochum</a:t>
            </a:r>
            <a:endParaRPr lang="cs-CZ" sz="1400" i="1" dirty="0"/>
          </a:p>
        </p:txBody>
      </p:sp>
      <p:sp>
        <p:nvSpPr>
          <p:cNvPr id="6" name="Obdélník 5"/>
          <p:cNvSpPr/>
          <p:nvPr/>
        </p:nvSpPr>
        <p:spPr>
          <a:xfrm>
            <a:off x="35496" y="5059050"/>
            <a:ext cx="4464496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Digitální billboard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dokáže </a:t>
            </a:r>
            <a:r>
              <a:rPr lang="cs-CZ" dirty="0"/>
              <a:t>prezentovat reklamní sdělení </a:t>
            </a:r>
            <a:r>
              <a:rPr lang="cs-CZ" dirty="0" smtClean="0"/>
              <a:t> v </a:t>
            </a:r>
            <a:r>
              <a:rPr lang="cs-CZ" dirty="0"/>
              <a:t>reálném čase.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vidět na velké vzdálenosti a tím dokáže upoutat větší pozornost než klasické reklamní </a:t>
            </a:r>
            <a:r>
              <a:rPr lang="cs-CZ" dirty="0" smtClean="0"/>
              <a:t>plochy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924270" y="116632"/>
            <a:ext cx="4112226" cy="3197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882157" y="686677"/>
            <a:ext cx="1905867" cy="2814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9737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1" grpId="0" animBg="1"/>
      <p:bldP spid="13" grpId="0" animBg="1"/>
      <p:bldP spid="3" grpId="0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131192"/>
            <a:ext cx="4303713" cy="322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15975" y="3573016"/>
            <a:ext cx="4623798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32169" y="98307"/>
            <a:ext cx="4344913" cy="3258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7504" y="3501008"/>
            <a:ext cx="4111642" cy="308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904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426276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Reklama v alternativních médiích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405" y="764704"/>
            <a:ext cx="873806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chodící reklama </a:t>
            </a:r>
            <a:r>
              <a:rPr lang="cs-CZ" dirty="0" smtClean="0"/>
              <a:t>– člověk převlečený do kostýmu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505" y="1196752"/>
            <a:ext cx="875596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City </a:t>
            </a:r>
            <a:r>
              <a:rPr lang="cs-CZ" b="1" dirty="0" err="1" smtClean="0"/>
              <a:t>light</a:t>
            </a:r>
            <a:r>
              <a:rPr lang="cs-CZ" b="1" dirty="0" smtClean="0"/>
              <a:t> vitríny </a:t>
            </a:r>
            <a:r>
              <a:rPr lang="cs-CZ" dirty="0" smtClean="0"/>
              <a:t>– prosvětlené panely, na ně je možné umístit plakáty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8197" y="5910371"/>
            <a:ext cx="7240187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Zkuste se zamyslet, kde všude jste se s reklamou setkali</a:t>
            </a:r>
          </a:p>
          <a:p>
            <a:pPr algn="ctr"/>
            <a:r>
              <a:rPr lang="cs-CZ" sz="2400" b="1" dirty="0" smtClean="0"/>
              <a:t>– na jakých místech, akcích, produktech.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21" y="1628800"/>
            <a:ext cx="876655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led stěny </a:t>
            </a:r>
            <a:r>
              <a:rPr lang="cs-CZ" dirty="0" smtClean="0"/>
              <a:t>– každou chvíli mohou měnit reklamní sdělení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9676" r="8346" b="12422"/>
          <a:stretch/>
        </p:blipFill>
        <p:spPr bwMode="auto">
          <a:xfrm>
            <a:off x="5095916" y="2203200"/>
            <a:ext cx="3940580" cy="3595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28291" y="2203200"/>
            <a:ext cx="4802752" cy="3602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8121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5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345" y="116632"/>
            <a:ext cx="294670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Reklama a společnost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553" y="692696"/>
            <a:ext cx="87272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č</a:t>
            </a:r>
            <a:r>
              <a:rPr lang="cs-CZ" dirty="0" smtClean="0"/>
              <a:t>asto se hovoří o reklamě jako o něčem protivném, zbytečné, často rušícím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553" y="1124744"/>
            <a:ext cx="872724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musíme si však uvědomit, že bez reklamy by fungování komerčních televizí, rádii a novin a mnoha severů nebylo vůbec možné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2553" y="1844824"/>
            <a:ext cx="872724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díky reklamě dochází také ke zkvalitnění produktů  rozšiřování možnosti výběru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2552" y="2348880"/>
            <a:ext cx="872724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roste konkurence a zákazník má možnost volby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2553" y="2915652"/>
            <a:ext cx="5767599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reklama však prodraží daný produkt, který inzeruje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589" y="3645024"/>
            <a:ext cx="2503195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dobrá reklama zvyšuje efektivnost prodeje – čím více se prodá, tím může klesnout cena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2553" y="5517232"/>
            <a:ext cx="2455232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díky reklamě si jiné firmy nedovolí prodat produkt dráž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81019" y="2808071"/>
            <a:ext cx="2893091" cy="3856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811518" y="3464322"/>
            <a:ext cx="3205038" cy="320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903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92696"/>
            <a:ext cx="540060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reklama prezentuje výrobek jako přitažlivý , nejlepší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8493"/>
            <a:ext cx="540060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/>
              <a:t>r</a:t>
            </a:r>
            <a:r>
              <a:rPr lang="cs-CZ" b="1" dirty="0" smtClean="0"/>
              <a:t>eklama nás pouze přesvědčuje , nemůže nás zmanipulovat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944" y="1916832"/>
            <a:ext cx="5436159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b="1" dirty="0" smtClean="0"/>
              <a:t>jsme obdařeni svobodnou vůli a nikdo nás nemůže přinutit si produkt koupit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949273" y="2708920"/>
            <a:ext cx="3036537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Problém naší doby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5757" y="3372098"/>
            <a:ext cx="4504053" cy="15696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Lidé, i když si to nechtějí přiznat, se rádi nechají ovlivňovat, je tedy na nás, jak se necháme reklamou zmanipulovat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44624"/>
            <a:ext cx="4576061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Manipuluje reklama s lidmi ?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52120" y="152636"/>
            <a:ext cx="3375014" cy="4644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35732" y="5229200"/>
            <a:ext cx="87914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POZOR na nebezpečí </a:t>
            </a:r>
            <a:r>
              <a:rPr lang="cs-CZ" sz="2800" b="1" dirty="0">
                <a:solidFill>
                  <a:srgbClr val="FF0000"/>
                </a:solidFill>
              </a:rPr>
              <a:t>nekritického přijímání </a:t>
            </a:r>
            <a:r>
              <a:rPr lang="cs-CZ" sz="2800" b="1" dirty="0" smtClean="0">
                <a:solidFill>
                  <a:srgbClr val="FF0000"/>
                </a:solidFill>
              </a:rPr>
              <a:t>reklamy !!!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732" y="5879013"/>
            <a:ext cx="879140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kupování </a:t>
            </a:r>
            <a:r>
              <a:rPr lang="cs-CZ" b="1" dirty="0"/>
              <a:t>nepotřebných věcí, závislost na nákupech, nezdravá strava, půjčky, </a:t>
            </a:r>
            <a:r>
              <a:rPr lang="cs-CZ" b="1" dirty="0" smtClean="0"/>
              <a:t>dluhy….. </a:t>
            </a:r>
          </a:p>
        </p:txBody>
      </p:sp>
    </p:spTree>
    <p:extLst>
      <p:ext uri="{BB962C8B-B14F-4D97-AF65-F5344CB8AC3E}">
        <p14:creationId xmlns:p14="http://schemas.microsoft.com/office/powerpoint/2010/main" xmlns="" val="266798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9" grpId="0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764704"/>
            <a:ext cx="14606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 smtClean="0"/>
              <a:t>Tancující </a:t>
            </a:r>
            <a:r>
              <a:rPr lang="cs-CZ" dirty="0"/>
              <a:t>děti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187460"/>
            <a:ext cx="540060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www.youtube.com/watch?v=NFTjf5Z6_JY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1" y="2339588"/>
            <a:ext cx="540060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www.youtube.com/watch?v=miyVM5PhZQE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916832"/>
            <a:ext cx="83369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Tchýně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1" y="4715852"/>
            <a:ext cx="5400600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https://www.youtube.com/watch?v=7MMS0-_</a:t>
            </a:r>
            <a:r>
              <a:rPr lang="cs-CZ" dirty="0" smtClean="0">
                <a:hlinkClick r:id="rId4"/>
              </a:rPr>
              <a:t>6Ayc</a:t>
            </a:r>
            <a:endParaRPr lang="cs-CZ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283804"/>
            <a:ext cx="817083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Bobíka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0" y="3563724"/>
            <a:ext cx="540060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https://</a:t>
            </a:r>
            <a:r>
              <a:rPr lang="cs-CZ" dirty="0" smtClean="0">
                <a:hlinkClick r:id="rId5"/>
              </a:rPr>
              <a:t>www.youtube.com/watch?v=U2a4Rb_IOxw</a:t>
            </a:r>
            <a:endParaRPr lang="cs-CZ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131676"/>
            <a:ext cx="77354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ofola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5939988"/>
            <a:ext cx="540060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https://</a:t>
            </a:r>
            <a:r>
              <a:rPr lang="cs-CZ" dirty="0" smtClean="0">
                <a:hlinkClick r:id="rId6"/>
              </a:rPr>
              <a:t>www.youtube.com/watch?v=Kb2xQ2sKJLY</a:t>
            </a:r>
            <a:endParaRPr lang="cs-CZ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507940"/>
            <a:ext cx="150259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Vajíčko </a:t>
            </a:r>
            <a:r>
              <a:rPr lang="cs-CZ" dirty="0" err="1" smtClean="0"/>
              <a:t>Kinder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188640"/>
            <a:ext cx="794884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Výběr z nejznámějších a nejatraktivnějších televizních reklam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4614" t="16232" r="21690" b="16275"/>
          <a:stretch/>
        </p:blipFill>
        <p:spPr bwMode="auto">
          <a:xfrm>
            <a:off x="5940152" y="2862499"/>
            <a:ext cx="2958661" cy="1762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6240" t="16103" r="47323" b="38315"/>
          <a:stretch/>
        </p:blipFill>
        <p:spPr bwMode="auto">
          <a:xfrm>
            <a:off x="6033327" y="4776175"/>
            <a:ext cx="2772309" cy="1949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1179" t="16103" r="41699" b="38315"/>
          <a:stretch/>
        </p:blipFill>
        <p:spPr bwMode="auto">
          <a:xfrm>
            <a:off x="5830099" y="819871"/>
            <a:ext cx="3178763" cy="1728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308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965" y="1535306"/>
            <a:ext cx="3280065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1600" dirty="0" smtClean="0">
                <a:hlinkClick r:id="rId2"/>
              </a:rPr>
              <a:t>http://cs.wikipedia.org/wiki/Reklama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79512" y="2700209"/>
            <a:ext cx="855147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FRANCE64160. http://commons.wikimedia.org [online]. [cit. 25.5.2014]. Dostupný na WWW: </a:t>
            </a:r>
            <a:r>
              <a:rPr lang="cs-CZ" sz="1600" dirty="0">
                <a:hlinkClick r:id="rId3"/>
              </a:rPr>
              <a:t>http://commons.wikimedia.org/wiki/File:TDF2012_15e_%</a:t>
            </a:r>
            <a:r>
              <a:rPr lang="cs-CZ" sz="1600" dirty="0" smtClean="0">
                <a:hlinkClick r:id="rId3"/>
              </a:rPr>
              <a:t>C3%A9tape_Skoda_1.JPG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79512" y="3420289"/>
            <a:ext cx="855147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ja-JP" altLang="en-US" sz="1600" dirty="0" smtClean="0"/>
              <a:t>レ</a:t>
            </a:r>
            <a:r>
              <a:rPr lang="ja-JP" altLang="en-US" sz="1600" dirty="0"/>
              <a:t>ン</a:t>
            </a:r>
            <a:r>
              <a:rPr lang="en-US" altLang="ja-JP" sz="1600" dirty="0"/>
              <a:t>. </a:t>
            </a:r>
            <a:r>
              <a:rPr lang="cs-CZ" sz="1600" dirty="0"/>
              <a:t>http://commons.wikimedia.org [online]. [cit. 25.5.2014].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commons.wikimedia.org/wiki/File:Shiseido_advertising.jpg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79511" y="4127219"/>
            <a:ext cx="855147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PAVEL ŠEVELA. http://commons.wikimedia.org [online]. [cit. 25.5.2014]. Dostupný na WWW: </a:t>
            </a:r>
            <a:r>
              <a:rPr lang="cs-CZ" sz="1600" dirty="0">
                <a:hlinkClick r:id="rId5"/>
              </a:rPr>
              <a:t>http://commons.wikimedia.org/wiki/File:Building_Fairs_Brno_2011_(005).</a:t>
            </a:r>
            <a:r>
              <a:rPr lang="cs-CZ" sz="1600" dirty="0" smtClean="0">
                <a:hlinkClick r:id="rId5"/>
              </a:rPr>
              <a:t>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79512" y="4885751"/>
            <a:ext cx="842493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pl-PL" sz="1600" dirty="0"/>
              <a:t>JIP. http://commons.wikimedia.org [online]. [cit. 25.5.2014]. Dostupný na WWW: </a:t>
            </a:r>
            <a:r>
              <a:rPr lang="pl-PL" sz="1600" dirty="0">
                <a:hlinkClick r:id="rId6"/>
              </a:rPr>
              <a:t>http://</a:t>
            </a:r>
            <a:r>
              <a:rPr lang="pl-PL" sz="1600" dirty="0" smtClean="0">
                <a:hlinkClick r:id="rId6"/>
              </a:rPr>
              <a:t>commons.wikimedia.org/wiki/File:Piwo_gratis.jpg</a:t>
            </a:r>
            <a:endParaRPr lang="pl-PL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79512" y="5644283"/>
            <a:ext cx="8568952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pt-BR" sz="1600" dirty="0"/>
              <a:t>NICHOLAS MOREAU. http://commons.wikimedia.org [online]. [cit. 25.5.2014].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commons.wikimedia.org/wiki/File:Billboards_at_dundas_square.jpg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79512" y="6381328"/>
            <a:ext cx="855147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commons.wikimedia.org/wiki/File:Cocacola-5cents-1900.jpg</a:t>
            </a:r>
            <a:endParaRPr lang="cs-CZ" sz="16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46230"/>
            <a:ext cx="328006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691696"/>
            <a:ext cx="328006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8248" y="116632"/>
            <a:ext cx="99937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84223" y="1124744"/>
            <a:ext cx="3280065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Vlastní tvorba – vlastní foto</a:t>
            </a:r>
            <a:endParaRPr lang="cs-CZ" sz="1600" dirty="0"/>
          </a:p>
        </p:txBody>
      </p:sp>
      <p:sp>
        <p:nvSpPr>
          <p:cNvPr id="15" name="Obdélník 14"/>
          <p:cNvSpPr/>
          <p:nvPr/>
        </p:nvSpPr>
        <p:spPr>
          <a:xfrm>
            <a:off x="194966" y="1988840"/>
            <a:ext cx="8553498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HENRYK BORAWSKI. http://commons.wikimedia.org [online]. [cit. 25.5.2014].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commons.wikimedia.org/wiki/File:Logo_Lidl_in_Mo%C5%84ki.JPG?uselang=cs</a:t>
            </a:r>
            <a:endParaRPr lang="cs-CZ" sz="1600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194966" y="691696"/>
            <a:ext cx="326461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01433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96480"/>
            <a:ext cx="86409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RAENMAEN. http://commons.wikimedia.org [online]. [cit. 25.5.2014].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commons.wikimedia.org/wiki/File:Bochum_Lichtzeitung.jpg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51520" y="1033922"/>
            <a:ext cx="8640960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pl-PL" sz="1600" dirty="0"/>
              <a:t>BUDOTECHNIKA. http://commons.wikimedia.org [online]. [cit. 25.5.2014]. Dostupný na WWW: </a:t>
            </a:r>
            <a:r>
              <a:rPr lang="pl-PL" sz="1600" dirty="0">
                <a:hlinkClick r:id="rId3"/>
              </a:rPr>
              <a:t>http://commons.wikimedia.org/wiki/File:Budotechnika.Merkury_z_Gablot%C4%85_Reklamow%C4%85_Gablotk%C4%85_Info_Fotelikami_z_Laminatu_Koszem_na_%</a:t>
            </a:r>
            <a:r>
              <a:rPr lang="pl-PL" sz="1600" dirty="0" smtClean="0">
                <a:hlinkClick r:id="rId3"/>
              </a:rPr>
              <a:t>C5%9Amieci_Znakiem_Przystanku_na_Wysi%C4%99gniku.jpg</a:t>
            </a:r>
            <a:endParaRPr lang="pl-PL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1520" y="2263806"/>
            <a:ext cx="864096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commons.wikimedia.org/wiki/File:Advertising_of_Ozujsko_Beer.jpg?uselang=cs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2755028"/>
            <a:ext cx="864096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JJ MERELO. http://commons.wikimedia.org [online]. [cit. 25.5.2014]. Dostupný na WWW: </a:t>
            </a:r>
            <a:r>
              <a:rPr lang="cs-CZ" sz="1600" dirty="0">
                <a:hlinkClick r:id="rId5"/>
              </a:rPr>
              <a:t>http://commons.wikimedia.org/wiki/File:Tranv%C3%ADa_tur%C3%ADstico_en_Lisboa_(1432055932).</a:t>
            </a:r>
            <a:r>
              <a:rPr lang="cs-CZ" sz="1600" dirty="0" smtClean="0">
                <a:hlinkClick r:id="rId5"/>
              </a:rPr>
              <a:t>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3738692"/>
            <a:ext cx="864096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6"/>
              </a:rPr>
              <a:t>http://commons.wikimedia.org/wiki/File:Pra%C5%BEsk%C3%A9ho_povst%C3%A1n%C3%AD,_</a:t>
            </a:r>
            <a:r>
              <a:rPr lang="cs-CZ" sz="1600" dirty="0" smtClean="0">
                <a:hlinkClick r:id="rId6"/>
              </a:rPr>
              <a:t>v%C4%9Btrac%C3%AD_v%C4%9B%C5%BE.jpg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51520" y="4722356"/>
            <a:ext cx="86409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pt-BR" sz="1600" dirty="0"/>
              <a:t>AUTOR NEUVEDEN. http://commons.wikimedia.org [online]. [cit. 25.5.2014]. Dostupný na WWW: </a:t>
            </a:r>
            <a:r>
              <a:rPr lang="pt-BR" sz="1600" dirty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commons.wikimedia.org/wiki/File:Baner_wiki2.gif?uselang=cs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5459798"/>
            <a:ext cx="864096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commons.wikimedia.org/wiki/File:Horkovzdu%C5%A1n%C3%BD_balon.jpg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51520" y="5951021"/>
            <a:ext cx="86409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MATĚJ BAŤHA. http://commons.wikimedia.org [online]. [cit. 25.5.2014].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commons.wikimedia.org/wiki/File:Chot%C4%9Bbo%C5%99_205.jpg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2667487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2908" y="306890"/>
            <a:ext cx="86409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MYKREEVE. http://commons.wikimedia.org [online]. [cit. 25.5.2014].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commons.wikimedia.org/wiki/File:World-of-coca-cola.jpg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32908" y="1013785"/>
            <a:ext cx="8659572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PERNAK. http://commons.wikimedia.org [online]. [cit. 25.5.2014].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commons.wikimedia.org/wiki/File:Coca-Cola_Christmas_truck_Vy%C5%A1kov.JP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32908" y="1720680"/>
            <a:ext cx="864096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MARTIN HAWLISCH. http://commons.wikimedia.org [online]. [cit. 25.5.2014].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commons.wikimedia.org/wiki/File:Mh_RHB_gt12_ganzreklame_cocacola.jpg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2908" y="2427575"/>
            <a:ext cx="8606889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J.F BASSET. http://commons.wikimedia.org [online]. [cit. 25.5.2014].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commons.wikimedia.org/wiki/File:Bourgaix5sq9.jpg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2907" y="3134470"/>
            <a:ext cx="8606889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PAVEL ŠEVELA. http://commons.wikimedia.org [online]. [cit. 25.5.2014]. Dostupný na WWW: </a:t>
            </a:r>
            <a:r>
              <a:rPr lang="cs-CZ" sz="1600" dirty="0">
                <a:hlinkClick r:id="rId6"/>
              </a:rPr>
              <a:t>http://commons.wikimedia.org/wiki/File:Olympia_park_-_</a:t>
            </a:r>
            <a:r>
              <a:rPr lang="cs-CZ" sz="1600" dirty="0" smtClean="0">
                <a:hlinkClick r:id="rId6"/>
              </a:rPr>
              <a:t>eye_catcher.jpg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32908" y="3841365"/>
            <a:ext cx="864096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commons.wikimedia.org/wiki/File:Czech_newspapers_DSCN5005.JPG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32908" y="4302039"/>
            <a:ext cx="8606889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8"/>
              </a:rPr>
              <a:t>http://commons.wikimedia.org/wiki/File:Turnov,_</a:t>
            </a:r>
            <a:r>
              <a:rPr lang="cs-CZ" sz="1600" dirty="0" smtClean="0">
                <a:hlinkClick r:id="rId8"/>
              </a:rPr>
              <a:t>310.0134.jpg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32908" y="5008934"/>
            <a:ext cx="8659572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commons.wikimedia.org/wiki/Category:Advertisements_in_the_Czech_Republic#mediaviewer/File:D%C4%9B%C4%8D%C3%ADn%2C_Podmokelsk%C3%A1_4.jpg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232908" y="5962054"/>
            <a:ext cx="8572642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JIŘÍ SEDLÁČEK. http://commons.wikimedia.org [online]. [cit. 25.5.2014]. Dostupný na WWW: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commons.wikimedia.org/wiki/File:Cabin_of_Je%C5%A1t%C4%9Bd_Cable_Car.JPG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3602124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42493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commons.wikimedia.org/wiki/Category:Radio_station_logos_of_the_Czech_Republic#mediaviewer/File:Evropa_2_Logo.png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51520" y="1011837"/>
            <a:ext cx="8432251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http://commons.wikimedia.org/wiki/Category:Radio_station_logos_of_the_Czech_Republic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1520" y="1588813"/>
            <a:ext cx="842493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commons.wikimedia.org/wiki/Category:Vodafone_advertisements#mediaviewer/File:Vodafone_metro.JPG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2412010"/>
            <a:ext cx="8432251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4"/>
              </a:rPr>
              <a:t>http://commons.wikimedia.org/wiki/File:Bondyho,_domy_v_ulici_V_z%C3%A1v%C4%9Bt%C5%99%C3%AD,_</a:t>
            </a:r>
            <a:r>
              <a:rPr lang="cs-CZ" sz="1600" dirty="0" smtClean="0">
                <a:hlinkClick r:id="rId4"/>
              </a:rPr>
              <a:t>od_Argentinsk%C3%A9.jpg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51520" y="3481429"/>
            <a:ext cx="8424934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5"/>
              </a:rPr>
              <a:t>http://commons.wikimedia.org/wiki/File:Nusle,_T%C3%A1borsk%C3%A1_1,_reklama_Sigma_-_</a:t>
            </a:r>
            <a:r>
              <a:rPr lang="cs-CZ" sz="1600" dirty="0" smtClean="0">
                <a:hlinkClick r:id="rId5"/>
              </a:rPr>
              <a:t>Nautila.jpg?uselang=cs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51520" y="4550848"/>
            <a:ext cx="843225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JOTA ENE. http://commons.wikimedia.org [online]. [cit. 25.5.2014].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commons.wikimedia.org/wiki/File:Trams_in_Lisbon_3.jpg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51520" y="5374045"/>
            <a:ext cx="8393780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commons.wikimedia.org/wiki/File:Limusina_Cabaret_Praha.jpg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251520" y="5949280"/>
            <a:ext cx="8393780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1600" dirty="0"/>
              <a:t>ŠJŮ. http://commons.wikimedia.org [online]. [cit. 25.5.2014]. Dostupný na WWW: </a:t>
            </a:r>
            <a:r>
              <a:rPr lang="cs-CZ" sz="1600" dirty="0">
                <a:hlinkClick r:id="rId8"/>
              </a:rPr>
              <a:t>http://commons.wikimedia.org/wiki/File:Ban%C4%9B,_Kub%C3%ADnova,_</a:t>
            </a:r>
            <a:r>
              <a:rPr lang="cs-CZ" sz="1600" dirty="0" smtClean="0">
                <a:hlinkClick r:id="rId8"/>
              </a:rPr>
              <a:t>v%C3%BDv%C4%9Bsky.jpg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4423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972</TotalTime>
  <Words>2292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74</cp:revision>
  <dcterms:created xsi:type="dcterms:W3CDTF">2014-05-20T12:26:06Z</dcterms:created>
  <dcterms:modified xsi:type="dcterms:W3CDTF">2014-05-26T07:58:48Z</dcterms:modified>
</cp:coreProperties>
</file>