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0" r:id="rId5"/>
    <p:sldId id="262" r:id="rId6"/>
    <p:sldId id="261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5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na_Lisa.jpeg" TargetMode="External"/><Relationship Id="rId2" Type="http://schemas.openxmlformats.org/officeDocument/2006/relationships/hyperlink" Target="http://commons.wikimedia.org/wiki/File:Leonardo_da_Vinci_-_Self-Portrait_-_WGA12798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Leonardo_da_Vinci_-_Virgen_de_las_Rocas_(Museo_del_Louvre,_c._1480)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eonardo_da_Vinci_050.jpg" TargetMode="External"/><Relationship Id="rId2" Type="http://schemas.openxmlformats.org/officeDocument/2006/relationships/hyperlink" Target="http://commons.wikimedia.org/wiki/File:La_Vierge,_l'Enfant_J%C3%A9sus_et_sainte_Anne,_by_Leonardo_da_Vinci,_from_C2RMF_retouched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Umění raného novověku</a:t>
            </a:r>
          </a:p>
          <a:p>
            <a:endParaRPr lang="cs-CZ" dirty="0" smtClean="0"/>
          </a:p>
          <a:p>
            <a:r>
              <a:rPr lang="cs-CZ" sz="1800" dirty="0" smtClean="0"/>
              <a:t>VY_32_INOVACE_DVK_2_3</a:t>
            </a:r>
            <a:endParaRPr lang="cs-CZ" sz="1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Malířské experimenty Leonarda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Vinci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Obrázek 3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14290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785786" y="6143644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Leonardo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da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Vinci (1452-1519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Narozen ve Vinci nedaleko Florencie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3000" dirty="0" smtClean="0">
                <a:solidFill>
                  <a:srgbClr val="C00000"/>
                </a:solidFill>
              </a:rPr>
              <a:t>Všestranná osobnost – malíř, architekt, sochař, básník, ale například také vědec či vynálezce.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Patří mezi nejvýraznější osobnosti vrcholné renesance.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 algn="r">
              <a:lnSpc>
                <a:spcPct val="150000"/>
              </a:lnSpc>
            </a:pPr>
            <a:r>
              <a:rPr lang="cs-CZ" dirty="0" smtClean="0"/>
              <a:t>Zasloužil se mimo jiné o novou podobu malířství a to i přes to, že celou řadu zakázek nikdy nedokončil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eonardo - autoportré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99792" y="1196752"/>
            <a:ext cx="3744416" cy="532859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Obrázek č. 1 - Autoportrét </a:t>
            </a:r>
            <a:endParaRPr lang="cs-CZ" sz="36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Sfumato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Česky by se tato malířská technika dala nazvat šerosvitem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Jedná se překrývání barev pomocí průsvitných </a:t>
            </a:r>
            <a:r>
              <a:rPr lang="cs-CZ" dirty="0" err="1" smtClean="0"/>
              <a:t>lazurních</a:t>
            </a:r>
            <a:r>
              <a:rPr lang="cs-CZ" dirty="0" smtClean="0"/>
              <a:t> vrstev – ve výsledku dojde k efektu kouřové clony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900" dirty="0" smtClean="0">
                <a:solidFill>
                  <a:srgbClr val="C00000"/>
                </a:solidFill>
              </a:rPr>
              <a:t>Ta pak zjemní kontury, objemy a dává prostoru „přirozenou“ hloubku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eonardo - Mona Lisa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268760"/>
            <a:ext cx="3689969" cy="525658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Obrázek č. 2 - </a:t>
            </a:r>
            <a:r>
              <a:rPr lang="cs-CZ" sz="3600" i="1" dirty="0" err="1" smtClean="0"/>
              <a:t>Mona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Lisa</a:t>
            </a:r>
            <a:endParaRPr lang="cs-CZ" sz="36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Sfumato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C00000"/>
                </a:solidFill>
              </a:rPr>
              <a:t>Realizuje se pouze v olejových barvách – ty jediné umožní nanášet v delším časovém úseku nové a nové lazury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Leonardo</a:t>
            </a:r>
            <a:r>
              <a:rPr lang="cs-CZ" dirty="0" smtClean="0"/>
              <a:t> tuto techniku odvodil ze svého pozorování skutečných světelných podmínek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i="1" dirty="0" smtClean="0"/>
              <a:t>Skvělým příkladem užití </a:t>
            </a:r>
            <a:r>
              <a:rPr lang="cs-CZ" i="1" dirty="0" err="1" smtClean="0"/>
              <a:t>sfumata</a:t>
            </a:r>
            <a:r>
              <a:rPr lang="cs-CZ" i="1" dirty="0" smtClean="0"/>
              <a:t> je obraz </a:t>
            </a:r>
            <a:r>
              <a:rPr lang="cs-CZ" i="1" dirty="0" err="1" smtClean="0"/>
              <a:t>Mona</a:t>
            </a:r>
            <a:r>
              <a:rPr lang="cs-CZ" i="1" dirty="0" smtClean="0"/>
              <a:t> </a:t>
            </a:r>
            <a:r>
              <a:rPr lang="cs-CZ" i="1" dirty="0" err="1" smtClean="0"/>
              <a:t>Lisa</a:t>
            </a:r>
            <a:r>
              <a:rPr lang="cs-CZ" i="1" dirty="0" smtClean="0"/>
              <a:t> nebo sv. Jan Křtitel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eonardo - sv. Jan Křtit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99792" y="1412776"/>
            <a:ext cx="3855207" cy="492933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Obrázek č. 3 - Sv. Jan Křtitel</a:t>
            </a:r>
            <a:endParaRPr lang="cs-CZ" sz="36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Pyramidová a spirálovitá kompozice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rgbClr val="C00000"/>
                </a:solidFill>
              </a:rPr>
              <a:t>Leonardo</a:t>
            </a:r>
            <a:r>
              <a:rPr lang="cs-CZ" dirty="0" smtClean="0">
                <a:solidFill>
                  <a:srgbClr val="C00000"/>
                </a:solidFill>
              </a:rPr>
              <a:t> v malbě neustále experimentuje. Jedním z důsledků této snahy  jsou nová kompoziční schémata.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i="1" dirty="0" smtClean="0"/>
              <a:t>Klasické trojúhelníkové renesanční schéma obohatil o třetí rozměr a vytvořil jehlancovitou či pyramidovou kompozici (Madona ve skalách)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endParaRPr lang="cs-CZ" sz="3800" b="1" dirty="0" smtClean="0"/>
          </a:p>
          <a:p>
            <a:pPr>
              <a:lnSpc>
                <a:spcPct val="170000"/>
              </a:lnSpc>
            </a:pPr>
            <a:r>
              <a:rPr lang="cs-CZ" sz="3800" b="1" dirty="0" smtClean="0"/>
              <a:t>Dalším novým motivem, který předjímá barokní malbu je spirála (sv. Anna </a:t>
            </a:r>
            <a:r>
              <a:rPr lang="cs-CZ" sz="3800" b="1" dirty="0" err="1" smtClean="0"/>
              <a:t>Samotřetí</a:t>
            </a:r>
            <a:r>
              <a:rPr lang="cs-CZ" sz="3800" b="1" dirty="0" smtClean="0"/>
              <a:t>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eonardo - sv. Anna Samotřet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99792" y="1524000"/>
            <a:ext cx="3578121" cy="485732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Obrázek č. 4 - sv. Anna </a:t>
            </a:r>
            <a:r>
              <a:rPr lang="cs-CZ" sz="3600" i="1" dirty="0" err="1" smtClean="0"/>
              <a:t>Samotřetí</a:t>
            </a:r>
            <a:r>
              <a:rPr lang="cs-CZ" sz="3600" i="1" dirty="0" smtClean="0"/>
              <a:t> </a:t>
            </a:r>
            <a:endParaRPr lang="cs-CZ" sz="36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eonardo - Maona ve skalá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1" y="1052736"/>
            <a:ext cx="3600400" cy="547260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Obrázek č. 5 - Madona ve skalách</a:t>
            </a:r>
            <a:endParaRPr lang="cs-CZ" sz="36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800" dirty="0" smtClean="0">
                <a:solidFill>
                  <a:schemeClr val="tx2">
                    <a:lumMod val="75000"/>
                  </a:schemeClr>
                </a:solidFill>
              </a:rPr>
              <a:t>Specifická </a:t>
            </a:r>
            <a:r>
              <a:rPr lang="cs-CZ" sz="3800" dirty="0" err="1" smtClean="0">
                <a:solidFill>
                  <a:schemeClr val="tx2">
                    <a:lumMod val="75000"/>
                  </a:schemeClr>
                </a:solidFill>
              </a:rPr>
              <a:t>da</a:t>
            </a:r>
            <a:r>
              <a:rPr lang="cs-CZ" sz="3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800" dirty="0" err="1" smtClean="0">
                <a:solidFill>
                  <a:schemeClr val="tx2">
                    <a:lumMod val="75000"/>
                  </a:schemeClr>
                </a:solidFill>
              </a:rPr>
              <a:t>Vinciho</a:t>
            </a:r>
            <a:r>
              <a:rPr lang="cs-CZ" sz="3800" dirty="0" smtClean="0">
                <a:solidFill>
                  <a:schemeClr val="tx2">
                    <a:lumMod val="75000"/>
                  </a:schemeClr>
                </a:solidFill>
              </a:rPr>
              <a:t> psychologie</a:t>
            </a:r>
            <a:endParaRPr lang="cs-CZ" sz="3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rgbClr val="C00000"/>
                </a:solidFill>
              </a:rPr>
              <a:t>Je to jeden z důvod slávy </a:t>
            </a:r>
            <a:r>
              <a:rPr lang="cs-CZ" i="1" dirty="0" err="1" smtClean="0">
                <a:solidFill>
                  <a:srgbClr val="C00000"/>
                </a:solidFill>
              </a:rPr>
              <a:t>Mony</a:t>
            </a:r>
            <a:r>
              <a:rPr lang="cs-CZ" i="1" dirty="0" smtClean="0">
                <a:solidFill>
                  <a:srgbClr val="C00000"/>
                </a:solidFill>
              </a:rPr>
              <a:t> Lisy. Hra s psychickou stránkou zobrazených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3100" dirty="0" smtClean="0"/>
              <a:t>Ženy mají nasazenu masku vážné nepřístupnosti, pod níž ale cítíme neklid – tajemství. Existuje tu napětí, jež je podpořeno jemným zpracováním malířské hmoty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cs-CZ" sz="3800" b="1" i="1" dirty="0" smtClean="0"/>
              <a:t>Muži jsou naopak často zobrazováni jako rozrušení – s konkrétním emocionálním profilem (Poslední večeře)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eonardo - portrét dám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99792" y="1268760"/>
            <a:ext cx="3703399" cy="507335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Obrázek č. 6 - Portrét dámy</a:t>
            </a:r>
            <a:endParaRPr lang="cs-CZ" sz="36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Leonardo - studie k Bitvě u Anghiar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484784"/>
            <a:ext cx="4813518" cy="492933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>
            <a:normAutofit/>
          </a:bodyPr>
          <a:lstStyle/>
          <a:p>
            <a:pPr algn="ctr"/>
            <a:r>
              <a:rPr lang="cs-CZ" sz="3600" i="1" dirty="0" smtClean="0"/>
              <a:t>Obrázek č. 7 - studie k Bitvě u </a:t>
            </a:r>
            <a:r>
              <a:rPr lang="cs-CZ" sz="3600" i="1" dirty="0" err="1" smtClean="0"/>
              <a:t>Anghiari</a:t>
            </a:r>
            <a:endParaRPr lang="cs-CZ" sz="3600" i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2. 5. 2014</a:t>
            </a:r>
          </a:p>
          <a:p>
            <a:r>
              <a:rPr lang="cs-CZ" sz="2000" dirty="0" smtClean="0"/>
              <a:t>Obrázek </a:t>
            </a:r>
            <a:r>
              <a:rPr lang="cs-CZ" sz="2000" dirty="0" smtClean="0"/>
              <a:t>č. 1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solidFill>
                  <a:schemeClr val="bg2"/>
                </a:solidFill>
                <a:hlinkClick r:id="rId2"/>
              </a:rPr>
              <a:t>http://commons.wikimedia.org/wiki/File:Leonardo_da_Vinci_-_Self-Portrait_-_WGA12798.jpg</a:t>
            </a:r>
            <a:endParaRPr lang="cs-CZ" sz="2000" dirty="0" smtClean="0">
              <a:solidFill>
                <a:schemeClr val="bg2"/>
              </a:solidFill>
            </a:endParaRPr>
          </a:p>
          <a:p>
            <a:r>
              <a:rPr lang="cs-CZ" sz="2000" dirty="0" smtClean="0"/>
              <a:t>Obrázek č. 2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solidFill>
                  <a:srgbClr val="7030A0"/>
                </a:solidFill>
                <a:hlinkClick r:id="rId3"/>
              </a:rPr>
              <a:t>http://commons.wikimedia.org/wiki/File:Mona_Lisa.jpeg</a:t>
            </a: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000" dirty="0" smtClean="0"/>
              <a:t>Obrázek č. 3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solidFill>
                  <a:srgbClr val="7030A0"/>
                </a:solidFill>
              </a:rPr>
              <a:t>http://commons.wikimedia.org/wiki/File:Saint_Jean-Baptiste,_by_</a:t>
            </a:r>
            <a:r>
              <a:rPr lang="cs-CZ" sz="2000" dirty="0" err="1" smtClean="0">
                <a:solidFill>
                  <a:srgbClr val="7030A0"/>
                </a:solidFill>
              </a:rPr>
              <a:t>Leonardo</a:t>
            </a:r>
            <a:r>
              <a:rPr lang="cs-CZ" sz="2000" dirty="0" smtClean="0">
                <a:solidFill>
                  <a:srgbClr val="7030A0"/>
                </a:solidFill>
              </a:rPr>
              <a:t>_</a:t>
            </a:r>
            <a:r>
              <a:rPr lang="cs-CZ" sz="2000" dirty="0" err="1" smtClean="0">
                <a:solidFill>
                  <a:srgbClr val="7030A0"/>
                </a:solidFill>
              </a:rPr>
              <a:t>da</a:t>
            </a:r>
            <a:r>
              <a:rPr lang="cs-CZ" sz="2000" dirty="0" smtClean="0">
                <a:solidFill>
                  <a:srgbClr val="7030A0"/>
                </a:solidFill>
              </a:rPr>
              <a:t>_Vinci,_</a:t>
            </a:r>
            <a:r>
              <a:rPr lang="cs-CZ" sz="2000" dirty="0" err="1" smtClean="0">
                <a:solidFill>
                  <a:srgbClr val="7030A0"/>
                </a:solidFill>
              </a:rPr>
              <a:t>from</a:t>
            </a:r>
            <a:r>
              <a:rPr lang="cs-CZ" sz="2000" dirty="0" smtClean="0">
                <a:solidFill>
                  <a:srgbClr val="7030A0"/>
                </a:solidFill>
              </a:rPr>
              <a:t>_C2RMF_</a:t>
            </a:r>
            <a:r>
              <a:rPr lang="cs-CZ" sz="2000" dirty="0" err="1" smtClean="0">
                <a:solidFill>
                  <a:srgbClr val="7030A0"/>
                </a:solidFill>
              </a:rPr>
              <a:t>retouched.jpg</a:t>
            </a:r>
            <a:endParaRPr lang="cs-CZ" sz="2000" dirty="0" smtClean="0">
              <a:solidFill>
                <a:srgbClr val="7030A0"/>
              </a:solidFill>
            </a:endParaRPr>
          </a:p>
          <a:p>
            <a:endParaRPr lang="cs-CZ" sz="2000" dirty="0" smtClean="0"/>
          </a:p>
          <a:p>
            <a:r>
              <a:rPr lang="cs-CZ" sz="2000" dirty="0" smtClean="0"/>
              <a:t>Obrázek č. 4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4"/>
              </a:rPr>
              <a:t>http://</a:t>
            </a:r>
            <a:r>
              <a:rPr lang="cs-CZ" sz="2000" dirty="0" err="1" smtClean="0">
                <a:hlinkClick r:id="rId4"/>
              </a:rPr>
              <a:t>commons.wikimedia.org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wiki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File</a:t>
            </a:r>
            <a:r>
              <a:rPr lang="cs-CZ" sz="2000" dirty="0" smtClean="0">
                <a:hlinkClick r:id="rId4"/>
              </a:rPr>
              <a:t>:</a:t>
            </a:r>
            <a:r>
              <a:rPr lang="cs-CZ" sz="2000" dirty="0" err="1" smtClean="0">
                <a:hlinkClick r:id="rId4"/>
              </a:rPr>
              <a:t>Leonardo</a:t>
            </a:r>
            <a:r>
              <a:rPr lang="cs-CZ" sz="2000" dirty="0" smtClean="0">
                <a:hlinkClick r:id="rId4"/>
              </a:rPr>
              <a:t>_</a:t>
            </a:r>
            <a:r>
              <a:rPr lang="cs-CZ" sz="2000" dirty="0" err="1" smtClean="0">
                <a:hlinkClick r:id="rId4"/>
              </a:rPr>
              <a:t>da</a:t>
            </a:r>
            <a:r>
              <a:rPr lang="cs-CZ" sz="2000" dirty="0" smtClean="0">
                <a:hlinkClick r:id="rId4"/>
              </a:rPr>
              <a:t>_Vinci_-_</a:t>
            </a:r>
            <a:r>
              <a:rPr lang="cs-CZ" sz="2000" dirty="0" err="1" smtClean="0">
                <a:hlinkClick r:id="rId4"/>
              </a:rPr>
              <a:t>Virgen</a:t>
            </a:r>
            <a:r>
              <a:rPr lang="cs-CZ" sz="2000" dirty="0" smtClean="0">
                <a:hlinkClick r:id="rId4"/>
              </a:rPr>
              <a:t>_de_las_</a:t>
            </a:r>
            <a:r>
              <a:rPr lang="cs-CZ" sz="2000" dirty="0" err="1" smtClean="0">
                <a:hlinkClick r:id="rId4"/>
              </a:rPr>
              <a:t>Rocas</a:t>
            </a:r>
            <a:r>
              <a:rPr lang="cs-CZ" sz="2000" dirty="0" smtClean="0">
                <a:hlinkClick r:id="rId4"/>
              </a:rPr>
              <a:t>_(</a:t>
            </a:r>
            <a:r>
              <a:rPr lang="cs-CZ" sz="2000" dirty="0" err="1" smtClean="0">
                <a:hlinkClick r:id="rId4"/>
              </a:rPr>
              <a:t>Museo</a:t>
            </a:r>
            <a:r>
              <a:rPr lang="cs-CZ" sz="2000" dirty="0" smtClean="0">
                <a:hlinkClick r:id="rId4"/>
              </a:rPr>
              <a:t>_</a:t>
            </a:r>
            <a:r>
              <a:rPr lang="cs-CZ" sz="2000" dirty="0" err="1" smtClean="0">
                <a:hlinkClick r:id="rId4"/>
              </a:rPr>
              <a:t>del</a:t>
            </a:r>
            <a:r>
              <a:rPr lang="cs-CZ" sz="2000" dirty="0" smtClean="0">
                <a:hlinkClick r:id="rId4"/>
              </a:rPr>
              <a:t>_Louvre,_</a:t>
            </a:r>
            <a:r>
              <a:rPr lang="cs-CZ" sz="2000" dirty="0" err="1" smtClean="0">
                <a:hlinkClick r:id="rId4"/>
              </a:rPr>
              <a:t>c</a:t>
            </a:r>
            <a:r>
              <a:rPr lang="cs-CZ" sz="2000" dirty="0" smtClean="0">
                <a:hlinkClick r:id="rId4"/>
              </a:rPr>
              <a:t>._1480).</a:t>
            </a:r>
            <a:r>
              <a:rPr lang="cs-CZ" sz="2000" dirty="0" err="1" smtClean="0">
                <a:hlinkClick r:id="rId4"/>
              </a:rPr>
              <a:t>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Obrazová dokumentace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Obrázek č. 5</a:t>
            </a:r>
          </a:p>
          <a:p>
            <a:r>
              <a:rPr lang="cs-CZ" sz="2400" dirty="0" smtClean="0"/>
              <a:t>Dostupný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WWW:</a:t>
            </a:r>
            <a:r>
              <a:rPr lang="cs-CZ" sz="2200" dirty="0" smtClean="0">
                <a:hlinkClick r:id="rId2"/>
              </a:rPr>
              <a:t>http://commons.wikimedia.org/wiki/File:La_Vierge,_l%27Enfant_J%C3%A9sus_et_sainte_Anne,_by_Leonardo_da_Vinci,_from_C2RMF_retouched.jpg</a:t>
            </a:r>
            <a:endParaRPr lang="cs-CZ" sz="2200" dirty="0" smtClean="0"/>
          </a:p>
          <a:p>
            <a:r>
              <a:rPr lang="cs-CZ" sz="2000" dirty="0" smtClean="0"/>
              <a:t>Obrázek č. 6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200" dirty="0" smtClean="0">
                <a:hlinkClick r:id="rId3"/>
              </a:rPr>
              <a:t>http://commons.wikimedia.org/wiki/File:Leonardo_da_Vinci_050.jpg</a:t>
            </a:r>
            <a:endParaRPr lang="cs-CZ" sz="22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č. 7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200" dirty="0" smtClean="0"/>
              <a:t>http://commons.wikimedia.org/wiki/File:Leonardo_da_Vinci_-_Study_of_Two_Warriors%27_Heads_for_the_Battle_of_Anghiari_-_</a:t>
            </a:r>
            <a:r>
              <a:rPr lang="cs-CZ" sz="2200" dirty="0" err="1" smtClean="0"/>
              <a:t>Google</a:t>
            </a:r>
            <a:r>
              <a:rPr lang="cs-CZ" sz="2200" dirty="0" smtClean="0"/>
              <a:t>_</a:t>
            </a:r>
            <a:r>
              <a:rPr lang="cs-CZ" sz="2200" dirty="0" err="1" smtClean="0"/>
              <a:t>Art</a:t>
            </a:r>
            <a:r>
              <a:rPr lang="cs-CZ" sz="2200" dirty="0" smtClean="0"/>
              <a:t>_Project.</a:t>
            </a:r>
            <a:r>
              <a:rPr lang="cs-CZ" sz="2200" dirty="0" err="1" smtClean="0"/>
              <a:t>jpg</a:t>
            </a:r>
            <a:endParaRPr lang="cs-CZ" sz="2200" dirty="0" smtClean="0"/>
          </a:p>
          <a:p>
            <a:endParaRPr lang="cs-CZ" sz="22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Obrazová dokumentace</a:t>
            </a:r>
            <a:endParaRPr lang="cs-CZ" sz="3600" dirty="0"/>
          </a:p>
        </p:txBody>
      </p:sp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/>
              <a:t>Kemp, M., </a:t>
            </a:r>
            <a:r>
              <a:rPr lang="cs-CZ" sz="2000" dirty="0" err="1" smtClean="0"/>
              <a:t>Leonardo</a:t>
            </a:r>
            <a:r>
              <a:rPr lang="cs-CZ" sz="2000" dirty="0" smtClean="0"/>
              <a:t>. Praha 2009.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Magrelli</a:t>
            </a:r>
            <a:r>
              <a:rPr lang="cs-CZ" sz="2000" dirty="0" smtClean="0"/>
              <a:t>, S., Italská renesance.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2009.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Zöllner</a:t>
            </a:r>
            <a:r>
              <a:rPr lang="cs-CZ" sz="2000" dirty="0" smtClean="0"/>
              <a:t>, F., </a:t>
            </a:r>
            <a:r>
              <a:rPr lang="cs-CZ" sz="2000" dirty="0" err="1" smtClean="0"/>
              <a:t>Leonardo</a:t>
            </a:r>
            <a:r>
              <a:rPr lang="cs-CZ" sz="2000" dirty="0" smtClean="0"/>
              <a:t> </a:t>
            </a:r>
            <a:r>
              <a:rPr lang="cs-CZ" sz="2000" dirty="0" err="1" smtClean="0"/>
              <a:t>da</a:t>
            </a:r>
            <a:r>
              <a:rPr lang="cs-CZ" sz="2000" dirty="0" smtClean="0"/>
              <a:t> Vinci (1452-1519). Praha,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2011.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Použitá literatura a zdroje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423</TotalTime>
  <Words>503</Words>
  <Application>Microsoft Office PowerPoint</Application>
  <PresentationFormat>Předvádění na obrazovce (4:3)</PresentationFormat>
  <Paragraphs>67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Malířské experimenty Leonarda da Vinci</vt:lpstr>
      <vt:lpstr>Leonardo da Vinci (1452-1519</vt:lpstr>
      <vt:lpstr>Obrázek č. 1 - Autoportrét </vt:lpstr>
      <vt:lpstr>Sfumato </vt:lpstr>
      <vt:lpstr>Obrázek č. 2 - Mona Lisa</vt:lpstr>
      <vt:lpstr>Sfumato </vt:lpstr>
      <vt:lpstr>Obrázek č. 3 - Sv. Jan Křtitel</vt:lpstr>
      <vt:lpstr>Pyramidová a spirálovitá kompozice</vt:lpstr>
      <vt:lpstr>Obrázek č. 4 - sv. Anna Samotřetí </vt:lpstr>
      <vt:lpstr>Obrázek č. 5 - Madona ve skalách</vt:lpstr>
      <vt:lpstr>Specifická da Vinciho psychologie</vt:lpstr>
      <vt:lpstr>Obrázek č. 6 - Portrét dámy</vt:lpstr>
      <vt:lpstr>Obrázek č. 7 - studie k Bitvě u Anghiari</vt:lpstr>
      <vt:lpstr>Obrazová dokumentace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Malířské experimenty Leonarda da Vinci</dc:title>
  <dc:creator>user</dc:creator>
  <cp:lastModifiedBy>spravce2</cp:lastModifiedBy>
  <cp:revision>34</cp:revision>
  <dcterms:created xsi:type="dcterms:W3CDTF">2013-02-06T11:25:42Z</dcterms:created>
  <dcterms:modified xsi:type="dcterms:W3CDTF">2014-05-28T18:47:04Z</dcterms:modified>
</cp:coreProperties>
</file>