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66" r:id="rId5"/>
    <p:sldId id="259" r:id="rId6"/>
    <p:sldId id="264" r:id="rId7"/>
    <p:sldId id="260" r:id="rId8"/>
    <p:sldId id="261" r:id="rId9"/>
    <p:sldId id="265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3" d="100"/>
          <a:sy n="63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1EFB10-52C2-402F-98A9-B280035AC329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7B7C29C-DC4F-4870-BD04-9925C65EC8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97A2BAFA-40E6-4089-A512-42935C5CF7F1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A4B6C6AC-2F48-4D6C-87AE-B04C143270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69F02C-23B9-4427-8071-DEA34BA77F02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7180E9-EE5A-4C73-AB99-43F07039EE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F8CA-C9F3-4D79-97BC-4F3BA4BDF895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D589A5-F8F9-4447-832C-1B58BBAE2E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20C4E-778B-4ED1-A122-FDD0A68A3FB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8829F1-F712-47B5-9ED4-3E43B5CA2F32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7AEDFC-4CB9-44FB-AF34-38BD52ECB650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64DBF9-D096-45A4-94C2-4609D0F26B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3EABB0-A98E-4741-98AC-AD19EFF05CD7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B28D08-A4A4-4355-A831-DA3CECAC36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2BA09BB3-85D4-481D-A90B-DB8D9C2C3421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760CFA4A-962B-4C7A-8F5B-7491BDAB3B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90CA0A-58E4-4A79-B2C8-F2F1DD747F97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2A28BAC-8EDF-454C-BC96-63BDC9A5BE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1005C1-EA6D-4304-9722-17AF82BAA8D8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F29765-8678-491D-9E33-1D11C66291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BB9DCA-6212-4DDE-92A8-A66D321C961C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CE95F-EE09-4513-B2AB-BD1CE87384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62FB611-6427-4E5B-9E56-328ACD2CABB1}" type="datetimeFigureOut">
              <a:rPr lang="cs-CZ" smtClean="0"/>
              <a:pPr>
                <a:defRPr/>
              </a:pPr>
              <a:t>28.5.2014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DC62E8A-1087-4D8D-938E-1B359AA5B3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nnibale_Carracci_006.jpg?uselang=cs" TargetMode="External"/><Relationship Id="rId2" Type="http://schemas.openxmlformats.org/officeDocument/2006/relationships/hyperlink" Target="http://commons.wikimedia.org/wiki/File:Carracci-Assumption_of_the_Virgin_Mary.jpg?uselang=c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Barokní klasicismus</a:t>
            </a:r>
          </a:p>
          <a:p>
            <a:pPr eaLnBrk="1" hangingPunct="1"/>
            <a:endParaRPr lang="cs-CZ" dirty="0" smtClean="0"/>
          </a:p>
          <a:p>
            <a:r>
              <a:rPr lang="cs-CZ" dirty="0" smtClean="0"/>
              <a:t>VY_32_INOVACE_DVK_3_1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0000"/>
                </a:solidFill>
              </a:rPr>
              <a:t>Boloňská akademie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857224" y="6143644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35716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b="1" dirty="0" smtClean="0"/>
              <a:t>Roku 1585 zakládají </a:t>
            </a:r>
            <a:r>
              <a:rPr lang="cs-CZ" b="1" dirty="0" err="1" smtClean="0"/>
              <a:t>Annibale</a:t>
            </a:r>
            <a:r>
              <a:rPr lang="cs-CZ" b="1" dirty="0" smtClean="0"/>
              <a:t>, jeho bratr </a:t>
            </a:r>
            <a:r>
              <a:rPr lang="cs-CZ" b="1" dirty="0" err="1" smtClean="0"/>
              <a:t>Agostino</a:t>
            </a:r>
            <a:r>
              <a:rPr lang="cs-CZ" b="1" dirty="0" smtClean="0"/>
              <a:t> a bratranec </a:t>
            </a:r>
            <a:r>
              <a:rPr lang="cs-CZ" b="1" dirty="0" err="1" smtClean="0"/>
              <a:t>Lodovico</a:t>
            </a:r>
            <a:r>
              <a:rPr lang="cs-CZ" b="1" dirty="0" smtClean="0"/>
              <a:t> </a:t>
            </a:r>
            <a:r>
              <a:rPr lang="cs-CZ" b="1" dirty="0" err="1" smtClean="0"/>
              <a:t>Carracci</a:t>
            </a:r>
            <a:r>
              <a:rPr lang="cs-CZ" b="1" dirty="0" smtClean="0"/>
              <a:t> v italském městě Boloňa malířskou akademii.</a:t>
            </a:r>
          </a:p>
          <a:p>
            <a:pPr eaLnBrk="1" hangingPunct="1"/>
            <a:endParaRPr lang="cs-CZ" sz="2600" dirty="0" smtClean="0"/>
          </a:p>
          <a:p>
            <a:pPr eaLnBrk="1" hangingPunct="1"/>
            <a:r>
              <a:rPr lang="cs-CZ" sz="2600" i="1" dirty="0" smtClean="0"/>
              <a:t>Byla zde vytvořena pravidla pro klasickou malbu, která se má vyrovnat poezii a hudbě.</a:t>
            </a:r>
          </a:p>
          <a:p>
            <a:pPr eaLnBrk="1" hangingPunct="1"/>
            <a:endParaRPr lang="cs-CZ" sz="3600" dirty="0" smtClean="0"/>
          </a:p>
          <a:p>
            <a:pPr eaLnBrk="1" hangingPunct="1"/>
            <a:r>
              <a:rPr lang="cs-CZ" sz="3600" b="1" dirty="0" smtClean="0"/>
              <a:t>Název této instituce je </a:t>
            </a:r>
            <a:r>
              <a:rPr lang="cs-CZ" sz="3600" b="1" dirty="0" err="1" smtClean="0">
                <a:solidFill>
                  <a:schemeClr val="accent5">
                    <a:lumMod val="50000"/>
                  </a:schemeClr>
                </a:solidFill>
              </a:rPr>
              <a:t>Accademia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50000"/>
                  </a:schemeClr>
                </a:solidFill>
              </a:rPr>
              <a:t>degli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50000"/>
                  </a:schemeClr>
                </a:solidFill>
              </a:rPr>
              <a:t>Incamminati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 (Akademie pokrokových)</a:t>
            </a:r>
          </a:p>
        </p:txBody>
      </p:sp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dirty="0" smtClean="0">
                <a:solidFill>
                  <a:srgbClr val="FF0000"/>
                </a:solidFill>
              </a:rPr>
              <a:t>Založení akademie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i="1" dirty="0" smtClean="0"/>
              <a:t>Studenti se věnují důslednému studiu antických soch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6000" b="1" i="1" dirty="0" smtClean="0"/>
              <a:t>     Kreslí akty</a:t>
            </a:r>
          </a:p>
          <a:p>
            <a:pPr eaLnBrk="1" hangingPunct="1"/>
            <a:endParaRPr lang="cs-CZ" dirty="0" smtClean="0"/>
          </a:p>
          <a:p>
            <a:pPr eaLnBrk="1" hangingPunct="1">
              <a:buNone/>
            </a:pPr>
            <a:endParaRPr lang="cs-CZ" sz="2400" b="1" dirty="0" smtClean="0"/>
          </a:p>
          <a:p>
            <a:pPr eaLnBrk="1" hangingPunct="1"/>
            <a:r>
              <a:rPr lang="cs-CZ" sz="2400" b="1" dirty="0" smtClean="0"/>
              <a:t>Kopírují velké renesanční mistry </a:t>
            </a:r>
          </a:p>
        </p:txBody>
      </p:sp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dirty="0" smtClean="0">
                <a:solidFill>
                  <a:srgbClr val="FF0000"/>
                </a:solidFill>
              </a:rPr>
              <a:t>Pravidla výuky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Zástupný symbol pro obsah 3" descr="Carracci Annibale - studie akt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68518" y="1524000"/>
            <a:ext cx="4806964" cy="4572000"/>
          </a:xfrm>
        </p:spPr>
      </p:pic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/>
              <a:t>Annibale</a:t>
            </a:r>
            <a:r>
              <a:rPr lang="cs-CZ" sz="3600" dirty="0" smtClean="0"/>
              <a:t> </a:t>
            </a:r>
            <a:r>
              <a:rPr lang="cs-CZ" sz="3600" dirty="0" err="1" smtClean="0"/>
              <a:t>Carracci</a:t>
            </a:r>
            <a:r>
              <a:rPr lang="cs-CZ" sz="3600" dirty="0" smtClean="0"/>
              <a:t> – studie aktu (obr.1)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/>
            <a:r>
              <a:rPr lang="cs-CZ" sz="2800" i="1" dirty="0" smtClean="0"/>
              <a:t>Scény jsou zality jasným a ostrým světlem</a:t>
            </a:r>
          </a:p>
          <a:p>
            <a:pPr eaLnBrk="1" hangingPunct="1"/>
            <a:r>
              <a:rPr lang="cs-CZ" sz="2800" i="1" dirty="0" smtClean="0"/>
              <a:t> </a:t>
            </a:r>
          </a:p>
          <a:p>
            <a:pPr algn="ctr" eaLnBrk="1" hangingPunct="1"/>
            <a:r>
              <a:rPr lang="cs-CZ" sz="2800" i="1" dirty="0" smtClean="0">
                <a:solidFill>
                  <a:srgbClr val="C00000"/>
                </a:solidFill>
              </a:rPr>
              <a:t>Umělci odmítají </a:t>
            </a:r>
            <a:r>
              <a:rPr lang="cs-CZ" sz="2800" i="1" dirty="0" err="1" smtClean="0">
                <a:solidFill>
                  <a:srgbClr val="C00000"/>
                </a:solidFill>
              </a:rPr>
              <a:t>caravaggiovský</a:t>
            </a:r>
            <a:r>
              <a:rPr lang="cs-CZ" sz="2800" i="1" dirty="0" smtClean="0">
                <a:solidFill>
                  <a:srgbClr val="C00000"/>
                </a:solidFill>
              </a:rPr>
              <a:t> naturalismus postav – zobrazené figury v sobě naopak mají obsaženu klasickou vznešenost</a:t>
            </a:r>
          </a:p>
          <a:p>
            <a:pPr eaLnBrk="1" hangingPunct="1"/>
            <a:endParaRPr lang="cs-CZ" sz="2800" dirty="0" smtClean="0"/>
          </a:p>
          <a:p>
            <a:pPr algn="ctr" eaLnBrk="1" hangingPunct="1"/>
            <a:r>
              <a:rPr lang="cs-CZ" sz="2800" i="1" dirty="0" smtClean="0"/>
              <a:t>Scény jsou </a:t>
            </a:r>
            <a:r>
              <a:rPr lang="cs-CZ" sz="4000" i="1" dirty="0" smtClean="0">
                <a:solidFill>
                  <a:schemeClr val="accent3">
                    <a:lumMod val="50000"/>
                  </a:schemeClr>
                </a:solidFill>
              </a:rPr>
              <a:t>výpravné</a:t>
            </a:r>
            <a:r>
              <a:rPr lang="cs-CZ" sz="2800" i="1" dirty="0" smtClean="0"/>
              <a:t> – je užíváno velké množství postav</a:t>
            </a:r>
          </a:p>
        </p:txBody>
      </p:sp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4000" dirty="0" smtClean="0">
                <a:solidFill>
                  <a:srgbClr val="C00000"/>
                </a:solidFill>
              </a:rPr>
              <a:t>Charakteristické rysy boloňské malby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Zástupný symbol pro obsah 3" descr="Annibale Carracci - Nanebevzetí P. Marie - Řím Santa maria del Popol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99792" y="1340768"/>
            <a:ext cx="3743870" cy="5317716"/>
          </a:xfrm>
        </p:spPr>
      </p:pic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err="1" smtClean="0"/>
              <a:t>Annibale</a:t>
            </a:r>
            <a:r>
              <a:rPr lang="cs-CZ" sz="3200" dirty="0" smtClean="0"/>
              <a:t> </a:t>
            </a:r>
            <a:r>
              <a:rPr lang="cs-CZ" sz="3200" dirty="0" err="1" smtClean="0"/>
              <a:t>Carracci</a:t>
            </a:r>
            <a:r>
              <a:rPr lang="cs-CZ" sz="3200" dirty="0" smtClean="0"/>
              <a:t> - Nanebevzetí P. Marie (obr. 2)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/>
            <a:r>
              <a:rPr lang="cs-CZ" sz="3200" i="1" dirty="0" smtClean="0"/>
              <a:t>Malířská hmota je nanášena hladkým rukopisem</a:t>
            </a:r>
          </a:p>
          <a:p>
            <a:pPr eaLnBrk="1" hangingPunct="1"/>
            <a:endParaRPr lang="cs-CZ" sz="3200" i="1" dirty="0" smtClean="0"/>
          </a:p>
          <a:p>
            <a:pPr eaLnBrk="1" hangingPunct="1"/>
            <a:r>
              <a:rPr lang="cs-CZ" sz="4000" i="1" dirty="0" smtClean="0">
                <a:solidFill>
                  <a:srgbClr val="C00000"/>
                </a:solidFill>
              </a:rPr>
              <a:t>Kresba dominuje a barva je lokální – navazuje se tím na styl florentské renesanční malby</a:t>
            </a:r>
          </a:p>
          <a:p>
            <a:pPr eaLnBrk="1" hangingPunct="1"/>
            <a:endParaRPr lang="cs-CZ" sz="3200" i="1" dirty="0" smtClean="0"/>
          </a:p>
          <a:p>
            <a:pPr eaLnBrk="1" hangingPunct="1"/>
            <a:r>
              <a:rPr lang="cs-CZ" sz="3200" i="1" dirty="0" smtClean="0"/>
              <a:t>Z benátské renesance je zase přebrána intenzivní ostrost a poetičnost jednotlivých barevných tónů</a:t>
            </a:r>
          </a:p>
          <a:p>
            <a:pPr eaLnBrk="1" hangingPunct="1">
              <a:buFont typeface="Wingdings" pitchFamily="2" charset="2"/>
              <a:buNone/>
            </a:pPr>
            <a:endParaRPr lang="cs-CZ" sz="32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3200" dirty="0" smtClean="0"/>
              <a:t> </a:t>
            </a:r>
          </a:p>
          <a:p>
            <a:endParaRPr lang="cs-CZ" dirty="0" smtClean="0"/>
          </a:p>
        </p:txBody>
      </p:sp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Další znaky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i="1" dirty="0" smtClean="0"/>
              <a:t>Celkově se dá říci, že umělci boloňské akademie vědomě vybírají z umění předchozích dob to nejlepší.</a:t>
            </a:r>
          </a:p>
          <a:p>
            <a:endParaRPr lang="cs-CZ" sz="3200" i="1" dirty="0" smtClean="0"/>
          </a:p>
          <a:p>
            <a:r>
              <a:rPr lang="cs-CZ" sz="2800" b="1" i="1" dirty="0" smtClean="0"/>
              <a:t>Tvůrčím způsobem pak toto mixují do nových a aktuálních kompozic.</a:t>
            </a:r>
          </a:p>
          <a:p>
            <a:endParaRPr lang="cs-CZ" sz="3200" i="1" dirty="0" smtClean="0"/>
          </a:p>
          <a:p>
            <a:r>
              <a:rPr lang="cs-CZ" sz="3200" i="1" dirty="0" smtClean="0"/>
              <a:t>Tomuto přístupu se říká </a:t>
            </a:r>
            <a:r>
              <a:rPr lang="cs-CZ" sz="4800" i="1" dirty="0" smtClean="0">
                <a:solidFill>
                  <a:srgbClr val="C00000"/>
                </a:solidFill>
              </a:rPr>
              <a:t>eklekticismus</a:t>
            </a:r>
            <a:r>
              <a:rPr lang="cs-CZ" sz="3200" i="1" dirty="0" smtClean="0"/>
              <a:t>. </a:t>
            </a:r>
          </a:p>
        </p:txBody>
      </p:sp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Eklekticismus</a:t>
            </a:r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Zástupný symbol pro obsah 3" descr="Annibale Carracci - Piet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6036" y="1524000"/>
            <a:ext cx="7051928" cy="4572000"/>
          </a:xfrm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/>
              <a:t>Annibale</a:t>
            </a:r>
            <a:r>
              <a:rPr lang="cs-CZ" sz="4000" dirty="0" smtClean="0"/>
              <a:t> </a:t>
            </a:r>
            <a:r>
              <a:rPr lang="cs-CZ" sz="4000" dirty="0" err="1" smtClean="0"/>
              <a:t>Carracci</a:t>
            </a:r>
            <a:r>
              <a:rPr lang="cs-CZ" sz="4000" dirty="0" smtClean="0"/>
              <a:t> – Pieta (obr. 3)</a:t>
            </a:r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Kdo založil boloňskou akademii?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Jmenujte tři umělecké zdroje boloňské akademické malby.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 Co je to eklekticismus?</a:t>
            </a:r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Kontrolní otázky</a:t>
            </a: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800" dirty="0" smtClean="0"/>
              <a:t>2. 5. 2014</a:t>
            </a:r>
          </a:p>
          <a:p>
            <a:r>
              <a:rPr lang="cs-CZ" sz="2800" dirty="0" smtClean="0"/>
              <a:t>Obrázek č. 1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  <a:r>
              <a:rPr lang="cs-CZ" dirty="0" smtClean="0">
                <a:hlinkClick r:id="rId2"/>
              </a:rPr>
              <a:t>http://commons.wikimedia.org/wiki/File:Carracci,_Annbale_-_Studio_di_nudo.jpg?uselang=cs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2800" dirty="0" smtClean="0"/>
              <a:t>Obrázek č. 2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  <a:r>
              <a:rPr lang="cs-CZ" dirty="0" smtClean="0">
                <a:hlinkClick r:id="rId2"/>
              </a:rPr>
              <a:t>http://commons.wikimedia.org/wiki/File:Carracci-Assumption_of_the_Virgin_Mary.jpg?uselang=cs</a:t>
            </a:r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/>
              <a:t>Obrázek č. 3</a:t>
            </a:r>
          </a:p>
          <a:p>
            <a:r>
              <a:rPr lang="cs-CZ" sz="2800" dirty="0" smtClean="0"/>
              <a:t>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 WWW:</a:t>
            </a:r>
            <a:r>
              <a:rPr lang="cs-CZ" dirty="0" smtClean="0">
                <a:hlinkClick r:id="rId3"/>
              </a:rPr>
              <a:t>http://commons.wikimedia.org/wiki/File:Annibale_Carracci_006.jpg?uselang=cs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Obrazová dokumentace</a:t>
            </a:r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Toman, R. (</a:t>
            </a:r>
            <a:r>
              <a:rPr lang="cs-CZ" dirty="0" err="1" smtClean="0"/>
              <a:t>ed</a:t>
            </a:r>
            <a:r>
              <a:rPr lang="cs-CZ" dirty="0" smtClean="0"/>
              <a:t>.), Baroko: architektura, sochařství, malířství. Praha, </a:t>
            </a:r>
            <a:r>
              <a:rPr lang="cs-CZ" dirty="0" err="1" smtClean="0"/>
              <a:t>Slovart</a:t>
            </a:r>
            <a:r>
              <a:rPr lang="cs-CZ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Matějček, A., Dějiny umění v obrysech. </a:t>
            </a:r>
            <a:r>
              <a:rPr lang="cs-CZ" smtClean="0"/>
              <a:t>Praha 1958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Použitá literatura </a:t>
            </a:r>
            <a:r>
              <a:rPr lang="cs-CZ" smtClean="0">
                <a:solidFill>
                  <a:srgbClr val="FFFF00"/>
                </a:solidFill>
              </a:rPr>
              <a:t>a zdroje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292</TotalTime>
  <Words>331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Boloňská akademie</vt:lpstr>
      <vt:lpstr>Založení akademie</vt:lpstr>
      <vt:lpstr>Pravidla výuky</vt:lpstr>
      <vt:lpstr>Annibale Carracci – studie aktu (obr.1) </vt:lpstr>
      <vt:lpstr>Charakteristické rysy boloňské malby</vt:lpstr>
      <vt:lpstr>Annibale Carracci - Nanebevzetí P. Marie (obr. 2)</vt:lpstr>
      <vt:lpstr>Další znaky</vt:lpstr>
      <vt:lpstr>Eklekticismus</vt:lpstr>
      <vt:lpstr>Annibale Carracci – Pieta (obr. 3)</vt:lpstr>
      <vt:lpstr>Kontrolní otázky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39</cp:revision>
  <dcterms:created xsi:type="dcterms:W3CDTF">2012-12-07T14:51:12Z</dcterms:created>
  <dcterms:modified xsi:type="dcterms:W3CDTF">2014-05-28T19:04:33Z</dcterms:modified>
</cp:coreProperties>
</file>