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05" autoAdjust="0"/>
    <p:restoredTop sz="94718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64A44-F1E2-4DC5-98D2-90BF7D73C20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B68327-16C3-416C-8D5F-4F3B6140D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8464A44-F1E2-4DC5-98D2-90BF7D73C20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3B68327-16C3-416C-8D5F-4F3B6140D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64A44-F1E2-4DC5-98D2-90BF7D73C20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68327-16C3-416C-8D5F-4F3B6140D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64A44-F1E2-4DC5-98D2-90BF7D73C20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68327-16C3-416C-8D5F-4F3B6140D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68327-16C3-416C-8D5F-4F3B6140D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64A44-F1E2-4DC5-98D2-90BF7D73C20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64A44-F1E2-4DC5-98D2-90BF7D73C20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68327-16C3-416C-8D5F-4F3B6140D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64A44-F1E2-4DC5-98D2-90BF7D73C20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68327-16C3-416C-8D5F-4F3B6140D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8464A44-F1E2-4DC5-98D2-90BF7D73C20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3B68327-16C3-416C-8D5F-4F3B6140D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64A44-F1E2-4DC5-98D2-90BF7D73C20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B68327-16C3-416C-8D5F-4F3B6140D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64A44-F1E2-4DC5-98D2-90BF7D73C20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68327-16C3-416C-8D5F-4F3B6140D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64A44-F1E2-4DC5-98D2-90BF7D73C20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B68327-16C3-416C-8D5F-4F3B6140D9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8464A44-F1E2-4DC5-98D2-90BF7D73C204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3B68327-16C3-416C-8D5F-4F3B6140D9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he_Calling_of_Saint_Matthew_by_Carvaggio.jpg" TargetMode="External"/><Relationship Id="rId2" Type="http://schemas.openxmlformats.org/officeDocument/2006/relationships/hyperlink" Target="http://commons.wikimedia.org/wiki/File:The_Incredulity_of_Saint_Thomas_by_Caravaggio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Judith_Beheading_Holofernes_by_Caravaggio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dirty="0" smtClean="0"/>
              <a:t>Barokní naturalismus</a:t>
            </a:r>
          </a:p>
          <a:p>
            <a:endParaRPr lang="cs-CZ" dirty="0" smtClean="0"/>
          </a:p>
          <a:p>
            <a:r>
              <a:rPr lang="cs-CZ" sz="1800" dirty="0" smtClean="0"/>
              <a:t>VY_32_INOVACE_DVK_3_4</a:t>
            </a:r>
            <a:endParaRPr lang="cs-CZ" sz="1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Michelanagelo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Merisi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zv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Caravaggio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428604"/>
            <a:ext cx="5778531" cy="1247743"/>
          </a:xfrm>
          <a:prstGeom prst="rect">
            <a:avLst/>
          </a:prstGeom>
        </p:spPr>
      </p:pic>
      <p:sp>
        <p:nvSpPr>
          <p:cNvPr id="13313" name="Rectangle 1"/>
          <p:cNvSpPr>
            <a:spLocks noChangeArrowheads="1"/>
          </p:cNvSpPr>
          <p:nvPr/>
        </p:nvSpPr>
        <p:spPr bwMode="auto">
          <a:xfrm>
            <a:off x="642910" y="6000768"/>
            <a:ext cx="790530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/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Působení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lnSpc>
                <a:spcPct val="150000"/>
              </a:lnSpc>
            </a:pPr>
            <a:endParaRPr lang="cs-CZ" sz="3200" b="1" smtClean="0">
              <a:solidFill>
                <a:srgbClr val="FFC000"/>
              </a:solidFill>
            </a:endParaRPr>
          </a:p>
          <a:p>
            <a:pPr algn="ctr">
              <a:lnSpc>
                <a:spcPct val="150000"/>
              </a:lnSpc>
            </a:pPr>
            <a:r>
              <a:rPr lang="cs-CZ" sz="3200" b="1" smtClean="0">
                <a:solidFill>
                  <a:srgbClr val="FFC000"/>
                </a:solidFill>
              </a:rPr>
              <a:t>Počátek </a:t>
            </a:r>
            <a:r>
              <a:rPr lang="cs-CZ" sz="3200" b="1" dirty="0">
                <a:solidFill>
                  <a:srgbClr val="FFC000"/>
                </a:solidFill>
              </a:rPr>
              <a:t>barokní malby je do velké míry spojen s tvorbou </a:t>
            </a:r>
            <a:r>
              <a:rPr lang="cs-CZ" sz="3200" b="1" dirty="0" err="1" smtClean="0">
                <a:solidFill>
                  <a:srgbClr val="FFC000"/>
                </a:solidFill>
              </a:rPr>
              <a:t>Caravaggia</a:t>
            </a:r>
            <a:endParaRPr lang="cs-CZ" sz="3200" b="1" dirty="0" smtClean="0">
              <a:solidFill>
                <a:srgbClr val="FFC000"/>
              </a:solidFill>
            </a:endParaRPr>
          </a:p>
          <a:p>
            <a:endParaRPr lang="cs-CZ" sz="3200" b="1" dirty="0" smtClean="0"/>
          </a:p>
          <a:p>
            <a:endParaRPr lang="cs-CZ" sz="3200" b="1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algn="r">
              <a:lnSpc>
                <a:spcPct val="150000"/>
              </a:lnSpc>
            </a:pPr>
            <a:r>
              <a:rPr lang="cs-CZ" sz="3200" i="1" dirty="0" err="1" smtClean="0"/>
              <a:t>Caravaggio</a:t>
            </a:r>
            <a:r>
              <a:rPr lang="cs-CZ" sz="3200" i="1" dirty="0" smtClean="0"/>
              <a:t> působil hned na několika místech Itálie. Bylo to zejména proto, že měl konfliktní povahu a stále se dostával do sporů se zákonem. </a:t>
            </a:r>
          </a:p>
          <a:p>
            <a:pPr algn="r"/>
            <a:endParaRPr lang="cs-CZ" sz="3200" i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cs-CZ" sz="3200" i="1" dirty="0"/>
              <a:t>Nejdříve působil v Římě, kde se však dopustil vraždy a tak musel utéct do Neapole. V obou těchto městech zanechal hlubokou uměleckou stopu</a:t>
            </a:r>
            <a:r>
              <a:rPr lang="cs-CZ" sz="3200" i="1" dirty="0" smtClean="0"/>
              <a:t>.</a:t>
            </a:r>
          </a:p>
          <a:p>
            <a:pPr>
              <a:lnSpc>
                <a:spcPct val="120000"/>
              </a:lnSpc>
            </a:pP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dirty="0" smtClean="0">
                <a:solidFill>
                  <a:srgbClr val="FFFF00"/>
                </a:solidFill>
              </a:rPr>
              <a:t>Řím i Neapol </a:t>
            </a:r>
            <a:r>
              <a:rPr lang="cs-CZ" dirty="0" smtClean="0"/>
              <a:t>následně fungovala jako centra </a:t>
            </a:r>
            <a:r>
              <a:rPr lang="cs-CZ" dirty="0"/>
              <a:t>barokní malby, kam za školením mířili malíři z celé Evropy.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Řím a Neapol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Naturalismus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800" dirty="0" err="1" smtClean="0"/>
              <a:t>Caravaggio</a:t>
            </a:r>
            <a:r>
              <a:rPr lang="cs-CZ" sz="2800" smtClean="0"/>
              <a:t> byl </a:t>
            </a:r>
            <a:r>
              <a:rPr lang="cs-CZ" sz="2800" dirty="0" smtClean="0"/>
              <a:t>malíř, který nenáviděl konvence a velmi rád </a:t>
            </a:r>
            <a:r>
              <a:rPr lang="cs-CZ" sz="4000" dirty="0" smtClean="0">
                <a:solidFill>
                  <a:srgbClr val="FFC000"/>
                </a:solidFill>
              </a:rPr>
              <a:t>experimentoval. 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>
                <a:solidFill>
                  <a:srgbClr val="C00000"/>
                </a:solidFill>
              </a:rPr>
              <a:t>Mezi charakteristické znaky jeho stylu, patří užití modelů „z ulice“.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/>
              <a:t>Tito prostí lidé jsou zobrazeni drsným naturalistickým způsobem. 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400" i="1" dirty="0" smtClean="0"/>
              <a:t>Tento realisticko-naturalistický způsob zobrazení slavil u barokní katolické církve a věřících velký úspěch</a:t>
            </a:r>
          </a:p>
          <a:p>
            <a:endParaRPr lang="cs-CZ" dirty="0" smtClean="0"/>
          </a:p>
          <a:p>
            <a:pPr algn="r">
              <a:lnSpc>
                <a:spcPct val="150000"/>
              </a:lnSpc>
            </a:pPr>
            <a:r>
              <a:rPr lang="cs-CZ" dirty="0" smtClean="0"/>
              <a:t>Konečně byli totiž hrdinové náboženských scén zobrazeni prostě. Pro věřící bylo daleko snazší se s nimi identifikovat a církev tak získala skvělý </a:t>
            </a:r>
            <a:r>
              <a:rPr lang="cs-CZ" sz="4000" b="1" i="1" dirty="0" smtClean="0">
                <a:solidFill>
                  <a:srgbClr val="C00000"/>
                </a:solidFill>
              </a:rPr>
              <a:t>propagační nástroj</a:t>
            </a:r>
            <a:endParaRPr lang="cs-CZ" sz="4000" b="1" i="1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Úspěch naturalismu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aravagggio - Povolání sv. Matouše 160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412776"/>
            <a:ext cx="6696744" cy="518457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Povolání sv. Matouše – 1600 (obr. 1)</a:t>
            </a:r>
            <a:endParaRPr lang="cs-CZ" sz="36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rgbClr val="FFFF00"/>
                </a:solidFill>
              </a:rPr>
              <a:t>Tenebrismus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i="1" dirty="0" smtClean="0"/>
              <a:t>Druhým výrazným znakem </a:t>
            </a:r>
            <a:r>
              <a:rPr lang="cs-CZ" i="1" dirty="0" err="1" smtClean="0"/>
              <a:t>Caravaggiovy</a:t>
            </a:r>
            <a:r>
              <a:rPr lang="cs-CZ" i="1" dirty="0" smtClean="0"/>
              <a:t> malby je práce se světlem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 algn="r">
              <a:lnSpc>
                <a:spcPct val="150000"/>
              </a:lnSpc>
            </a:pPr>
            <a:r>
              <a:rPr lang="cs-CZ" b="1" i="1" dirty="0" smtClean="0">
                <a:solidFill>
                  <a:srgbClr val="FFC000"/>
                </a:solidFill>
              </a:rPr>
              <a:t>Malíř noří svoje scény do temnoty, se kterou kontrastuje ostré světlo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Světlo přichází z neviditelného zdroje, zpravidla z </a:t>
            </a:r>
            <a:r>
              <a:rPr lang="cs-CZ" sz="3000" dirty="0" smtClean="0">
                <a:solidFill>
                  <a:srgbClr val="C00000"/>
                </a:solidFill>
              </a:rPr>
              <a:t>levého horního rohu (sklepní světlo)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 algn="r">
              <a:lnSpc>
                <a:spcPct val="150000"/>
              </a:lnSpc>
            </a:pPr>
            <a:r>
              <a:rPr lang="cs-CZ" dirty="0" smtClean="0"/>
              <a:t> </a:t>
            </a:r>
            <a:r>
              <a:rPr lang="cs-CZ" i="1" dirty="0" smtClean="0"/>
              <a:t>Tento styl bývá označován jako temnosvit či taktéž </a:t>
            </a:r>
            <a:r>
              <a:rPr lang="cs-CZ" sz="4700" b="1" i="1" dirty="0" err="1" smtClean="0">
                <a:solidFill>
                  <a:srgbClr val="C00000"/>
                </a:solidFill>
              </a:rPr>
              <a:t>tenebrismus</a:t>
            </a:r>
            <a:endParaRPr lang="cs-CZ" sz="4700" b="1" i="1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aravagggio - Nevěřící Tomáš 16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484784"/>
            <a:ext cx="6950257" cy="504056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Nevěřící Tomáš -  1601 (obr. 2)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Umístění postav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i="1" dirty="0" err="1" smtClean="0"/>
              <a:t>Caravaggio</a:t>
            </a:r>
            <a:r>
              <a:rPr lang="cs-CZ" i="1" dirty="0" smtClean="0"/>
              <a:t> umisťuje do svých obrazů vždy velmi omezený počet postav</a:t>
            </a:r>
          </a:p>
          <a:p>
            <a:endParaRPr lang="cs-CZ" dirty="0" smtClean="0"/>
          </a:p>
          <a:p>
            <a:endParaRPr lang="cs-CZ" dirty="0" smtClean="0"/>
          </a:p>
          <a:p>
            <a:pPr algn="r"/>
            <a:r>
              <a:rPr lang="cs-CZ" sz="4000" dirty="0" smtClean="0"/>
              <a:t>Natlačí je na okraj plátna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sz="3200" b="1" dirty="0" smtClean="0"/>
              <a:t>Ruší tak bezpečnostní bariéru mezi divákem a obrazem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 algn="ctr">
              <a:lnSpc>
                <a:spcPct val="150000"/>
              </a:lnSpc>
            </a:pPr>
            <a:r>
              <a:rPr lang="cs-CZ" i="1" dirty="0" smtClean="0">
                <a:solidFill>
                  <a:srgbClr val="FFC000"/>
                </a:solidFill>
              </a:rPr>
              <a:t>Divák se cítí být bezprostředním účastníkem děje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b="1" i="1" dirty="0" err="1" smtClean="0"/>
              <a:t>Caravaggio</a:t>
            </a:r>
            <a:r>
              <a:rPr lang="cs-CZ" b="1" i="1" dirty="0" smtClean="0"/>
              <a:t> se stal jedním z nejvlivnějších evropských malířů 17. a 18. stol. 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 algn="r">
              <a:lnSpc>
                <a:spcPct val="150000"/>
              </a:lnSpc>
            </a:pP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Již během jeho života začalo jeho styl napodobovat mnoho malířů z nejrůznějších zemí. 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Bývají označování jako </a:t>
            </a:r>
            <a:r>
              <a:rPr lang="cs-CZ" sz="4800" dirty="0" smtClean="0">
                <a:solidFill>
                  <a:srgbClr val="C00000"/>
                </a:solidFill>
              </a:rPr>
              <a:t>„</a:t>
            </a:r>
            <a:r>
              <a:rPr lang="cs-CZ" sz="4800" dirty="0" err="1" smtClean="0">
                <a:solidFill>
                  <a:srgbClr val="C00000"/>
                </a:solidFill>
              </a:rPr>
              <a:t>Caravaggisti</a:t>
            </a:r>
            <a:r>
              <a:rPr lang="cs-CZ" sz="4800" dirty="0" smtClean="0">
                <a:solidFill>
                  <a:srgbClr val="C00000"/>
                </a:solidFill>
              </a:rPr>
              <a:t>“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Následovníci 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aravaggio - Judita a Holofernes 159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412776"/>
            <a:ext cx="7140414" cy="523409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pt-BR" sz="3600" dirty="0" smtClean="0"/>
              <a:t>Judita a Holofernes</a:t>
            </a:r>
            <a:r>
              <a:rPr lang="cs-CZ" sz="3600" dirty="0" smtClean="0"/>
              <a:t> – </a:t>
            </a:r>
            <a:r>
              <a:rPr lang="pt-BR" sz="3600" dirty="0" smtClean="0"/>
              <a:t>1599</a:t>
            </a:r>
            <a:r>
              <a:rPr lang="cs-CZ" sz="3600" dirty="0" smtClean="0"/>
              <a:t> (obr. 3)</a:t>
            </a:r>
            <a:endParaRPr lang="cs-CZ" sz="36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2. 5. 2014</a:t>
            </a:r>
          </a:p>
          <a:p>
            <a:r>
              <a:rPr lang="cs-CZ" sz="2000" dirty="0" smtClean="0"/>
              <a:t>Obrázek </a:t>
            </a:r>
            <a:r>
              <a:rPr lang="cs-CZ" sz="2000" dirty="0" smtClean="0"/>
              <a:t>č. 1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hlinkClick r:id="rId2"/>
              </a:rPr>
              <a:t>http://</a:t>
            </a:r>
            <a:r>
              <a:rPr lang="cs-CZ" sz="2000" dirty="0" err="1" smtClean="0">
                <a:hlinkClick r:id="rId2"/>
              </a:rPr>
              <a:t>commons.wikimedia.org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wiki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File</a:t>
            </a:r>
            <a:r>
              <a:rPr lang="cs-CZ" sz="2000" dirty="0" smtClean="0">
                <a:hlinkClick r:id="rId2"/>
              </a:rPr>
              <a:t>:</a:t>
            </a:r>
            <a:r>
              <a:rPr lang="cs-CZ" sz="2000" dirty="0" err="1" smtClean="0">
                <a:hlinkClick r:id="rId2"/>
              </a:rPr>
              <a:t>The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Incredulity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of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Saint</a:t>
            </a:r>
            <a:r>
              <a:rPr lang="cs-CZ" sz="2000" dirty="0" smtClean="0">
                <a:hlinkClick r:id="rId2"/>
              </a:rPr>
              <a:t>_Thomas_by_</a:t>
            </a:r>
            <a:r>
              <a:rPr lang="cs-CZ" sz="2000" dirty="0" err="1" smtClean="0">
                <a:hlinkClick r:id="rId2"/>
              </a:rPr>
              <a:t>Caravaggio.jpg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Obrázek č. 2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hlinkClick r:id="rId3"/>
              </a:rPr>
              <a:t>http://</a:t>
            </a:r>
            <a:r>
              <a:rPr lang="cs-CZ" sz="2000" dirty="0" err="1" smtClean="0">
                <a:hlinkClick r:id="rId3"/>
              </a:rPr>
              <a:t>commons.wikimedia.org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wiki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File</a:t>
            </a:r>
            <a:r>
              <a:rPr lang="cs-CZ" sz="2000" dirty="0" smtClean="0">
                <a:hlinkClick r:id="rId3"/>
              </a:rPr>
              <a:t>:</a:t>
            </a:r>
            <a:r>
              <a:rPr lang="cs-CZ" sz="2000" dirty="0" err="1" smtClean="0">
                <a:hlinkClick r:id="rId3"/>
              </a:rPr>
              <a:t>The</a:t>
            </a:r>
            <a:r>
              <a:rPr lang="cs-CZ" sz="2000" dirty="0" smtClean="0">
                <a:hlinkClick r:id="rId3"/>
              </a:rPr>
              <a:t>_</a:t>
            </a:r>
            <a:r>
              <a:rPr lang="cs-CZ" sz="2000" dirty="0" err="1" smtClean="0">
                <a:hlinkClick r:id="rId3"/>
              </a:rPr>
              <a:t>Calling</a:t>
            </a:r>
            <a:r>
              <a:rPr lang="cs-CZ" sz="2000" dirty="0" smtClean="0">
                <a:hlinkClick r:id="rId3"/>
              </a:rPr>
              <a:t>_</a:t>
            </a:r>
            <a:r>
              <a:rPr lang="cs-CZ" sz="2000" dirty="0" err="1" smtClean="0">
                <a:hlinkClick r:id="rId3"/>
              </a:rPr>
              <a:t>of</a:t>
            </a:r>
            <a:r>
              <a:rPr lang="cs-CZ" sz="2000" dirty="0" smtClean="0">
                <a:hlinkClick r:id="rId3"/>
              </a:rPr>
              <a:t>_</a:t>
            </a:r>
            <a:r>
              <a:rPr lang="cs-CZ" sz="2000" dirty="0" err="1" smtClean="0">
                <a:hlinkClick r:id="rId3"/>
              </a:rPr>
              <a:t>Saint</a:t>
            </a:r>
            <a:r>
              <a:rPr lang="cs-CZ" sz="2000" dirty="0" smtClean="0">
                <a:hlinkClick r:id="rId3"/>
              </a:rPr>
              <a:t>_</a:t>
            </a:r>
            <a:r>
              <a:rPr lang="cs-CZ" sz="2000" dirty="0" err="1" smtClean="0">
                <a:hlinkClick r:id="rId3"/>
              </a:rPr>
              <a:t>Matthew</a:t>
            </a:r>
            <a:r>
              <a:rPr lang="cs-CZ" sz="2000" dirty="0" smtClean="0">
                <a:hlinkClick r:id="rId3"/>
              </a:rPr>
              <a:t>_by_</a:t>
            </a:r>
            <a:r>
              <a:rPr lang="cs-CZ" sz="2000" dirty="0" err="1" smtClean="0">
                <a:hlinkClick r:id="rId3"/>
              </a:rPr>
              <a:t>Carvaggio.jpg</a:t>
            </a:r>
            <a:endParaRPr lang="cs-CZ" sz="2000" dirty="0" smtClean="0"/>
          </a:p>
          <a:p>
            <a:endParaRPr lang="cs-CZ" sz="2800" dirty="0" smtClean="0"/>
          </a:p>
          <a:p>
            <a:r>
              <a:rPr lang="cs-CZ" sz="2200" dirty="0" smtClean="0"/>
              <a:t>Obrázek č. 3</a:t>
            </a:r>
          </a:p>
          <a:p>
            <a:r>
              <a:rPr lang="cs-CZ" sz="2200" dirty="0" smtClean="0"/>
              <a:t>Dostupný pod licencí </a:t>
            </a:r>
            <a:r>
              <a:rPr lang="cs-CZ" sz="2200" dirty="0" err="1" smtClean="0"/>
              <a:t>Creative</a:t>
            </a:r>
            <a:r>
              <a:rPr lang="cs-CZ" sz="2200" dirty="0" smtClean="0"/>
              <a:t> </a:t>
            </a:r>
            <a:r>
              <a:rPr lang="cs-CZ" sz="2200" dirty="0" err="1" smtClean="0"/>
              <a:t>Commons</a:t>
            </a:r>
            <a:r>
              <a:rPr lang="cs-CZ" sz="2200" dirty="0" smtClean="0"/>
              <a:t> na WWW:</a:t>
            </a:r>
            <a:r>
              <a:rPr lang="cs-CZ" sz="2200" dirty="0" smtClean="0">
                <a:hlinkClick r:id="rId4"/>
              </a:rPr>
              <a:t>http://</a:t>
            </a:r>
            <a:r>
              <a:rPr lang="cs-CZ" sz="2200" dirty="0" err="1" smtClean="0">
                <a:hlinkClick r:id="rId4"/>
              </a:rPr>
              <a:t>commons.wikimedia.org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wiki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File</a:t>
            </a:r>
            <a:r>
              <a:rPr lang="cs-CZ" sz="2200" dirty="0" smtClean="0">
                <a:hlinkClick r:id="rId4"/>
              </a:rPr>
              <a:t>:</a:t>
            </a:r>
            <a:r>
              <a:rPr lang="cs-CZ" sz="2200" dirty="0" err="1" smtClean="0">
                <a:hlinkClick r:id="rId4"/>
              </a:rPr>
              <a:t>Judith</a:t>
            </a:r>
            <a:r>
              <a:rPr lang="cs-CZ" sz="2200" dirty="0" smtClean="0">
                <a:hlinkClick r:id="rId4"/>
              </a:rPr>
              <a:t>_</a:t>
            </a:r>
            <a:r>
              <a:rPr lang="cs-CZ" sz="2200" dirty="0" err="1" smtClean="0">
                <a:hlinkClick r:id="rId4"/>
              </a:rPr>
              <a:t>Beheading</a:t>
            </a:r>
            <a:r>
              <a:rPr lang="cs-CZ" sz="2200" dirty="0" smtClean="0">
                <a:hlinkClick r:id="rId4"/>
              </a:rPr>
              <a:t>_</a:t>
            </a:r>
            <a:r>
              <a:rPr lang="cs-CZ" sz="2200" dirty="0" err="1" smtClean="0">
                <a:hlinkClick r:id="rId4"/>
              </a:rPr>
              <a:t>Holofernes</a:t>
            </a:r>
            <a:r>
              <a:rPr lang="cs-CZ" sz="2200" dirty="0" smtClean="0">
                <a:hlinkClick r:id="rId4"/>
              </a:rPr>
              <a:t>_by_</a:t>
            </a:r>
            <a:r>
              <a:rPr lang="cs-CZ" sz="2200" dirty="0" err="1" smtClean="0">
                <a:hlinkClick r:id="rId4"/>
              </a:rPr>
              <a:t>Caravaggio.jpg</a:t>
            </a:r>
            <a:endParaRPr lang="cs-CZ" sz="22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Obrazová dokumentace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400" dirty="0" smtClean="0"/>
              <a:t>Toman, R. (</a:t>
            </a:r>
            <a:r>
              <a:rPr lang="cs-CZ" sz="2400" dirty="0" err="1" smtClean="0"/>
              <a:t>ed</a:t>
            </a:r>
            <a:r>
              <a:rPr lang="cs-CZ" sz="2400" dirty="0" smtClean="0"/>
              <a:t>.), Baroko: architektura, sochařství, malířství. Praha, </a:t>
            </a:r>
            <a:r>
              <a:rPr lang="cs-CZ" sz="2400" dirty="0" err="1" smtClean="0"/>
              <a:t>Slovart</a:t>
            </a:r>
            <a:r>
              <a:rPr lang="cs-CZ" sz="2400" dirty="0" smtClean="0"/>
              <a:t> 2007. 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Matějček, A., Dějiny umění v obrysech. Praha 1958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Použitá literatura a zdroje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175</TotalTime>
  <Words>369</Words>
  <Application>Microsoft Office PowerPoint</Application>
  <PresentationFormat>Předvádění na obrazovce (4:3)</PresentationFormat>
  <Paragraphs>62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Michelanagelo Merisi zv. Caravaggio</vt:lpstr>
      <vt:lpstr>Působení</vt:lpstr>
      <vt:lpstr>Řím a Neapol</vt:lpstr>
      <vt:lpstr>Naturalismus </vt:lpstr>
      <vt:lpstr>Úspěch naturalismu</vt:lpstr>
      <vt:lpstr>Povolání sv. Matouše – 1600 (obr. 1)</vt:lpstr>
      <vt:lpstr>Tenebrismus</vt:lpstr>
      <vt:lpstr>Nevěřící Tomáš -  1601 (obr. 2)</vt:lpstr>
      <vt:lpstr>Umístění postav</vt:lpstr>
      <vt:lpstr>Následovníci </vt:lpstr>
      <vt:lpstr>Judita a Holofernes – 1599 (obr. 3)</vt:lpstr>
      <vt:lpstr>Obrazová dokumentace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spravce2</cp:lastModifiedBy>
  <cp:revision>25</cp:revision>
  <dcterms:created xsi:type="dcterms:W3CDTF">2012-12-05T12:59:01Z</dcterms:created>
  <dcterms:modified xsi:type="dcterms:W3CDTF">2014-05-28T18:49:30Z</dcterms:modified>
</cp:coreProperties>
</file>