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6" r:id="rId8"/>
    <p:sldId id="264" r:id="rId9"/>
    <p:sldId id="265" r:id="rId10"/>
    <p:sldId id="260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3" d="100"/>
          <a:sy n="63" d="100"/>
        </p:scale>
        <p:origin x="-15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76E2E13-6235-4E9A-B6CA-8D309C100700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52356C3-5B0D-4064-9813-A3DB62B9E15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CarloQuattroFontaneRome2.jpg" TargetMode="External"/><Relationship Id="rId2" Type="http://schemas.openxmlformats.org/officeDocument/2006/relationships/hyperlink" Target="http://commons.wikimedia.org/wiki/File:Dome_San_Carlo_alle_Quattro_Fontane_2006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Kaple_Zjeven%C3%AD_P%C3%A1n%C4%9B_ve_Smi%C5%99ic%C3%ADch.jpg" TargetMode="External"/><Relationship Id="rId4" Type="http://schemas.openxmlformats.org/officeDocument/2006/relationships/hyperlink" Target="http://commons.wikimedia.org/wiki/File:SantIvo_Geometry.sv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/>
              <a:t>VY_32_INOVACE_DVK_3_5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Radikálně barokní architektura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785786" y="5929330"/>
            <a:ext cx="790530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MS Mincho" pitchFamily="49" charset="-128"/>
                <a:cs typeface="Tahoma" pitchFamily="34" charset="0"/>
              </a:rPr>
              <a:t>Číslo projektu: CZ.1.07./1.5.00/34.0938 /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tanika Lite CE" pitchFamily="2" charset="0"/>
                <a:ea typeface="MS Mincho" pitchFamily="49" charset="-128"/>
                <a:cs typeface="Tahoma" pitchFamily="34" charset="0"/>
              </a:rPr>
              <a:t>Název projektu: Zlepšení podmínek pro vzdělávání na SUŠ, Ostrava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428604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Okolnosti vzniku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i="1" dirty="0" smtClean="0"/>
              <a:t>Tento typ architektury vzniká v 17. stol. v Itálii. </a:t>
            </a:r>
          </a:p>
          <a:p>
            <a:pPr algn="r">
              <a:lnSpc>
                <a:spcPct val="150000"/>
              </a:lnSpc>
            </a:pPr>
            <a:endParaRPr lang="cs-CZ" sz="2400" dirty="0" smtClean="0"/>
          </a:p>
          <a:p>
            <a:pPr algn="r">
              <a:lnSpc>
                <a:spcPct val="150000"/>
              </a:lnSpc>
            </a:pPr>
            <a:r>
              <a:rPr lang="cs-CZ" sz="2400" dirty="0" smtClean="0">
                <a:solidFill>
                  <a:srgbClr val="FFC000"/>
                </a:solidFill>
              </a:rPr>
              <a:t>Jedná se o tvorbu architektů, kteří mají výrazný a specifický rukopis.</a:t>
            </a:r>
          </a:p>
          <a:p>
            <a:pPr>
              <a:lnSpc>
                <a:spcPct val="150000"/>
              </a:lnSpc>
            </a:pPr>
            <a:endParaRPr lang="cs-CZ" sz="32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solidFill>
                  <a:srgbClr val="FFC000"/>
                </a:solidFill>
              </a:rPr>
              <a:t>Jejich tvorba navazuje na </a:t>
            </a:r>
            <a:r>
              <a:rPr lang="cs-CZ" sz="2800" dirty="0" err="1" smtClean="0">
                <a:solidFill>
                  <a:srgbClr val="FFC000"/>
                </a:solidFill>
              </a:rPr>
              <a:t>Michelangelovu</a:t>
            </a:r>
            <a:r>
              <a:rPr lang="cs-CZ" sz="2800" dirty="0" smtClean="0">
                <a:solidFill>
                  <a:srgbClr val="FFC000"/>
                </a:solidFill>
              </a:rPr>
              <a:t> architekturu.</a:t>
            </a:r>
          </a:p>
          <a:p>
            <a:pPr>
              <a:lnSpc>
                <a:spcPct val="150000"/>
              </a:lnSpc>
            </a:pPr>
            <a:endParaRPr lang="cs-CZ" sz="2800" dirty="0" smtClean="0"/>
          </a:p>
          <a:p>
            <a:pPr algn="r">
              <a:lnSpc>
                <a:spcPct val="150000"/>
              </a:lnSpc>
            </a:pPr>
            <a:r>
              <a:rPr lang="cs-CZ" sz="2800" i="1" dirty="0" smtClean="0"/>
              <a:t>Radikální pojetí je v přímém protikladu k pojetí klasicistnímu.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kupole San Carlo alle Quattro Fontan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72816"/>
            <a:ext cx="6192688" cy="432048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San </a:t>
            </a:r>
            <a:r>
              <a:rPr lang="cs-CZ" sz="2800" dirty="0" err="1" smtClean="0"/>
              <a:t>Carlo</a:t>
            </a:r>
            <a:r>
              <a:rPr lang="cs-CZ" sz="2800" dirty="0" smtClean="0"/>
              <a:t> </a:t>
            </a:r>
            <a:r>
              <a:rPr lang="cs-CZ" sz="2800" dirty="0" err="1" smtClean="0"/>
              <a:t>alle</a:t>
            </a:r>
            <a:r>
              <a:rPr lang="cs-CZ" sz="2800" dirty="0" smtClean="0"/>
              <a:t> </a:t>
            </a:r>
            <a:r>
              <a:rPr lang="cs-CZ" sz="2800" dirty="0" err="1" smtClean="0"/>
              <a:t>Quattro</a:t>
            </a:r>
            <a:r>
              <a:rPr lang="cs-CZ" sz="2800" dirty="0" smtClean="0"/>
              <a:t> </a:t>
            </a:r>
            <a:r>
              <a:rPr lang="cs-CZ" sz="2800" dirty="0" err="1" smtClean="0"/>
              <a:t>Fontane</a:t>
            </a:r>
            <a:r>
              <a:rPr lang="cs-CZ" sz="2800" dirty="0" smtClean="0"/>
              <a:t> – F. </a:t>
            </a:r>
            <a:r>
              <a:rPr lang="cs-CZ" sz="2800" dirty="0" err="1" smtClean="0"/>
              <a:t>Borromini</a:t>
            </a:r>
            <a:r>
              <a:rPr lang="cs-CZ" sz="2800" dirty="0" smtClean="0"/>
              <a:t> (obr. 1)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Základní znaky 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endParaRPr lang="cs-CZ" sz="3600" dirty="0" smtClean="0"/>
          </a:p>
          <a:p>
            <a:pPr algn="ctr">
              <a:lnSpc>
                <a:spcPct val="160000"/>
              </a:lnSpc>
            </a:pPr>
            <a:r>
              <a:rPr lang="cs-CZ" sz="3800" b="1" dirty="0" smtClean="0">
                <a:solidFill>
                  <a:srgbClr val="C00000"/>
                </a:solidFill>
              </a:rPr>
              <a:t>Výrazná plastičnost architektonických článků</a:t>
            </a:r>
          </a:p>
          <a:p>
            <a:pPr>
              <a:lnSpc>
                <a:spcPct val="160000"/>
              </a:lnSpc>
            </a:pPr>
            <a:endParaRPr lang="cs-CZ" sz="47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Princip dualismu – z vnější podoby stavby není možné odvodit podobu vnitřního prostoru</a:t>
            </a:r>
          </a:p>
          <a:p>
            <a:pPr>
              <a:lnSpc>
                <a:spcPct val="150000"/>
              </a:lnSpc>
            </a:pPr>
            <a:endParaRPr lang="cs-CZ" sz="2800" dirty="0" smtClean="0"/>
          </a:p>
          <a:p>
            <a:pPr algn="r">
              <a:lnSpc>
                <a:spcPct val="150000"/>
              </a:lnSpc>
            </a:pPr>
            <a:r>
              <a:rPr lang="cs-CZ" sz="3800" i="1" dirty="0" smtClean="0">
                <a:solidFill>
                  <a:srgbClr val="FFC000"/>
                </a:solidFill>
              </a:rPr>
              <a:t>Konvexní a konkávní </a:t>
            </a:r>
            <a:r>
              <a:rPr lang="cs-CZ" sz="2800" i="1" dirty="0" smtClean="0"/>
              <a:t>vlnění průčelí i vnitřních stěn</a:t>
            </a:r>
          </a:p>
          <a:p>
            <a:pPr algn="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an Carlo alle Quattro Fontane - Borromin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412776"/>
            <a:ext cx="4520053" cy="5167007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Průčelí San </a:t>
            </a:r>
            <a:r>
              <a:rPr lang="cs-CZ" sz="3200" dirty="0" err="1" smtClean="0"/>
              <a:t>Carlo</a:t>
            </a:r>
            <a:r>
              <a:rPr lang="cs-CZ" sz="3200" dirty="0" smtClean="0"/>
              <a:t> </a:t>
            </a:r>
            <a:r>
              <a:rPr lang="cs-CZ" sz="3200" dirty="0" err="1" smtClean="0"/>
              <a:t>alle</a:t>
            </a:r>
            <a:r>
              <a:rPr lang="cs-CZ" sz="3200" dirty="0" smtClean="0"/>
              <a:t> </a:t>
            </a:r>
            <a:r>
              <a:rPr lang="cs-CZ" sz="3200" dirty="0" err="1" smtClean="0"/>
              <a:t>Quattro</a:t>
            </a:r>
            <a:r>
              <a:rPr lang="cs-CZ" sz="3200" dirty="0" smtClean="0"/>
              <a:t> </a:t>
            </a:r>
            <a:r>
              <a:rPr lang="cs-CZ" sz="3200" dirty="0" err="1" smtClean="0"/>
              <a:t>Fontane</a:t>
            </a:r>
            <a:r>
              <a:rPr lang="cs-CZ" sz="3200" dirty="0" smtClean="0"/>
              <a:t> (obr. 2)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Základní znaky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sz="3000" dirty="0" smtClean="0">
                <a:solidFill>
                  <a:srgbClr val="C00000"/>
                </a:solidFill>
              </a:rPr>
              <a:t>Půdorysy</a:t>
            </a:r>
            <a:r>
              <a:rPr lang="cs-CZ" sz="3000" dirty="0" smtClean="0"/>
              <a:t> </a:t>
            </a:r>
            <a:r>
              <a:rPr lang="cs-CZ" sz="2200" dirty="0" smtClean="0"/>
              <a:t>jsou vytvářeny složitým </a:t>
            </a:r>
            <a:r>
              <a:rPr lang="cs-CZ" sz="3000" dirty="0" smtClean="0">
                <a:solidFill>
                  <a:srgbClr val="C00000"/>
                </a:solidFill>
              </a:rPr>
              <a:t>pronikáním geometrických obrazců</a:t>
            </a:r>
          </a:p>
          <a:p>
            <a:pPr>
              <a:lnSpc>
                <a:spcPct val="150000"/>
              </a:lnSpc>
            </a:pPr>
            <a:endParaRPr lang="cs-CZ" sz="3000" dirty="0" smtClean="0"/>
          </a:p>
          <a:p>
            <a:pPr algn="r">
              <a:lnSpc>
                <a:spcPct val="150000"/>
              </a:lnSpc>
            </a:pPr>
            <a:r>
              <a:rPr lang="cs-CZ" sz="3000" i="1" dirty="0" smtClean="0"/>
              <a:t>Sochařské pojetí architektury</a:t>
            </a:r>
          </a:p>
          <a:p>
            <a:endParaRPr lang="cs-CZ" sz="3600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algn="ctr">
              <a:lnSpc>
                <a:spcPct val="150000"/>
              </a:lnSpc>
            </a:pPr>
            <a:endParaRPr lang="cs-CZ" sz="4000" dirty="0" smtClean="0"/>
          </a:p>
          <a:p>
            <a:pPr algn="ctr">
              <a:lnSpc>
                <a:spcPct val="150000"/>
              </a:lnSpc>
            </a:pPr>
            <a:r>
              <a:rPr lang="cs-CZ" sz="4400" dirty="0" smtClean="0">
                <a:solidFill>
                  <a:srgbClr val="FFC000"/>
                </a:solidFill>
              </a:rPr>
              <a:t>Experiment s konstrukcí i dekorací  staveb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an Ivo alla Sapienz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4560" y="1524000"/>
            <a:ext cx="4754880" cy="4572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Půdorys </a:t>
            </a:r>
            <a:r>
              <a:rPr lang="cs-CZ" sz="3600" dirty="0" err="1" smtClean="0"/>
              <a:t>Borrominiho</a:t>
            </a:r>
            <a:r>
              <a:rPr lang="cs-CZ" sz="3600" dirty="0" smtClean="0"/>
              <a:t> stavby (obr. 3)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sz="3200" b="1" i="1" dirty="0" smtClean="0">
                <a:solidFill>
                  <a:srgbClr val="C00000"/>
                </a:solidFill>
              </a:rPr>
              <a:t>Itálie</a:t>
            </a:r>
            <a:r>
              <a:rPr lang="cs-CZ" sz="3200" i="1" dirty="0" smtClean="0"/>
              <a:t>: </a:t>
            </a:r>
            <a:r>
              <a:rPr lang="cs-CZ" sz="3200" i="1" dirty="0" err="1" smtClean="0"/>
              <a:t>Francesco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Borromini</a:t>
            </a:r>
            <a:r>
              <a:rPr lang="cs-CZ" sz="3200" i="1" dirty="0" smtClean="0"/>
              <a:t>, </a:t>
            </a:r>
            <a:r>
              <a:rPr lang="cs-CZ" sz="3200" i="1" dirty="0" err="1" smtClean="0"/>
              <a:t>Guarino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Guarini</a:t>
            </a:r>
            <a:endParaRPr lang="cs-CZ" sz="3200" i="1" dirty="0" smtClean="0"/>
          </a:p>
          <a:p>
            <a:endParaRPr lang="cs-CZ" sz="3200" i="1" dirty="0" smtClean="0"/>
          </a:p>
          <a:p>
            <a:r>
              <a:rPr lang="cs-CZ" sz="3200" b="1" i="1" dirty="0" smtClean="0">
                <a:solidFill>
                  <a:srgbClr val="C00000"/>
                </a:solidFill>
              </a:rPr>
              <a:t>Německo</a:t>
            </a:r>
            <a:r>
              <a:rPr lang="cs-CZ" sz="3200" i="1" dirty="0" smtClean="0"/>
              <a:t>: </a:t>
            </a:r>
            <a:r>
              <a:rPr lang="cs-CZ" sz="3200" i="1" dirty="0" err="1" smtClean="0"/>
              <a:t>Johann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Balthasar</a:t>
            </a:r>
            <a:r>
              <a:rPr lang="cs-CZ" sz="3200" i="1" dirty="0" smtClean="0"/>
              <a:t> Neumann</a:t>
            </a:r>
          </a:p>
          <a:p>
            <a:endParaRPr lang="cs-CZ" sz="3200" i="1" dirty="0" smtClean="0"/>
          </a:p>
          <a:p>
            <a:r>
              <a:rPr lang="cs-CZ" sz="3200" b="1" i="1" dirty="0" smtClean="0">
                <a:solidFill>
                  <a:srgbClr val="C00000"/>
                </a:solidFill>
              </a:rPr>
              <a:t>České země</a:t>
            </a:r>
            <a:r>
              <a:rPr lang="cs-CZ" sz="3200" i="1" dirty="0" smtClean="0"/>
              <a:t>: Kryštof </a:t>
            </a:r>
            <a:r>
              <a:rPr lang="cs-CZ" sz="3200" i="1" dirty="0" err="1" smtClean="0"/>
              <a:t>Dientzenhofer</a:t>
            </a:r>
            <a:r>
              <a:rPr lang="cs-CZ" sz="3200" i="1" dirty="0" smtClean="0"/>
              <a:t>, Jan Blažej </a:t>
            </a:r>
            <a:r>
              <a:rPr lang="cs-CZ" sz="3200" i="1" dirty="0" err="1" smtClean="0"/>
              <a:t>Santini</a:t>
            </a:r>
            <a:r>
              <a:rPr lang="cs-CZ" sz="3200" i="1" dirty="0" smtClean="0"/>
              <a:t>, Kilián </a:t>
            </a:r>
            <a:r>
              <a:rPr lang="cs-CZ" sz="3200" i="1" dirty="0" err="1" smtClean="0"/>
              <a:t>Ignáz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Dientzenhofer</a:t>
            </a:r>
            <a:endParaRPr lang="cs-CZ" sz="3200" i="1" dirty="0" smtClean="0"/>
          </a:p>
          <a:p>
            <a:endParaRPr lang="cs-CZ" i="1" dirty="0" smtClean="0"/>
          </a:p>
          <a:p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Architekti </a:t>
            </a: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kaple Zjevení Páně ve Smiřicíc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700808"/>
            <a:ext cx="6862289" cy="4572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K. </a:t>
            </a:r>
            <a:r>
              <a:rPr lang="cs-CZ" sz="2400" dirty="0" err="1" smtClean="0"/>
              <a:t>Dientzenhofer</a:t>
            </a:r>
            <a:r>
              <a:rPr lang="cs-CZ" sz="2400" dirty="0" smtClean="0"/>
              <a:t> – kaple Zjevení Páně ve Smiřicích (obr. 4)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000" dirty="0" smtClean="0"/>
              <a:t>2. 5. 2014</a:t>
            </a:r>
          </a:p>
          <a:p>
            <a:r>
              <a:rPr lang="cs-CZ" sz="2000" dirty="0" smtClean="0"/>
              <a:t>Obrázek </a:t>
            </a:r>
            <a:r>
              <a:rPr lang="cs-CZ" sz="2000" dirty="0" smtClean="0"/>
              <a:t>č. 1</a:t>
            </a:r>
          </a:p>
          <a:p>
            <a:r>
              <a:rPr lang="cs-CZ" sz="2000" dirty="0" smtClean="0"/>
              <a:t>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2"/>
              </a:rPr>
              <a:t>http://</a:t>
            </a:r>
            <a:r>
              <a:rPr lang="cs-CZ" sz="2000" dirty="0" err="1" smtClean="0">
                <a:hlinkClick r:id="rId2"/>
              </a:rPr>
              <a:t>commons.wikimedia.org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wiki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File</a:t>
            </a:r>
            <a:r>
              <a:rPr lang="cs-CZ" sz="2000" dirty="0" smtClean="0">
                <a:hlinkClick r:id="rId2"/>
              </a:rPr>
              <a:t>:Dome_San_</a:t>
            </a:r>
            <a:r>
              <a:rPr lang="cs-CZ" sz="2000" dirty="0" err="1" smtClean="0">
                <a:hlinkClick r:id="rId2"/>
              </a:rPr>
              <a:t>Carlo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alle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Quattro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Fontane</a:t>
            </a:r>
            <a:r>
              <a:rPr lang="cs-CZ" sz="2000" dirty="0" smtClean="0">
                <a:hlinkClick r:id="rId2"/>
              </a:rPr>
              <a:t>_2006.jpg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Obrázek č. 2</a:t>
            </a:r>
          </a:p>
          <a:p>
            <a:r>
              <a:rPr lang="cs-CZ" sz="2000" dirty="0" smtClean="0"/>
              <a:t>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3"/>
              </a:rPr>
              <a:t>http://</a:t>
            </a:r>
            <a:r>
              <a:rPr lang="cs-CZ" sz="2000" dirty="0" err="1" smtClean="0">
                <a:hlinkClick r:id="rId3"/>
              </a:rPr>
              <a:t>commons.wikimedia.org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wiki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File</a:t>
            </a:r>
            <a:r>
              <a:rPr lang="cs-CZ" sz="2000" dirty="0" smtClean="0">
                <a:hlinkClick r:id="rId3"/>
              </a:rPr>
              <a:t>:SCarloQuattroFontaneRome2.jpg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Obrázek č. 3</a:t>
            </a:r>
          </a:p>
          <a:p>
            <a:r>
              <a:rPr lang="cs-CZ" sz="2000" dirty="0" smtClean="0"/>
              <a:t>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4"/>
              </a:rPr>
              <a:t>http://</a:t>
            </a:r>
            <a:r>
              <a:rPr lang="cs-CZ" sz="2000" dirty="0" err="1" smtClean="0">
                <a:hlinkClick r:id="rId4"/>
              </a:rPr>
              <a:t>commons.wikimedia.org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wiki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File</a:t>
            </a:r>
            <a:r>
              <a:rPr lang="cs-CZ" sz="2000" dirty="0" smtClean="0">
                <a:hlinkClick r:id="rId4"/>
              </a:rPr>
              <a:t>:</a:t>
            </a:r>
            <a:r>
              <a:rPr lang="cs-CZ" sz="2000" dirty="0" err="1" smtClean="0">
                <a:hlinkClick r:id="rId4"/>
              </a:rPr>
              <a:t>SantIvo</a:t>
            </a:r>
            <a:r>
              <a:rPr lang="cs-CZ" sz="2000" dirty="0" smtClean="0">
                <a:hlinkClick r:id="rId4"/>
              </a:rPr>
              <a:t>_Geometry.</a:t>
            </a:r>
            <a:r>
              <a:rPr lang="cs-CZ" sz="2000" dirty="0" err="1" smtClean="0">
                <a:hlinkClick r:id="rId4"/>
              </a:rPr>
              <a:t>svg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Obrázek č. 4</a:t>
            </a:r>
          </a:p>
          <a:p>
            <a:r>
              <a:rPr lang="cs-CZ" sz="2000" dirty="0" smtClean="0"/>
              <a:t>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WWW:</a:t>
            </a:r>
            <a:r>
              <a:rPr lang="cs-CZ" sz="2000" dirty="0" smtClean="0">
                <a:hlinkClick r:id="rId5"/>
              </a:rPr>
              <a:t>http://commons.wikimedia.org/wiki/File:Kaple_Zjeven%C3%AD_P%C3%A1n%C4%9B_ve_Smi%C5%99ic%C3%ADch.jpg</a:t>
            </a:r>
            <a:endParaRPr lang="cs-CZ" sz="2000" dirty="0" smtClean="0"/>
          </a:p>
          <a:p>
            <a:endParaRPr lang="cs-CZ" sz="20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Obrazová dokumentace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400" dirty="0" smtClean="0"/>
              <a:t>Toman</a:t>
            </a:r>
            <a:r>
              <a:rPr lang="cs-CZ" sz="2400" dirty="0" smtClean="0"/>
              <a:t>, R. (</a:t>
            </a:r>
            <a:r>
              <a:rPr lang="cs-CZ" sz="2400" dirty="0" err="1" smtClean="0"/>
              <a:t>ed</a:t>
            </a:r>
            <a:r>
              <a:rPr lang="cs-CZ" sz="2400" dirty="0" smtClean="0"/>
              <a:t>.), Baroko: architektura, sochařství, malířství. Praha, </a:t>
            </a:r>
            <a:r>
              <a:rPr lang="cs-CZ" sz="2400" dirty="0" err="1" smtClean="0"/>
              <a:t>Slovart</a:t>
            </a:r>
            <a:r>
              <a:rPr lang="cs-CZ" sz="2400" dirty="0" smtClean="0"/>
              <a:t> 2007. 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/>
              <a:t>Matějček, A., Dějiny umění v obrysech. Praha 1958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Použitá literatura a zdroje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1047</TotalTime>
  <Words>278</Words>
  <Application>Microsoft Office PowerPoint</Application>
  <PresentationFormat>Předvádění na obrazovce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Papír</vt:lpstr>
      <vt:lpstr>Radikálně barokní architektura</vt:lpstr>
      <vt:lpstr>Okolnosti vzniku</vt:lpstr>
      <vt:lpstr>San Carlo alle Quattro Fontane – F. Borromini (obr. 1)</vt:lpstr>
      <vt:lpstr>Základní znaky </vt:lpstr>
      <vt:lpstr>Průčelí San Carlo alle Quattro Fontane (obr. 2) </vt:lpstr>
      <vt:lpstr>Základní znaky</vt:lpstr>
      <vt:lpstr>Půdorys Borrominiho stavby (obr. 3)</vt:lpstr>
      <vt:lpstr>Architekti </vt:lpstr>
      <vt:lpstr>K. Dientzenhofer – kaple Zjevení Páně ve Smiřicích (obr. 4) </vt:lpstr>
      <vt:lpstr>Obrazová dokumentace</vt:lpstr>
      <vt:lpstr>Použitá literatura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Barokní architektura</dc:title>
  <dc:creator>user</dc:creator>
  <cp:lastModifiedBy>spravce2</cp:lastModifiedBy>
  <cp:revision>82</cp:revision>
  <dcterms:created xsi:type="dcterms:W3CDTF">2013-01-09T14:42:09Z</dcterms:created>
  <dcterms:modified xsi:type="dcterms:W3CDTF">2014-05-28T18:48:30Z</dcterms:modified>
</cp:coreProperties>
</file>