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4F1B55C-33D0-4798-B5B6-713D1EAEECA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3AC1EE8-FB3E-4823-9988-5DA000271E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F1B55C-33D0-4798-B5B6-713D1EAEECA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AC1EE8-FB3E-4823-9988-5DA000271E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4F1B55C-33D0-4798-B5B6-713D1EAEECA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3AC1EE8-FB3E-4823-9988-5DA000271E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F1B55C-33D0-4798-B5B6-713D1EAEECA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3AC1EE8-FB3E-4823-9988-5DA000271E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F1B55C-33D0-4798-B5B6-713D1EAEECA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3AC1EE8-FB3E-4823-9988-5DA000271E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F1B55C-33D0-4798-B5B6-713D1EAEECA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AC1EE8-FB3E-4823-9988-5DA000271E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F1B55C-33D0-4798-B5B6-713D1EAEECA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AC1EE8-FB3E-4823-9988-5DA000271E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4F1B55C-33D0-4798-B5B6-713D1EAEECA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3AC1EE8-FB3E-4823-9988-5DA000271E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4F1B55C-33D0-4798-B5B6-713D1EAEECA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3AC1EE8-FB3E-4823-9988-5DA000271E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F1B55C-33D0-4798-B5B6-713D1EAEECA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AC1EE8-FB3E-4823-9988-5DA000271E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F1B55C-33D0-4798-B5B6-713D1EAEECA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AC1EE8-FB3E-4823-9988-5DA000271E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34F1B55C-33D0-4798-B5B6-713D1EAEECA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3AC1EE8-FB3E-4823-9988-5DA000271E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ipe dir="d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</a:rPr>
              <a:t>Vincent van </a:t>
            </a:r>
            <a:r>
              <a:rPr lang="cs-CZ" sz="4400" dirty="0" err="1" smtClean="0">
                <a:solidFill>
                  <a:schemeClr val="accent3">
                    <a:lumMod val="75000"/>
                  </a:schemeClr>
                </a:solidFill>
              </a:rPr>
              <a:t>Gogh</a:t>
            </a:r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</a:rPr>
              <a:t> (1853-1890)</a:t>
            </a:r>
            <a:endParaRPr lang="cs-CZ" sz="4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dirty="0" smtClean="0"/>
              <a:t>VY_32_INOVACE_DVK_3_9</a:t>
            </a:r>
          </a:p>
          <a:p>
            <a:pPr algn="ctr"/>
            <a:endParaRPr lang="cs-CZ" dirty="0" smtClean="0"/>
          </a:p>
          <a:p>
            <a:pPr algn="ctr"/>
            <a:r>
              <a:rPr lang="cs-CZ" sz="2800" dirty="0" smtClean="0"/>
              <a:t>Moderní a současné umění</a:t>
            </a:r>
            <a:endParaRPr lang="cs-CZ" sz="2800" dirty="0"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19672" y="404664"/>
            <a:ext cx="5778531" cy="1127667"/>
          </a:xfrm>
          <a:prstGeom prst="rect">
            <a:avLst/>
          </a:prstGeom>
        </p:spPr>
      </p:pic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857224" y="6215082"/>
            <a:ext cx="790530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itchFamily="34" charset="0"/>
                <a:ea typeface="MS Mincho" pitchFamily="49" charset="-128"/>
                <a:cs typeface="Tahoma" pitchFamily="34" charset="0"/>
              </a:rPr>
              <a:t>Číslo projektu: CZ.1.07./1.5.00/34.0938 /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Botanika Lite CE" pitchFamily="2" charset="0"/>
                <a:ea typeface="MS Mincho" pitchFamily="49" charset="-128"/>
                <a:cs typeface="Tahoma" pitchFamily="34" charset="0"/>
              </a:rPr>
              <a:t>Název projektu: Zlepšení podmínek pro vzdělávání na SUŠ, Ostrava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Životopisná data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sz="2400" i="1" dirty="0" smtClean="0"/>
              <a:t>Otec byl holandský protestantský pastor</a:t>
            </a:r>
          </a:p>
          <a:p>
            <a:endParaRPr lang="cs-CZ" sz="2400" dirty="0" smtClean="0"/>
          </a:p>
          <a:p>
            <a:pPr algn="ctr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Vincent trpěl duševní nemocí – rodinná diagnóza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pPr algn="r"/>
            <a:r>
              <a:rPr lang="cs-CZ" sz="2400" i="1" dirty="0" smtClean="0"/>
              <a:t>Měl touhu nějakým způsobem zachránit svět – mesiášský syndrom</a:t>
            </a:r>
            <a:endParaRPr lang="cs-CZ" sz="2400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chemeClr val="tx1">
                    <a:lumMod val="95000"/>
                  </a:schemeClr>
                </a:solidFill>
              </a:rPr>
              <a:t>Po vystřídání několika zaměstnání – naposled jako duchovní v hornické oblasti </a:t>
            </a:r>
            <a:r>
              <a:rPr lang="cs-CZ" sz="2400" dirty="0" err="1" smtClean="0">
                <a:solidFill>
                  <a:schemeClr val="tx1">
                    <a:lumMod val="95000"/>
                  </a:schemeClr>
                </a:solidFill>
              </a:rPr>
              <a:t>Borinage</a:t>
            </a:r>
            <a:r>
              <a:rPr lang="cs-CZ" sz="2400" dirty="0" smtClean="0">
                <a:solidFill>
                  <a:schemeClr val="tx1">
                    <a:lumMod val="95000"/>
                  </a:schemeClr>
                </a:solidFill>
              </a:rPr>
              <a:t>, objevuje, že to pravé spasení najde on a lidé, kteří to uvidí, </a:t>
            </a:r>
            <a:r>
              <a:rPr lang="cs-CZ" sz="3200" b="1" dirty="0" smtClean="0">
                <a:solidFill>
                  <a:srgbClr val="C00000"/>
                </a:solidFill>
              </a:rPr>
              <a:t>jedině v malbě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Životopisná fakta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i="1" dirty="0" smtClean="0"/>
              <a:t>Je to malířský samouk – začíná 1879</a:t>
            </a:r>
          </a:p>
          <a:p>
            <a:endParaRPr lang="cs-CZ" sz="2400" dirty="0" smtClean="0"/>
          </a:p>
          <a:p>
            <a:pPr algn="ctr">
              <a:lnSpc>
                <a:spcPct val="150000"/>
              </a:lnSpc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Nikdy nezaznamená úspěch na trhu – naštěstí ho celý život finančně podporuje bratr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Theo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algn="ctr">
              <a:lnSpc>
                <a:spcPct val="150000"/>
              </a:lnSpc>
            </a:pPr>
            <a:endParaRPr lang="cs-CZ" sz="2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algn="r">
              <a:lnSpc>
                <a:spcPct val="150000"/>
              </a:lnSpc>
            </a:pP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Umělecké zdroje: </a:t>
            </a:r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sz="2400" i="1" dirty="0" smtClean="0"/>
              <a:t>Holandská krajinomalba, </a:t>
            </a:r>
          </a:p>
          <a:p>
            <a:pPr>
              <a:lnSpc>
                <a:spcPct val="150000"/>
              </a:lnSpc>
            </a:pPr>
            <a:r>
              <a:rPr lang="cs-CZ" sz="2400" i="1" dirty="0" smtClean="0"/>
              <a:t>Japonská  grafika</a:t>
            </a:r>
          </a:p>
          <a:p>
            <a:pPr>
              <a:lnSpc>
                <a:spcPct val="150000"/>
              </a:lnSpc>
            </a:pPr>
            <a:r>
              <a:rPr lang="cs-CZ" sz="2400" i="1" dirty="0" smtClean="0"/>
              <a:t>Impresionismus</a:t>
            </a:r>
          </a:p>
          <a:p>
            <a:pPr>
              <a:lnSpc>
                <a:spcPct val="150000"/>
              </a:lnSpc>
            </a:pPr>
            <a:r>
              <a:rPr lang="cs-CZ" sz="2400" i="1" dirty="0" smtClean="0"/>
              <a:t>A také </a:t>
            </a:r>
            <a:r>
              <a:rPr lang="cs-CZ" sz="2400" i="1" dirty="0" smtClean="0">
                <a:solidFill>
                  <a:srgbClr val="C00000"/>
                </a:solidFill>
              </a:rPr>
              <a:t>dočasné přátelství s Paulem </a:t>
            </a:r>
            <a:r>
              <a:rPr lang="cs-CZ" sz="2400" i="1" dirty="0" err="1" smtClean="0">
                <a:solidFill>
                  <a:srgbClr val="C00000"/>
                </a:solidFill>
              </a:rPr>
              <a:t>Gauguinem</a:t>
            </a:r>
            <a:endParaRPr lang="cs-CZ" sz="2400" i="1" dirty="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Životopisná fakta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i="1" dirty="0" smtClean="0"/>
              <a:t>1886 v </a:t>
            </a:r>
            <a:r>
              <a:rPr lang="cs-CZ" i="1" dirty="0" smtClean="0">
                <a:solidFill>
                  <a:srgbClr val="FFFF00"/>
                </a:solidFill>
              </a:rPr>
              <a:t>Paříži</a:t>
            </a:r>
          </a:p>
          <a:p>
            <a:endParaRPr lang="cs-CZ" dirty="0" smtClean="0"/>
          </a:p>
          <a:p>
            <a:pPr algn="ctr">
              <a:lnSpc>
                <a:spcPct val="150000"/>
              </a:lnSpc>
            </a:pPr>
            <a:r>
              <a:rPr lang="cs-CZ" sz="2400" b="1" dirty="0" smtClean="0"/>
              <a:t>Seznámil se tady s impresionismem a </a:t>
            </a:r>
            <a:r>
              <a:rPr lang="cs-CZ" sz="2400" b="1" dirty="0" err="1" smtClean="0"/>
              <a:t>Gauguinem</a:t>
            </a:r>
            <a:endParaRPr lang="cs-CZ" sz="2400" b="1" dirty="0" smtClean="0"/>
          </a:p>
          <a:p>
            <a:pPr algn="ctr"/>
            <a:endParaRPr lang="cs-CZ" dirty="0" smtClean="0"/>
          </a:p>
          <a:p>
            <a:endParaRPr lang="cs-CZ" dirty="0" smtClean="0"/>
          </a:p>
          <a:p>
            <a:pPr algn="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1888 odjezd do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Arles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/>
            <a:r>
              <a:rPr lang="cs-CZ" sz="2600" i="1" dirty="0" err="1" smtClean="0"/>
              <a:t>Gauguin</a:t>
            </a:r>
            <a:r>
              <a:rPr lang="cs-CZ" sz="2600" i="1" dirty="0" smtClean="0"/>
              <a:t> přejede za ním – společný pobyt ale skončí konfliktem. </a:t>
            </a:r>
            <a:r>
              <a:rPr lang="cs-CZ" sz="2600" i="1" dirty="0" err="1" smtClean="0"/>
              <a:t>Gogh</a:t>
            </a:r>
            <a:r>
              <a:rPr lang="cs-CZ" sz="2600" i="1" dirty="0" smtClean="0"/>
              <a:t> si uřeže ucho a odchází se léčit na psychiatrickou kliniku.</a:t>
            </a:r>
          </a:p>
          <a:p>
            <a:pPr algn="ctr"/>
            <a:endParaRPr lang="cs-CZ" i="1" dirty="0" smtClean="0"/>
          </a:p>
          <a:p>
            <a:endParaRPr lang="cs-CZ" dirty="0" smtClean="0"/>
          </a:p>
          <a:p>
            <a:pPr algn="r"/>
            <a:r>
              <a:rPr lang="cs-CZ" dirty="0" smtClean="0"/>
              <a:t>1890 se postřelí a zemře 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Malířský styl</a:t>
            </a:r>
            <a:endParaRPr lang="cs-CZ" sz="40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i="1" dirty="0" smtClean="0"/>
              <a:t>Technika olejomalby</a:t>
            </a:r>
          </a:p>
          <a:p>
            <a:endParaRPr lang="cs-CZ" sz="2400" dirty="0" smtClean="0"/>
          </a:p>
          <a:p>
            <a:pPr algn="ctr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Barva je nanášena dynamickými tahy a rychle</a:t>
            </a:r>
          </a:p>
          <a:p>
            <a:pPr algn="ctr"/>
            <a:endParaRPr lang="cs-CZ" sz="2400" b="1" dirty="0" smtClean="0"/>
          </a:p>
          <a:p>
            <a:pPr algn="ctr"/>
            <a:endParaRPr lang="cs-CZ" sz="2400" b="1" dirty="0" smtClean="0"/>
          </a:p>
          <a:p>
            <a:pPr algn="ctr"/>
            <a:endParaRPr lang="cs-CZ" sz="2400" b="1" dirty="0" smtClean="0"/>
          </a:p>
          <a:p>
            <a:endParaRPr lang="cs-CZ" sz="2400" dirty="0" smtClean="0"/>
          </a:p>
          <a:p>
            <a:pPr algn="r"/>
            <a:r>
              <a:rPr lang="cs-CZ" sz="2400" i="1" dirty="0" smtClean="0"/>
              <a:t>Výsledný rukopis má expresivní podobu  </a:t>
            </a:r>
            <a:endParaRPr lang="cs-CZ" sz="2400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/>
              <a:t>Prostor </a:t>
            </a:r>
            <a:r>
              <a:rPr lang="cs-CZ" b="1" dirty="0" err="1" smtClean="0"/>
              <a:t>Goghových</a:t>
            </a:r>
            <a:r>
              <a:rPr lang="cs-CZ" b="1" dirty="0" smtClean="0"/>
              <a:t> obrazů není realistický</a:t>
            </a:r>
          </a:p>
          <a:p>
            <a:endParaRPr lang="cs-CZ" dirty="0" smtClean="0"/>
          </a:p>
          <a:p>
            <a:pPr algn="r">
              <a:lnSpc>
                <a:spcPct val="150000"/>
              </a:lnSpc>
            </a:pPr>
            <a:r>
              <a:rPr lang="cs-CZ" sz="2400" i="1" dirty="0" smtClean="0">
                <a:solidFill>
                  <a:srgbClr val="FFFF00"/>
                </a:solidFill>
              </a:rPr>
              <a:t>Je deformován v závislosti na vnitřním prožitku malíře</a:t>
            </a:r>
            <a:endParaRPr lang="cs-CZ" sz="2400" i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cs-CZ" sz="3200" dirty="0" smtClean="0">
                <a:solidFill>
                  <a:srgbClr val="FFFF00"/>
                </a:solidFill>
              </a:rPr>
              <a:t>Také volba barevných tónů často neodpovídá realitě, ale prožité vnitřní zkušenosti zobrazovaného 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i="1" dirty="0" smtClean="0"/>
              <a:t>Námětem většiny obrazů jsou buď krajiny, nebo portréty</a:t>
            </a:r>
          </a:p>
          <a:p>
            <a:pPr>
              <a:lnSpc>
                <a:spcPct val="150000"/>
              </a:lnSpc>
            </a:pPr>
            <a:endParaRPr lang="cs-CZ" sz="2400" i="1" dirty="0" smtClean="0"/>
          </a:p>
          <a:p>
            <a:pPr algn="r">
              <a:lnSpc>
                <a:spcPct val="150000"/>
              </a:lnSpc>
            </a:pPr>
            <a:r>
              <a:rPr lang="cs-CZ" sz="2400" b="1" i="1" dirty="0" smtClean="0">
                <a:solidFill>
                  <a:srgbClr val="C00000"/>
                </a:solidFill>
              </a:rPr>
              <a:t>Vincent za svoji 10letou kariéru vytvořil 900 maleb a 1100 kreseb. Prodal jediný obraz</a:t>
            </a:r>
            <a:r>
              <a:rPr lang="cs-CZ" sz="2400" i="1" dirty="0" smtClean="0"/>
              <a:t>.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Autoportrét (obr.1) </a:t>
            </a:r>
            <a:endParaRPr lang="cs-CZ" sz="3600" dirty="0"/>
          </a:p>
        </p:txBody>
      </p:sp>
      <p:pic>
        <p:nvPicPr>
          <p:cNvPr id="7" name="Zástupný symbol pro obsah 6" descr="vincent van gogh - autoportré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1484784"/>
            <a:ext cx="4104456" cy="5092106"/>
          </a:xfr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Hvězdný večer nad </a:t>
            </a:r>
            <a:r>
              <a:rPr lang="cs-CZ" sz="3600" dirty="0" err="1" smtClean="0"/>
              <a:t>Rhonou</a:t>
            </a:r>
            <a:r>
              <a:rPr lang="cs-CZ" sz="3600" dirty="0" smtClean="0"/>
              <a:t> (obr. 2)</a:t>
            </a:r>
            <a:endParaRPr lang="cs-CZ" sz="3600" dirty="0"/>
          </a:p>
        </p:txBody>
      </p:sp>
      <p:pic>
        <p:nvPicPr>
          <p:cNvPr id="4" name="Zástupný symbol pro obsah 3" descr="hvězdný večer na Rhono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484784"/>
            <a:ext cx="7740352" cy="5157010"/>
          </a:xfr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/>
              <a:t>Slunečnice (obr. 3) </a:t>
            </a:r>
            <a:endParaRPr lang="cs-CZ" sz="3600" dirty="0"/>
          </a:p>
        </p:txBody>
      </p:sp>
      <p:pic>
        <p:nvPicPr>
          <p:cNvPr id="4" name="Zástupný symbol pro obsah 3" descr="slunečni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1484784"/>
            <a:ext cx="4113926" cy="5144440"/>
          </a:xfr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Obrazová dokumentace</a:t>
            </a:r>
            <a:endParaRPr lang="cs-CZ" sz="40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2. 5.  20</a:t>
            </a:r>
            <a:r>
              <a:rPr lang="cs-CZ" sz="2000" dirty="0" smtClean="0"/>
              <a:t>14</a:t>
            </a:r>
            <a:endParaRPr lang="cs-CZ" sz="2000" dirty="0" smtClean="0"/>
          </a:p>
          <a:p>
            <a:r>
              <a:rPr lang="cs-CZ" sz="2000" dirty="0" smtClean="0"/>
              <a:t>Obrázek </a:t>
            </a:r>
            <a:r>
              <a:rPr lang="cs-CZ" sz="2000" dirty="0" smtClean="0"/>
              <a:t>č. 1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WWW:http://</a:t>
            </a:r>
            <a:r>
              <a:rPr lang="cs-CZ" sz="2000" dirty="0" err="1" smtClean="0"/>
              <a:t>commons.wikimedia.org</a:t>
            </a:r>
            <a:r>
              <a:rPr lang="cs-CZ" sz="2000" dirty="0" smtClean="0"/>
              <a:t>/</a:t>
            </a:r>
            <a:r>
              <a:rPr lang="cs-CZ" sz="2000" dirty="0" err="1" smtClean="0"/>
              <a:t>wiki</a:t>
            </a:r>
            <a:r>
              <a:rPr lang="cs-CZ" sz="2000" dirty="0" smtClean="0"/>
              <a:t>/</a:t>
            </a:r>
            <a:r>
              <a:rPr lang="cs-CZ" sz="2000" dirty="0" err="1" smtClean="0"/>
              <a:t>File</a:t>
            </a:r>
            <a:r>
              <a:rPr lang="cs-CZ" sz="2000" dirty="0" smtClean="0"/>
              <a:t>:</a:t>
            </a:r>
            <a:r>
              <a:rPr lang="cs-CZ" sz="2000" dirty="0" err="1" smtClean="0"/>
              <a:t>SelbstPortrait</a:t>
            </a:r>
            <a:r>
              <a:rPr lang="cs-CZ" sz="2000" dirty="0" smtClean="0"/>
              <a:t>_VG2.jpg</a:t>
            </a:r>
          </a:p>
          <a:p>
            <a:endParaRPr lang="cs-CZ" sz="2000" dirty="0" smtClean="0"/>
          </a:p>
          <a:p>
            <a:r>
              <a:rPr lang="cs-CZ" sz="2000" dirty="0" smtClean="0"/>
              <a:t>Obrázek č. 2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WWW:http://</a:t>
            </a:r>
            <a:r>
              <a:rPr lang="cs-CZ" sz="2000" dirty="0" err="1" smtClean="0"/>
              <a:t>commons.wikimedia.org</a:t>
            </a:r>
            <a:r>
              <a:rPr lang="cs-CZ" sz="2000" dirty="0" smtClean="0"/>
              <a:t>/</a:t>
            </a:r>
            <a:r>
              <a:rPr lang="cs-CZ" sz="2000" dirty="0" err="1" smtClean="0"/>
              <a:t>wiki</a:t>
            </a:r>
            <a:r>
              <a:rPr lang="cs-CZ" sz="2000" dirty="0" smtClean="0"/>
              <a:t>/</a:t>
            </a:r>
            <a:r>
              <a:rPr lang="cs-CZ" sz="2000" dirty="0" err="1" smtClean="0"/>
              <a:t>File</a:t>
            </a:r>
            <a:r>
              <a:rPr lang="cs-CZ" sz="2000" dirty="0" smtClean="0"/>
              <a:t>:</a:t>
            </a:r>
            <a:r>
              <a:rPr lang="cs-CZ" sz="2000" dirty="0" err="1" smtClean="0"/>
              <a:t>Starry</a:t>
            </a:r>
            <a:r>
              <a:rPr lang="cs-CZ" sz="2000" dirty="0" smtClean="0"/>
              <a:t>_</a:t>
            </a:r>
            <a:r>
              <a:rPr lang="cs-CZ" sz="2000" dirty="0" err="1" smtClean="0"/>
              <a:t>Night</a:t>
            </a:r>
            <a:r>
              <a:rPr lang="cs-CZ" sz="2000" dirty="0" smtClean="0"/>
              <a:t>_</a:t>
            </a:r>
            <a:r>
              <a:rPr lang="cs-CZ" sz="2000" dirty="0" err="1" smtClean="0"/>
              <a:t>Over</a:t>
            </a:r>
            <a:r>
              <a:rPr lang="cs-CZ" sz="2000" dirty="0" smtClean="0"/>
              <a:t>_</a:t>
            </a:r>
            <a:r>
              <a:rPr lang="cs-CZ" sz="2000" dirty="0" err="1" smtClean="0"/>
              <a:t>the</a:t>
            </a:r>
            <a:r>
              <a:rPr lang="cs-CZ" sz="2000" dirty="0" smtClean="0"/>
              <a:t>_</a:t>
            </a:r>
            <a:r>
              <a:rPr lang="cs-CZ" sz="2000" dirty="0" err="1" smtClean="0"/>
              <a:t>Rhone.jpg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Obrázek č. 3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WWW:http://</a:t>
            </a:r>
            <a:r>
              <a:rPr lang="cs-CZ" sz="2000" dirty="0" err="1" smtClean="0"/>
              <a:t>commons.wikimedia.org</a:t>
            </a:r>
            <a:r>
              <a:rPr lang="cs-CZ" sz="2000" dirty="0" smtClean="0"/>
              <a:t>/</a:t>
            </a:r>
            <a:r>
              <a:rPr lang="cs-CZ" sz="2000" dirty="0" err="1" smtClean="0"/>
              <a:t>wiki</a:t>
            </a:r>
            <a:r>
              <a:rPr lang="cs-CZ" sz="2000" dirty="0" smtClean="0"/>
              <a:t>/</a:t>
            </a:r>
            <a:r>
              <a:rPr lang="cs-CZ" sz="2000" dirty="0" err="1" smtClean="0"/>
              <a:t>File</a:t>
            </a:r>
            <a:r>
              <a:rPr lang="cs-CZ" sz="2000" dirty="0" smtClean="0"/>
              <a:t>:Vincent_</a:t>
            </a:r>
            <a:r>
              <a:rPr lang="cs-CZ" sz="2000" dirty="0" err="1" smtClean="0"/>
              <a:t>Willem</a:t>
            </a:r>
            <a:r>
              <a:rPr lang="cs-CZ" sz="2000" dirty="0" smtClean="0"/>
              <a:t>_van_</a:t>
            </a:r>
            <a:r>
              <a:rPr lang="cs-CZ" sz="2000" dirty="0" err="1" smtClean="0"/>
              <a:t>Gogh</a:t>
            </a:r>
            <a:r>
              <a:rPr lang="cs-CZ" sz="2000" dirty="0" smtClean="0"/>
              <a:t>_128.jpg</a:t>
            </a:r>
            <a:endParaRPr lang="cs-CZ" sz="20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Použitá literatura a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dirty="0" err="1" smtClean="0"/>
              <a:t>Ruhrberg</a:t>
            </a:r>
            <a:r>
              <a:rPr lang="cs-CZ" sz="2400" dirty="0" smtClean="0"/>
              <a:t>, K. (</a:t>
            </a:r>
            <a:r>
              <a:rPr lang="cs-CZ" sz="2400" dirty="0" err="1" smtClean="0"/>
              <a:t>ed</a:t>
            </a:r>
            <a:r>
              <a:rPr lang="cs-CZ" sz="2400" dirty="0" smtClean="0"/>
              <a:t>.) a kol., Umění 20. Století: malířství, skulptury a objekty, nová média, fotografie. Praha, </a:t>
            </a:r>
            <a:r>
              <a:rPr lang="cs-CZ" sz="2400" dirty="0" err="1" smtClean="0"/>
              <a:t>Slovart</a:t>
            </a:r>
            <a:r>
              <a:rPr lang="cs-CZ" sz="2400" dirty="0" smtClean="0"/>
              <a:t> 2004.</a:t>
            </a:r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Lamač, M., Vincent van </a:t>
            </a:r>
            <a:r>
              <a:rPr lang="cs-CZ" sz="2400" dirty="0" err="1" smtClean="0"/>
              <a:t>Gogh</a:t>
            </a:r>
            <a:r>
              <a:rPr lang="cs-CZ" sz="2400" dirty="0" smtClean="0"/>
              <a:t>. Praha 1966.</a:t>
            </a:r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  <a:buNone/>
            </a:pPr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148</TotalTime>
  <Words>344</Words>
  <Application>Microsoft Office PowerPoint</Application>
  <PresentationFormat>Předvádění na obrazovce (4:3)</PresentationFormat>
  <Paragraphs>67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Vincent van Gogh (1853-1890)</vt:lpstr>
      <vt:lpstr>Životopisná data</vt:lpstr>
      <vt:lpstr>Životopisná fakta</vt:lpstr>
      <vt:lpstr>Životopisná fakta </vt:lpstr>
      <vt:lpstr>Malířský styl</vt:lpstr>
      <vt:lpstr>Snímek 6</vt:lpstr>
      <vt:lpstr>Autoportrét (obr.1) </vt:lpstr>
      <vt:lpstr>Hvězdný večer nad Rhonou (obr. 2)</vt:lpstr>
      <vt:lpstr>Slunečnice (obr. 3) </vt:lpstr>
      <vt:lpstr>Obrazová dokumentace</vt:lpstr>
      <vt:lpstr>Použitá 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Vincent van Gogh</dc:title>
  <dc:creator>user</dc:creator>
  <cp:lastModifiedBy>spravce2</cp:lastModifiedBy>
  <cp:revision>18</cp:revision>
  <dcterms:created xsi:type="dcterms:W3CDTF">2014-02-21T05:13:48Z</dcterms:created>
  <dcterms:modified xsi:type="dcterms:W3CDTF">2014-05-28T18:33:10Z</dcterms:modified>
</cp:coreProperties>
</file>