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0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 thruBlk="1"/>
  </p:transition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ugo_ball_karawane.png" TargetMode="External"/><Relationship Id="rId2" Type="http://schemas.openxmlformats.org/officeDocument/2006/relationships/hyperlink" Target="http://commons.wikimedia.org/wiki/File:Cabaretvoltaire.jp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ona_Lisa,_by_Leonardo_da_Vinci,_from_C2RMF_retouched_reduced_50%25_with_moustache_and_Beard.png?uselang=en" TargetMode="External"/><Relationship Id="rId2" Type="http://schemas.openxmlformats.org/officeDocument/2006/relationships/hyperlink" Target="http://commons.wikimedia.org/wiki/File:Marcel_Duchamp.jpg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Dadaismus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Moderní umělecké směry                    Číslo DUM: VY_32_INOVACE_DVK_4_11</a:t>
            </a:r>
            <a:endParaRPr lang="cs-CZ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908720"/>
            <a:ext cx="5778531" cy="1127667"/>
          </a:xfrm>
          <a:prstGeom prst="rect">
            <a:avLst/>
          </a:prstGeom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928662" y="6550223"/>
            <a:ext cx="79053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MS Mincho" pitchFamily="49" charset="-128"/>
                <a:cs typeface="Tahoma" pitchFamily="34" charset="0"/>
              </a:rPr>
              <a:t>Číslo projektu: CZ.1.07./1.5.00/34.0938 / </a:t>
            </a:r>
            <a:r>
              <a:rPr kumimoji="0" lang="cs-CZ" sz="14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Botanika Lite CE" pitchFamily="2" charset="0"/>
                <a:ea typeface="MS Mincho" pitchFamily="49" charset="-128"/>
                <a:cs typeface="Tahoma" pitchFamily="34" charset="0"/>
              </a:rPr>
              <a:t>Název projektu: Zlepšení podmínek pro vzdělávání na SUŠ, Ostrava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Základní fakta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i="1" dirty="0" smtClean="0"/>
              <a:t>Vznik roku 1916 ve švýcarském Curychu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Založen </a:t>
            </a:r>
            <a:r>
              <a:rPr lang="cs-CZ" i="1" dirty="0" smtClean="0">
                <a:solidFill>
                  <a:schemeClr val="accent4">
                    <a:lumMod val="75000"/>
                  </a:schemeClr>
                </a:solidFill>
              </a:rPr>
              <a:t>„</a:t>
            </a:r>
            <a:r>
              <a:rPr lang="cs-CZ" i="1" dirty="0" err="1" smtClean="0">
                <a:solidFill>
                  <a:schemeClr val="accent4">
                    <a:lumMod val="75000"/>
                  </a:schemeClr>
                </a:solidFill>
              </a:rPr>
              <a:t>Cabaret</a:t>
            </a:r>
            <a:r>
              <a:rPr lang="cs-CZ" i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i="1" dirty="0" err="1" smtClean="0">
                <a:solidFill>
                  <a:schemeClr val="accent4">
                    <a:lumMod val="75000"/>
                  </a:schemeClr>
                </a:solidFill>
              </a:rPr>
              <a:t>Voltaire</a:t>
            </a:r>
            <a:r>
              <a:rPr lang="cs-CZ" i="1" dirty="0" smtClean="0">
                <a:solidFill>
                  <a:schemeClr val="accent4">
                    <a:lumMod val="75000"/>
                  </a:schemeClr>
                </a:solidFill>
              </a:rPr>
              <a:t>“ </a:t>
            </a:r>
            <a:r>
              <a:rPr lang="cs-CZ" i="1" dirty="0" smtClean="0"/>
              <a:t>– podnik, kde dadaisti působili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Další centra – </a:t>
            </a:r>
            <a:r>
              <a:rPr lang="cs-CZ" i="1" dirty="0" smtClean="0">
                <a:solidFill>
                  <a:schemeClr val="accent4">
                    <a:lumMod val="75000"/>
                  </a:schemeClr>
                </a:solidFill>
              </a:rPr>
              <a:t>Berlín, Kolín n. Rýnem, Hannover, New York, Paříž</a:t>
            </a:r>
          </a:p>
          <a:p>
            <a:pPr>
              <a:lnSpc>
                <a:spcPct val="150000"/>
              </a:lnSpc>
            </a:pPr>
            <a:r>
              <a:rPr lang="cs-CZ" i="1" dirty="0" smtClean="0"/>
              <a:t>Činnost postupně ukončena na začátku 20. let</a:t>
            </a:r>
            <a:endParaRPr lang="cs-CZ" i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Cabaret</a:t>
            </a:r>
            <a:r>
              <a:rPr lang="cs-CZ" sz="2800" dirty="0" smtClean="0"/>
              <a:t> </a:t>
            </a:r>
            <a:r>
              <a:rPr lang="cs-CZ" sz="2800" dirty="0" err="1" smtClean="0"/>
              <a:t>Voltaire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pic>
        <p:nvPicPr>
          <p:cNvPr id="10" name="Zástupný symbol pro obrázek 9" descr="Cabaret Voltaire - Curych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6396" r="6396"/>
          <a:stretch>
            <a:fillRect/>
          </a:stretch>
        </p:blipFill>
        <p:spPr/>
      </p:pic>
      <p:sp>
        <p:nvSpPr>
          <p:cNvPr id="9" name="Zástupný symbol pro text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 smtClean="0"/>
              <a:t>Obrázek  č. 1</a:t>
            </a:r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Příčiny vzniku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70000"/>
              </a:lnSpc>
            </a:pPr>
            <a:r>
              <a:rPr lang="cs-CZ" sz="2300" b="1" dirty="0" smtClean="0"/>
              <a:t>Důvodem vzniku této skupiny byl </a:t>
            </a:r>
            <a:r>
              <a:rPr lang="cs-CZ" sz="2300" b="1" dirty="0" smtClean="0">
                <a:solidFill>
                  <a:srgbClr val="FF0000"/>
                </a:solidFill>
              </a:rPr>
              <a:t>pacifismus</a:t>
            </a:r>
            <a:r>
              <a:rPr lang="cs-CZ" sz="2300" b="1" dirty="0" smtClean="0"/>
              <a:t> – odpor k válce</a:t>
            </a:r>
          </a:p>
          <a:p>
            <a:pPr>
              <a:lnSpc>
                <a:spcPct val="170000"/>
              </a:lnSpc>
            </a:pPr>
            <a:r>
              <a:rPr lang="cs-CZ" sz="2300" b="1" dirty="0" smtClean="0"/>
              <a:t>Nenáviděli cynicky racionální argumenty ospravedlňující boj mocností o nadvládu nad Evropou</a:t>
            </a:r>
          </a:p>
          <a:p>
            <a:pPr>
              <a:lnSpc>
                <a:spcPct val="170000"/>
              </a:lnSpc>
            </a:pPr>
            <a:endParaRPr lang="cs-CZ" sz="2300" b="1" dirty="0" smtClean="0"/>
          </a:p>
          <a:p>
            <a:pPr>
              <a:lnSpc>
                <a:spcPct val="170000"/>
              </a:lnSpc>
            </a:pPr>
            <a:r>
              <a:rPr lang="cs-CZ" sz="2600" b="1" dirty="0" smtClean="0"/>
              <a:t>Reakce měla </a:t>
            </a:r>
            <a:r>
              <a:rPr lang="cs-CZ" sz="2600" b="1" dirty="0" smtClean="0">
                <a:solidFill>
                  <a:srgbClr val="FF0000"/>
                </a:solidFill>
              </a:rPr>
              <a:t>anarchistický</a:t>
            </a:r>
            <a:r>
              <a:rPr lang="cs-CZ" sz="2600" b="1" dirty="0" smtClean="0"/>
              <a:t>, </a:t>
            </a:r>
            <a:r>
              <a:rPr lang="cs-CZ" sz="2600" b="1" dirty="0" smtClean="0">
                <a:solidFill>
                  <a:srgbClr val="FF0000"/>
                </a:solidFill>
              </a:rPr>
              <a:t>iracionální</a:t>
            </a:r>
            <a:r>
              <a:rPr lang="cs-CZ" sz="2600" b="1" dirty="0" smtClean="0"/>
              <a:t>, protikladný a často </a:t>
            </a:r>
            <a:r>
              <a:rPr lang="cs-CZ" sz="2600" b="1" dirty="0" smtClean="0">
                <a:solidFill>
                  <a:srgbClr val="FF0000"/>
                </a:solidFill>
              </a:rPr>
              <a:t>záměrně nesmyslný </a:t>
            </a:r>
            <a:r>
              <a:rPr lang="cs-CZ" sz="2600" b="1" dirty="0" smtClean="0"/>
              <a:t>charakter.</a:t>
            </a:r>
          </a:p>
          <a:p>
            <a:pPr>
              <a:lnSpc>
                <a:spcPct val="170000"/>
              </a:lnSpc>
            </a:pPr>
            <a:endParaRPr lang="cs-CZ" sz="2300" b="1" dirty="0" smtClean="0"/>
          </a:p>
          <a:p>
            <a:endParaRPr lang="cs-CZ" sz="2300" b="1" dirty="0" smtClean="0"/>
          </a:p>
          <a:p>
            <a:endParaRPr lang="cs-CZ" dirty="0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100" i="1" dirty="0" smtClean="0">
                <a:solidFill>
                  <a:schemeClr val="bg2">
                    <a:lumMod val="25000"/>
                  </a:schemeClr>
                </a:solidFill>
              </a:rPr>
              <a:t>„Nikdo z nás neměl nejmenší pochopení pro odvahu potřebnou k tomu, aby se člověk nechal zastřelit za myšlenku národa, který je přinejlepším zájmovou skupinou prodejců kožešina kupců s kůží, v nejhorším pak zájmovou skupinou psychopatů, kteří se vypravili z německé „otčiny“ s </a:t>
            </a:r>
            <a:r>
              <a:rPr lang="cs-CZ" sz="3100" i="1" dirty="0" err="1" smtClean="0">
                <a:solidFill>
                  <a:schemeClr val="bg2">
                    <a:lumMod val="25000"/>
                  </a:schemeClr>
                </a:solidFill>
              </a:rPr>
              <a:t>Goetheovými</a:t>
            </a:r>
            <a:r>
              <a:rPr lang="cs-CZ" sz="3100" i="1" dirty="0" smtClean="0">
                <a:solidFill>
                  <a:schemeClr val="bg2">
                    <a:lumMod val="25000"/>
                  </a:schemeClr>
                </a:solidFill>
              </a:rPr>
              <a:t> verši v ruksaku, aby zabodávali bajonety do francouzských a ruských břich.“ </a:t>
            </a:r>
            <a:r>
              <a:rPr lang="cs-CZ" sz="3100" i="1" dirty="0" smtClean="0">
                <a:solidFill>
                  <a:srgbClr val="FF0000"/>
                </a:solidFill>
              </a:rPr>
              <a:t>(Richard </a:t>
            </a:r>
            <a:r>
              <a:rPr lang="cs-CZ" sz="3100" i="1" dirty="0" err="1" smtClean="0">
                <a:solidFill>
                  <a:srgbClr val="FF0000"/>
                </a:solidFill>
              </a:rPr>
              <a:t>Huelsenbeck</a:t>
            </a:r>
            <a:r>
              <a:rPr lang="cs-CZ" sz="3100" i="1" dirty="0" smtClean="0">
                <a:solidFill>
                  <a:srgbClr val="FF0000"/>
                </a:solidFill>
              </a:rPr>
              <a:t>)</a:t>
            </a:r>
          </a:p>
          <a:p>
            <a:endParaRPr lang="cs-CZ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Hugo </a:t>
            </a:r>
            <a:r>
              <a:rPr lang="cs-CZ" sz="4400" dirty="0" err="1" smtClean="0"/>
              <a:t>Ball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pic>
        <p:nvPicPr>
          <p:cNvPr id="8" name="Zástupný symbol pro obrázek 7" descr="Hugo Ball - verše.pn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896" b="21896"/>
          <a:stretch>
            <a:fillRect/>
          </a:stretch>
        </p:blipFill>
        <p:spPr/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Záměrně </a:t>
            </a:r>
          </a:p>
          <a:p>
            <a:r>
              <a:rPr lang="cs-CZ" sz="2000" dirty="0" smtClean="0"/>
              <a:t>nesmyslný </a:t>
            </a:r>
          </a:p>
          <a:p>
            <a:r>
              <a:rPr lang="cs-CZ" sz="2000" dirty="0" smtClean="0"/>
              <a:t>jazyk </a:t>
            </a:r>
          </a:p>
          <a:p>
            <a:r>
              <a:rPr lang="cs-CZ" sz="2000" dirty="0" smtClean="0"/>
              <a:t>Veršů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Obrázek č. 2</a:t>
            </a:r>
            <a:endParaRPr lang="cs-CZ" sz="20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Dada umělci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Hugo </a:t>
            </a:r>
            <a:r>
              <a:rPr lang="cs-CZ" dirty="0" err="1" smtClean="0"/>
              <a:t>Ball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Tristan </a:t>
            </a:r>
            <a:r>
              <a:rPr lang="cs-CZ" dirty="0" err="1" smtClean="0"/>
              <a:t>Tzara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Hans </a:t>
            </a:r>
            <a:r>
              <a:rPr lang="cs-CZ" dirty="0" err="1" smtClean="0"/>
              <a:t>Arp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Marcel </a:t>
            </a:r>
            <a:r>
              <a:rPr lang="cs-CZ" dirty="0" err="1" smtClean="0"/>
              <a:t>Duchamp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Kurt </a:t>
            </a:r>
            <a:r>
              <a:rPr lang="cs-CZ" dirty="0" err="1" smtClean="0"/>
              <a:t>Schwitters</a:t>
            </a:r>
            <a:r>
              <a:rPr lang="cs-CZ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Francis</a:t>
            </a:r>
            <a:r>
              <a:rPr lang="cs-CZ" dirty="0" smtClean="0"/>
              <a:t> </a:t>
            </a:r>
            <a:r>
              <a:rPr lang="cs-CZ" dirty="0" err="1" smtClean="0"/>
              <a:t>Picabia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/>
              <a:t>George</a:t>
            </a:r>
            <a:r>
              <a:rPr lang="cs-CZ" dirty="0" smtClean="0"/>
              <a:t> </a:t>
            </a:r>
            <a:r>
              <a:rPr lang="cs-CZ" dirty="0" err="1" smtClean="0"/>
              <a:t>Grosz</a:t>
            </a:r>
            <a:endParaRPr lang="cs-CZ" dirty="0" smtClean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>
                <a:solidFill>
                  <a:srgbClr val="FFC000"/>
                </a:solidFill>
              </a:rPr>
              <a:t>Vznik  názvu DADA</a:t>
            </a:r>
            <a:r>
              <a:rPr lang="cs-CZ" sz="2400" u="sng" dirty="0" smtClean="0">
                <a:solidFill>
                  <a:schemeClr val="bg2">
                    <a:lumMod val="90000"/>
                  </a:schemeClr>
                </a:solidFill>
              </a:rPr>
              <a:t>: </a:t>
            </a: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1/ slovo nalezeno ve slovníku. Zvukomalebnost připomíná dětské žvatlání a význam je houpací kůň.</a:t>
            </a: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2/ Rumuni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Tzara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a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Janco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 často říkají „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da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da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“ (ano, </a:t>
            </a:r>
            <a:r>
              <a:rPr lang="cs-CZ" sz="2400" dirty="0" err="1" smtClean="0">
                <a:solidFill>
                  <a:schemeClr val="bg2">
                    <a:lumMod val="50000"/>
                  </a:schemeClr>
                </a:solidFill>
              </a:rPr>
              <a:t>ano</a:t>
            </a: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) </a:t>
            </a:r>
          </a:p>
          <a:p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</a:rPr>
              <a:t>Nebo bylo všechno jinak?</a:t>
            </a:r>
            <a:endParaRPr lang="cs-CZ" sz="24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Principy tvorby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/>
              <a:t>Neexistují žádná pravidla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5400" dirty="0" smtClean="0">
                <a:solidFill>
                  <a:srgbClr val="FF0000"/>
                </a:solidFill>
              </a:rPr>
              <a:t>Pravé dada je </a:t>
            </a:r>
            <a:r>
              <a:rPr lang="cs-CZ" sz="5400" dirty="0" err="1" smtClean="0">
                <a:solidFill>
                  <a:srgbClr val="FF0000"/>
                </a:solidFill>
              </a:rPr>
              <a:t>antidada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Je to fraška nicoty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Dadaista trpí a jako uvolnění používá absurditu – </a:t>
            </a:r>
            <a:r>
              <a:rPr lang="cs-CZ" sz="2000" b="1" dirty="0" smtClean="0">
                <a:solidFill>
                  <a:srgbClr val="FF0000"/>
                </a:solidFill>
              </a:rPr>
              <a:t>humor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Je označován za nihilistu, ale je to vlastně nekonečný idealista – všechno to dělá, aby svět prozřel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Dada ničí i auru modernistického uměleckého </a:t>
            </a:r>
            <a:r>
              <a:rPr lang="cs-CZ" sz="2000" b="1" dirty="0" smtClean="0">
                <a:solidFill>
                  <a:srgbClr val="FF0000"/>
                </a:solidFill>
              </a:rPr>
              <a:t>fetiše</a:t>
            </a:r>
            <a:r>
              <a:rPr lang="cs-CZ" sz="2000" b="1" dirty="0" smtClean="0"/>
              <a:t> – díla stvořeného skrze bolavou a horečnou duši umělce</a:t>
            </a:r>
            <a:endParaRPr lang="cs-CZ" sz="2000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3600" dirty="0" smtClean="0"/>
              <a:t>Marcel </a:t>
            </a:r>
            <a:r>
              <a:rPr lang="cs-CZ" sz="3600" dirty="0" err="1" smtClean="0"/>
              <a:t>Duchamp</a:t>
            </a:r>
            <a:r>
              <a:rPr lang="cs-CZ" sz="3600" dirty="0" smtClean="0"/>
              <a:t> – </a:t>
            </a:r>
            <a:r>
              <a:rPr lang="cs-CZ" sz="3600" dirty="0" err="1" smtClean="0"/>
              <a:t>ready</a:t>
            </a:r>
            <a:r>
              <a:rPr lang="cs-CZ" sz="3600" dirty="0" smtClean="0"/>
              <a:t> </a:t>
            </a:r>
            <a:r>
              <a:rPr lang="cs-CZ" sz="3600" dirty="0" err="1" smtClean="0"/>
              <a:t>made</a:t>
            </a:r>
            <a:r>
              <a:rPr lang="cs-CZ" sz="3600" dirty="0" smtClean="0"/>
              <a:t> a persifláž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1800" dirty="0" smtClean="0"/>
              <a:t>Obrázek č. 3 a 4</a:t>
            </a:r>
            <a:endParaRPr lang="cs-CZ" sz="1800" dirty="0"/>
          </a:p>
        </p:txBody>
      </p:sp>
      <p:pic>
        <p:nvPicPr>
          <p:cNvPr id="5" name="Zástupný symbol pro obsah 4" descr="fontána - Marcel Duchamp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941398" y="2271770"/>
            <a:ext cx="3070204" cy="3627322"/>
          </a:xfrm>
        </p:spPr>
      </p:pic>
      <p:pic>
        <p:nvPicPr>
          <p:cNvPr id="1026" name="Picture 2" descr="C:\Users\user\Documents\dum dvk\mona duchamp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060848"/>
            <a:ext cx="2808312" cy="4184523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dada uměleckých forem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i="1" dirty="0" smtClean="0">
                <a:solidFill>
                  <a:srgbClr val="FF0000"/>
                </a:solidFill>
              </a:rPr>
              <a:t>Koláž</a:t>
            </a:r>
            <a:r>
              <a:rPr lang="cs-CZ" i="1" dirty="0" smtClean="0"/>
              <a:t>  a </a:t>
            </a:r>
            <a:r>
              <a:rPr lang="cs-CZ" i="1" dirty="0" smtClean="0">
                <a:solidFill>
                  <a:srgbClr val="FF0000"/>
                </a:solidFill>
              </a:rPr>
              <a:t>asambláž</a:t>
            </a:r>
          </a:p>
          <a:p>
            <a:endParaRPr lang="cs-CZ" i="1" dirty="0" smtClean="0"/>
          </a:p>
          <a:p>
            <a:r>
              <a:rPr lang="cs-CZ" sz="2000" b="1" dirty="0" smtClean="0"/>
              <a:t>Využíval je např. </a:t>
            </a:r>
            <a:r>
              <a:rPr lang="cs-CZ" sz="2000" b="1" dirty="0" smtClean="0">
                <a:solidFill>
                  <a:srgbClr val="FF0000"/>
                </a:solidFill>
              </a:rPr>
              <a:t>Kurt </a:t>
            </a:r>
            <a:r>
              <a:rPr lang="cs-CZ" sz="2000" b="1" dirty="0" err="1" smtClean="0">
                <a:solidFill>
                  <a:srgbClr val="FF0000"/>
                </a:solidFill>
              </a:rPr>
              <a:t>Schwitters</a:t>
            </a:r>
            <a:r>
              <a:rPr lang="cs-CZ" sz="2000" b="1" dirty="0" smtClean="0"/>
              <a:t>. Propojuje motivy ze světa spotřební kultury a tzv. „vysokého umění“. </a:t>
            </a:r>
          </a:p>
          <a:p>
            <a:endParaRPr lang="cs-CZ" sz="2000" b="1" smtClean="0"/>
          </a:p>
          <a:p>
            <a:r>
              <a:rPr lang="cs-CZ" sz="2000" b="1" smtClean="0"/>
              <a:t>Inspiroval </a:t>
            </a:r>
            <a:r>
              <a:rPr lang="cs-CZ" sz="2000" b="1" dirty="0" smtClean="0"/>
              <a:t>umělce pop </a:t>
            </a:r>
            <a:r>
              <a:rPr lang="cs-CZ" sz="2000" b="1" dirty="0" err="1" smtClean="0"/>
              <a:t>artu</a:t>
            </a:r>
            <a:r>
              <a:rPr lang="cs-CZ" sz="2000" b="1" dirty="0" smtClean="0"/>
              <a:t>. </a:t>
            </a:r>
            <a:endParaRPr lang="cs-CZ" i="1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i="1" dirty="0" err="1" smtClean="0">
                <a:solidFill>
                  <a:srgbClr val="FF0000"/>
                </a:solidFill>
              </a:rPr>
              <a:t>ready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r>
              <a:rPr lang="cs-CZ" i="1" dirty="0" err="1" smtClean="0">
                <a:solidFill>
                  <a:srgbClr val="FF0000"/>
                </a:solidFill>
              </a:rPr>
              <a:t>made</a:t>
            </a:r>
            <a:r>
              <a:rPr lang="cs-CZ" i="1" dirty="0" smtClean="0">
                <a:solidFill>
                  <a:srgbClr val="FF0000"/>
                </a:solidFill>
              </a:rPr>
              <a:t> </a:t>
            </a:r>
            <a:endParaRPr lang="cs-CZ" i="1" dirty="0" smtClean="0"/>
          </a:p>
          <a:p>
            <a:endParaRPr lang="cs-CZ" dirty="0" smtClean="0"/>
          </a:p>
          <a:p>
            <a:r>
              <a:rPr lang="cs-CZ" sz="2000" b="1" dirty="0" smtClean="0"/>
              <a:t>Objekt manipulovaný. Vytržený ze svého původního účelu a zasazený do uměleckého kontextu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Autor – </a:t>
            </a:r>
            <a:r>
              <a:rPr lang="cs-CZ" sz="2000" b="1" dirty="0" smtClean="0">
                <a:solidFill>
                  <a:srgbClr val="FF0000"/>
                </a:solidFill>
              </a:rPr>
              <a:t>M. </a:t>
            </a:r>
            <a:r>
              <a:rPr lang="cs-CZ" sz="2000" b="1" dirty="0" err="1" smtClean="0">
                <a:solidFill>
                  <a:srgbClr val="FF0000"/>
                </a:solidFill>
              </a:rPr>
              <a:t>Duchamp</a:t>
            </a:r>
            <a:endParaRPr lang="cs-CZ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Obrazová dokumentace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2 .5. 2014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č. 1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commons.wikimedia.org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</a:t>
            </a:r>
            <a:r>
              <a:rPr lang="cs-CZ" dirty="0" smtClean="0">
                <a:hlinkClick r:id="rId2"/>
              </a:rPr>
              <a:t>:</a:t>
            </a:r>
            <a:r>
              <a:rPr lang="cs-CZ" dirty="0" err="1" smtClean="0">
                <a:hlinkClick r:id="rId2"/>
              </a:rPr>
              <a:t>Cabaretvoltaire.jpg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 č. 2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3"/>
              </a:rPr>
              <a:t>http://commons.wikimedia.org/wiki/File:Hugo_ball_karawane.png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Obrazová dokumentace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Obrázek č. 3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commons.wikimedia.org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wiki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File</a:t>
            </a:r>
            <a:r>
              <a:rPr lang="cs-CZ" dirty="0" smtClean="0">
                <a:hlinkClick r:id="rId2"/>
              </a:rPr>
              <a:t>:Marcel_</a:t>
            </a:r>
            <a:r>
              <a:rPr lang="cs-CZ" dirty="0" err="1" smtClean="0">
                <a:hlinkClick r:id="rId2"/>
              </a:rPr>
              <a:t>Duchamp.jpg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 č. 4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3"/>
              </a:rPr>
              <a:t>http://commons.wikimedia.org/wiki/File:Mona_Lisa,_by_Leonardo_da_Vinci,_from_C2RMF_retouched_reduced_50%25_with_moustache_and_Beard.png?uselang=en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err="1" smtClean="0"/>
              <a:t>Ruhrberg</a:t>
            </a:r>
            <a:r>
              <a:rPr lang="cs-CZ" sz="2000" b="1" dirty="0" smtClean="0"/>
              <a:t>, K. (</a:t>
            </a:r>
            <a:r>
              <a:rPr lang="cs-CZ" sz="2000" b="1" dirty="0" err="1" smtClean="0"/>
              <a:t>ed</a:t>
            </a:r>
            <a:r>
              <a:rPr lang="cs-CZ" sz="2000" b="1" dirty="0" smtClean="0"/>
              <a:t>.) a kol., Umění 20. Století: malířství, skulptury a objekty, nová média, fotografie. Praha, </a:t>
            </a:r>
            <a:r>
              <a:rPr lang="cs-CZ" sz="2000" b="1" dirty="0" err="1" smtClean="0"/>
              <a:t>Slovart</a:t>
            </a:r>
            <a:r>
              <a:rPr lang="cs-CZ" sz="2000" b="1" dirty="0" smtClean="0"/>
              <a:t> 2004.</a:t>
            </a:r>
          </a:p>
          <a:p>
            <a:pPr>
              <a:lnSpc>
                <a:spcPct val="150000"/>
              </a:lnSpc>
            </a:pPr>
            <a:endParaRPr lang="cs-CZ" sz="2000" b="1" dirty="0" smtClean="0"/>
          </a:p>
          <a:p>
            <a:pPr>
              <a:lnSpc>
                <a:spcPct val="150000"/>
              </a:lnSpc>
            </a:pPr>
            <a:r>
              <a:rPr lang="cs-CZ" sz="2000" b="1" dirty="0" err="1" smtClean="0"/>
              <a:t>Foster</a:t>
            </a:r>
            <a:r>
              <a:rPr lang="cs-CZ" sz="2000" b="1" dirty="0" smtClean="0"/>
              <a:t>, H. (</a:t>
            </a:r>
            <a:r>
              <a:rPr lang="cs-CZ" sz="2000" b="1" dirty="0" err="1" smtClean="0"/>
              <a:t>ed</a:t>
            </a:r>
            <a:r>
              <a:rPr lang="cs-CZ" sz="2000" b="1" dirty="0" smtClean="0"/>
              <a:t>.) a kol., Umění po roce 1900. Praha, </a:t>
            </a:r>
            <a:r>
              <a:rPr lang="cs-CZ" sz="2000" b="1" dirty="0" err="1" smtClean="0"/>
              <a:t>Slovart</a:t>
            </a:r>
            <a:r>
              <a:rPr lang="cs-CZ" sz="2000" b="1" dirty="0" smtClean="0"/>
              <a:t> 2007. </a:t>
            </a:r>
          </a:p>
          <a:p>
            <a:pPr>
              <a:lnSpc>
                <a:spcPct val="150000"/>
              </a:lnSpc>
            </a:pPr>
            <a:endParaRPr lang="cs-CZ" sz="2000" b="1" dirty="0" smtClean="0"/>
          </a:p>
          <a:p>
            <a:pPr>
              <a:lnSpc>
                <a:spcPct val="150000"/>
              </a:lnSpc>
            </a:pPr>
            <a:r>
              <a:rPr lang="cs-CZ" sz="2000" b="1" dirty="0" err="1" smtClean="0"/>
              <a:t>Dietmar</a:t>
            </a:r>
            <a:r>
              <a:rPr lang="cs-CZ" sz="2000" b="1" dirty="0" smtClean="0"/>
              <a:t>, E., Dadaismus. Praha, </a:t>
            </a:r>
            <a:r>
              <a:rPr lang="cs-CZ" sz="2000" b="1" dirty="0" err="1" smtClean="0"/>
              <a:t>Slovart</a:t>
            </a:r>
            <a:r>
              <a:rPr lang="cs-CZ" sz="2000" b="1" dirty="0" smtClean="0"/>
              <a:t> 2005.</a:t>
            </a:r>
          </a:p>
          <a:p>
            <a:pPr>
              <a:lnSpc>
                <a:spcPct val="150000"/>
              </a:lnSpc>
            </a:pPr>
            <a:endParaRPr lang="cs-CZ" sz="2000" b="1" dirty="0" smtClean="0"/>
          </a:p>
          <a:p>
            <a:pPr>
              <a:lnSpc>
                <a:spcPct val="150000"/>
              </a:lnSpc>
              <a:buNone/>
            </a:pPr>
            <a:endParaRPr lang="cs-CZ" sz="2000" b="1" dirty="0" smtClean="0"/>
          </a:p>
          <a:p>
            <a:pPr>
              <a:lnSpc>
                <a:spcPct val="150000"/>
              </a:lnSpc>
            </a:pPr>
            <a:endParaRPr lang="cs-CZ" sz="2400" b="1" dirty="0" smtClean="0"/>
          </a:p>
          <a:p>
            <a:endParaRPr lang="cs-CZ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347</TotalTime>
  <Words>431</Words>
  <Application>Microsoft Office PowerPoint</Application>
  <PresentationFormat>Předvádění na obrazovce (4:3)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Modul</vt:lpstr>
      <vt:lpstr>Dadaismus</vt:lpstr>
      <vt:lpstr>Základní fakta</vt:lpstr>
      <vt:lpstr>Cabaret Voltaire </vt:lpstr>
      <vt:lpstr>Příčiny vzniku</vt:lpstr>
      <vt:lpstr>Hugo Ball </vt:lpstr>
      <vt:lpstr>Dada umělci</vt:lpstr>
      <vt:lpstr>Principy tvorby</vt:lpstr>
      <vt:lpstr>Marcel Duchamp – ready made a persifláž Obrázek č. 3 a 4</vt:lpstr>
      <vt:lpstr>Příklady dada uměleckých forem</vt:lpstr>
      <vt:lpstr>Obrazová dokumentace</vt:lpstr>
      <vt:lpstr>Obrazová dokumentace</vt:lpstr>
      <vt:lpstr>Použitá 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Dadaismus</dc:title>
  <dc:creator>user</dc:creator>
  <cp:lastModifiedBy>spravce2</cp:lastModifiedBy>
  <cp:revision>40</cp:revision>
  <dcterms:created xsi:type="dcterms:W3CDTF">2013-03-09T16:48:38Z</dcterms:created>
  <dcterms:modified xsi:type="dcterms:W3CDTF">2014-05-28T18:30:55Z</dcterms:modified>
</cp:coreProperties>
</file>