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56" r:id="rId10"/>
  </p:sldIdLst>
  <p:sldSz cx="9144000" cy="6858000" type="screen4x3"/>
  <p:notesSz cx="9874250" cy="679767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34D2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3" d="100"/>
          <a:sy n="63" d="100"/>
        </p:scale>
        <p:origin x="-725" y="12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77822" cy="3402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94077" y="0"/>
            <a:ext cx="4277822" cy="3402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92DE49-AD25-4695-83FA-F1AA5A41D41F}" type="datetimeFigureOut">
              <a:rPr lang="cs-CZ" smtClean="0"/>
              <a:t>26.5.2014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456378"/>
            <a:ext cx="4277822" cy="3402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94077" y="6456378"/>
            <a:ext cx="4277822" cy="3402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A38BBD-E9DC-43AD-A987-0D554E4AF2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35386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78842" cy="33988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93124" y="0"/>
            <a:ext cx="4278842" cy="33988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A2BDED-16CC-426C-9A1E-67EC158D8F7F}" type="datetimeFigureOut">
              <a:rPr lang="cs-CZ" smtClean="0"/>
              <a:t>26.5.2014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238500" y="509588"/>
            <a:ext cx="3397250" cy="254793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87426" y="3228896"/>
            <a:ext cx="7899399" cy="3058953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456613"/>
            <a:ext cx="4278842" cy="33988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93124" y="6456613"/>
            <a:ext cx="4278842" cy="33988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683811-5C48-406B-93AD-04104A08C0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99603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ECA0AE-E51B-4AD2-ADE3-2CE6F2DCF9C0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64846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66CEC5-B8D5-4BAA-89F3-095DB7EE21FC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41504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AFB855-12D9-45AD-85D6-8187FE69C7C2}" type="datetimeFigureOut">
              <a:rPr lang="cs-CZ" smtClean="0"/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1988B-C5A9-404A-B28E-875DD8C003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29964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AFB855-12D9-45AD-85D6-8187FE69C7C2}" type="datetimeFigureOut">
              <a:rPr lang="cs-CZ" smtClean="0"/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1988B-C5A9-404A-B28E-875DD8C003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14297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AFB855-12D9-45AD-85D6-8187FE69C7C2}" type="datetimeFigureOut">
              <a:rPr lang="cs-CZ" smtClean="0"/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1988B-C5A9-404A-B28E-875DD8C003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36340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AFB855-12D9-45AD-85D6-8187FE69C7C2}" type="datetimeFigureOut">
              <a:rPr lang="cs-CZ" smtClean="0"/>
              <a:t>26.5.2014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1988B-C5A9-404A-B28E-875DD8C003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03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AFB855-12D9-45AD-85D6-8187FE69C7C2}" type="datetimeFigureOut">
              <a:rPr lang="cs-CZ" smtClean="0"/>
              <a:t>26.5.2014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1988B-C5A9-404A-B28E-875DD8C003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175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AFB855-12D9-45AD-85D6-8187FE69C7C2}" type="datetimeFigureOut">
              <a:rPr lang="cs-CZ" smtClean="0"/>
              <a:t>26.5.2014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1988B-C5A9-404A-B28E-875DD8C003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96927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AFB855-12D9-45AD-85D6-8187FE69C7C2}" type="datetimeFigureOut">
              <a:rPr lang="cs-CZ" smtClean="0"/>
              <a:t>26.5.2014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1988B-C5A9-404A-B28E-875DD8C003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34197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AFB855-12D9-45AD-85D6-8187FE69C7C2}" type="datetimeFigureOut">
              <a:rPr lang="cs-CZ" smtClean="0"/>
              <a:t>26.5.2014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1988B-C5A9-404A-B28E-875DD8C003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28550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AFB855-12D9-45AD-85D6-8187FE69C7C2}" type="datetimeFigureOut">
              <a:rPr lang="cs-CZ" smtClean="0"/>
              <a:t>26.5.2014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1988B-C5A9-404A-B28E-875DD8C003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29105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AFB855-12D9-45AD-85D6-8187FE69C7C2}" type="datetimeFigureOut">
              <a:rPr lang="cs-CZ" smtClean="0"/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1988B-C5A9-404A-B28E-875DD8C003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06812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AFB855-12D9-45AD-85D6-8187FE69C7C2}" type="datetimeFigureOut">
              <a:rPr lang="cs-CZ" smtClean="0"/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1988B-C5A9-404A-B28E-875DD8C003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16425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AFB855-12D9-45AD-85D6-8187FE69C7C2}" type="datetimeFigureOut">
              <a:rPr lang="cs-CZ" smtClean="0"/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91988B-C5A9-404A-B28E-875DD8C003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82566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gif"/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88" y="836613"/>
            <a:ext cx="6985000" cy="1584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1476375" y="2852738"/>
          <a:ext cx="6096003" cy="1274762"/>
        </p:xfrm>
        <a:graphic>
          <a:graphicData uri="http://schemas.openxmlformats.org/drawingml/2006/table">
            <a:tbl>
              <a:tblPr/>
              <a:tblGrid>
                <a:gridCol w="1307868"/>
                <a:gridCol w="532015"/>
                <a:gridCol w="532015"/>
                <a:gridCol w="532015"/>
                <a:gridCol w="532015"/>
                <a:gridCol w="532015"/>
                <a:gridCol w="532015"/>
                <a:gridCol w="532015"/>
                <a:gridCol w="532015"/>
                <a:gridCol w="532015"/>
              </a:tblGrid>
              <a:tr h="509905"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9">
                  <a:txBody>
                    <a:bodyPr/>
                    <a:lstStyle/>
                    <a:p>
                      <a:pPr algn="l" fontAlgn="b"/>
                      <a:r>
                        <a:rPr lang="cs-CZ" sz="1200" b="0" i="0" u="none" strike="noStrike">
                          <a:solidFill>
                            <a:srgbClr val="4F81BD"/>
                          </a:solidFill>
                          <a:latin typeface="Arial" pitchFamily="34" charset="0"/>
                          <a:cs typeface="Arial" pitchFamily="34" charset="0"/>
                        </a:rPr>
                        <a:t>Evropská obchodní akademie, Děčín I, Komenského náměstí 2, příspěvková organizace 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09905"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5">
                  <a:txBody>
                    <a:bodyPr/>
                    <a:lstStyle/>
                    <a:p>
                      <a:pPr algn="l" fontAlgn="b"/>
                      <a:r>
                        <a:rPr lang="cs-CZ" sz="1200" b="0" i="0" u="none" strike="noStrike" dirty="0">
                          <a:solidFill>
                            <a:srgbClr val="4F81BD"/>
                          </a:solidFill>
                          <a:latin typeface="Arial" pitchFamily="34" charset="0"/>
                          <a:cs typeface="Arial" pitchFamily="34" charset="0"/>
                        </a:rPr>
                        <a:t>IČ 47274611 tel. 412 516 127 email: skola@oadc.cz</a:t>
                      </a: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4952"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0" marR="0" marT="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2070" name="Picture 3" descr="EOA-logo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3068638"/>
            <a:ext cx="647700" cy="504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9222478"/>
              </p:ext>
            </p:extLst>
          </p:nvPr>
        </p:nvGraphicFramePr>
        <p:xfrm>
          <a:off x="684213" y="4076700"/>
          <a:ext cx="7704137" cy="21605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2046"/>
                <a:gridCol w="5112091"/>
              </a:tblGrid>
              <a:tr h="540147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Reg.č. projektu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1" marR="91431" marT="45727" marB="45727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CZ.1.07/1.5.00/34.0999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1" marR="91431" marT="45727" marB="45727"/>
                </a:tc>
              </a:tr>
              <a:tr h="540147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Název projektu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1" marR="91431" marT="45727" marB="45727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Arial" pitchFamily="34" charset="0"/>
                          <a:cs typeface="Arial" pitchFamily="34" charset="0"/>
                        </a:rPr>
                        <a:t>ZLEPŠENÍ PODMÍNEK</a:t>
                      </a:r>
                      <a:r>
                        <a:rPr lang="cs-CZ" sz="1400" b="1" baseline="0" dirty="0" smtClean="0">
                          <a:latin typeface="Arial" pitchFamily="34" charset="0"/>
                          <a:cs typeface="Arial" pitchFamily="34" charset="0"/>
                        </a:rPr>
                        <a:t> PRO VZDĚLÁVÁNÍ NA EOA</a:t>
                      </a:r>
                      <a:endParaRPr lang="cs-CZ" sz="1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1" marR="91431" marT="45727" marB="45727"/>
                </a:tc>
              </a:tr>
              <a:tr h="540147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Šablona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1" marR="91431" marT="45727" marB="45727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III/2</a:t>
                      </a:r>
                      <a:r>
                        <a:rPr lang="cs-CZ" sz="1400" baseline="0" dirty="0" smtClean="0">
                          <a:latin typeface="Arial" pitchFamily="34" charset="0"/>
                          <a:cs typeface="Arial" pitchFamily="34" charset="0"/>
                        </a:rPr>
                        <a:t> Inovace a zkvalitnění výuky prostřednictvím ICT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1" marR="91431" marT="45727" marB="45727"/>
                </a:tc>
              </a:tr>
              <a:tr h="540147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Sada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1" marR="91431" marT="45727" marB="45727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Francouzský jazyk 2.</a:t>
                      </a:r>
                      <a:r>
                        <a:rPr lang="cs-CZ" sz="14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</a:p>
                    <a:p>
                      <a:endParaRPr lang="cs-CZ" sz="1400" dirty="0"/>
                    </a:p>
                  </a:txBody>
                  <a:tcPr marL="91431" marR="91431" marT="45727" marB="45727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71317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6275819"/>
              </p:ext>
            </p:extLst>
          </p:nvPr>
        </p:nvGraphicFramePr>
        <p:xfrm>
          <a:off x="755650" y="692150"/>
          <a:ext cx="7920038" cy="52579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64013"/>
                <a:gridCol w="5256025"/>
              </a:tblGrid>
              <a:tr h="765551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Název materiálu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0" marR="91430" marT="45723" marB="45723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30" marR="91430" marT="45723" marB="45723"/>
                </a:tc>
              </a:tr>
              <a:tr h="603147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Číslo materiálu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0" marR="91430" marT="45723" marB="45723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kumimoji="0" lang="cs-CZ" sz="1400" kern="1200" baseline="0" dirty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VY_22_INOVACE_04_25</a:t>
                      </a:r>
                    </a:p>
                  </a:txBody>
                  <a:tcPr marL="68580" marR="68580" marT="0" marB="0"/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Autor materiálu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0" marR="91430" marT="45723" marB="45723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Mgr. L. Formánková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0" marR="91430" marT="45723" marB="45723"/>
                </a:tc>
              </a:tr>
              <a:tr h="1872208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Anotace a metodický pokyn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0" marR="91430" marT="45723" marB="45723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fr-FR" sz="1400" kern="1200" noProof="0" dirty="0" err="1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Materiál</a:t>
                      </a:r>
                      <a:r>
                        <a:rPr kumimoji="0" lang="fr-FR" sz="1400" kern="1200" noProof="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kumimoji="0" lang="fr-FR" sz="1400" kern="1200" noProof="0" dirty="0" err="1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pod</a:t>
                      </a:r>
                      <a:r>
                        <a:rPr kumimoji="0" lang="fr-FR" sz="1400" kern="1200" noProof="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kumimoji="0" lang="fr-FR" sz="1400" kern="1200" noProof="0" dirty="0" err="1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názvem</a:t>
                      </a:r>
                      <a:r>
                        <a:rPr kumimoji="0" lang="fr-FR" sz="1400" kern="1200" noProof="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Le futur proche (</a:t>
                      </a:r>
                      <a:r>
                        <a:rPr kumimoji="0" lang="fr-FR" sz="1400" kern="1200" noProof="0" dirty="0" err="1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zkratka</a:t>
                      </a:r>
                      <a:r>
                        <a:rPr kumimoji="0" lang="fr-FR" sz="1400" kern="1200" noProof="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FP) -</a:t>
                      </a:r>
                      <a:br>
                        <a:rPr kumimoji="0" lang="fr-FR" sz="1400" kern="1200" noProof="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</a:br>
                      <a:r>
                        <a:rPr kumimoji="0" lang="fr-FR" sz="1400" kern="1200" noProof="0" dirty="0" err="1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Blízký</a:t>
                      </a:r>
                      <a:r>
                        <a:rPr kumimoji="0" lang="fr-FR" sz="1400" kern="1200" noProof="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kumimoji="0" lang="fr-FR" sz="1400" kern="1200" noProof="0" dirty="0" err="1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budoucí</a:t>
                      </a:r>
                      <a:r>
                        <a:rPr kumimoji="0" lang="fr-FR" sz="1400" kern="1200" noProof="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kumimoji="0" lang="cs-CZ" sz="1400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čas lze využít k promítání na interaktivní tabuli nebo jako pracovní list při společné práci vedené učitelem.</a:t>
                      </a:r>
                      <a:r>
                        <a:rPr kumimoji="0" lang="cs-CZ" sz="1400" kern="1200" baseline="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kumimoji="0" lang="cs-CZ" sz="1400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Je též možné, aby jej žáci používali při samostudiu. Gramatický jev</a:t>
                      </a:r>
                      <a:r>
                        <a:rPr kumimoji="0" lang="cs-CZ" sz="1400" kern="1200" baseline="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je nejprve vysvětlen a poté si jej žáci mohou vyzkoušet na konkrétních větách. Správnou odpověď naleznou pod polem </a:t>
                      </a:r>
                      <a:r>
                        <a:rPr kumimoji="0" lang="cs-CZ" sz="1400" kern="1200" baseline="0" dirty="0" err="1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solution</a:t>
                      </a:r>
                      <a:r>
                        <a:rPr kumimoji="0" lang="cs-CZ" sz="1400" kern="1200" baseline="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– řešení. </a:t>
                      </a:r>
                      <a:r>
                        <a:rPr kumimoji="0" lang="cs-CZ" sz="1400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Pokud není uvedeno jinak, materiál pochází z vlastní tvorby autorky.</a:t>
                      </a:r>
                    </a:p>
                  </a:txBody>
                  <a:tcPr marL="91430" marR="91430" marT="45723" marB="45723"/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Datum tvorby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0" marR="91430" marT="45723" marB="45723"/>
                </a:tc>
                <a:tc>
                  <a:txBody>
                    <a:bodyPr/>
                    <a:lstStyle/>
                    <a:p>
                      <a:r>
                        <a:rPr kumimoji="0" lang="cs-CZ" sz="1400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3. 4. 2013</a:t>
                      </a:r>
                      <a:endParaRPr kumimoji="0" lang="cs-CZ" sz="1400" kern="1200" dirty="0">
                        <a:solidFill>
                          <a:schemeClr val="dk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marL="91430" marR="91430" marT="45723" marB="45723"/>
                </a:tc>
              </a:tr>
              <a:tr h="576103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Datum ověření ve výuce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0" marR="91430" marT="45723" marB="45723"/>
                </a:tc>
                <a:tc>
                  <a:txBody>
                    <a:bodyPr/>
                    <a:lstStyle/>
                    <a:p>
                      <a:r>
                        <a:rPr kumimoji="0" lang="cs-CZ" sz="1400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15. 4. 2013</a:t>
                      </a:r>
                      <a:endParaRPr kumimoji="0" lang="cs-CZ" sz="1400" kern="1200" dirty="0">
                        <a:solidFill>
                          <a:schemeClr val="dk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marL="91430" marR="91430" marT="45723" marB="45723"/>
                </a:tc>
              </a:tr>
              <a:tr h="360860"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latin typeface="Arial" pitchFamily="34" charset="0"/>
                          <a:cs typeface="Arial" pitchFamily="34" charset="0"/>
                        </a:rPr>
                        <a:t>Třída</a:t>
                      </a:r>
                      <a:endParaRPr lang="cs-CZ" sz="1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0" marR="91430" marT="45723" marB="45723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2.</a:t>
                      </a:r>
                      <a:r>
                        <a:rPr lang="cs-CZ" sz="1400" baseline="0" dirty="0" smtClean="0">
                          <a:latin typeface="Arial" pitchFamily="34" charset="0"/>
                          <a:cs typeface="Arial" pitchFamily="34" charset="0"/>
                        </a:rPr>
                        <a:t> E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0" marR="91430" marT="45723" marB="45723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67192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75" name="Picture 27" descr="C:\Users\frajsp\AppData\Local\Microsoft\Windows\Temporary Internet Files\Content.IE5\WN6MTEJY\MM91000106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172252"/>
            <a:ext cx="864096" cy="1024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6" name="Picture 28" descr="C:\Users\frajsp\AppData\Local\Microsoft\Windows\Temporary Internet Files\Content.IE5\AFH1RJRG\MP90042774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5190855" y="4365104"/>
            <a:ext cx="490481" cy="762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7" name="Picture 29" descr="C:\Users\frajsp\AppData\Local\Microsoft\Windows\Temporary Internet Files\Content.IE5\9PGM8SR2\MP90044656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164863"/>
            <a:ext cx="792088" cy="1025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0152" y="1412776"/>
            <a:ext cx="8229600" cy="4929411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000" b="1" u="sng" dirty="0">
                <a:latin typeface="Calibri" panose="020F0502020204030204" pitchFamily="34" charset="0"/>
              </a:rPr>
              <a:t>T</a:t>
            </a:r>
            <a:r>
              <a:rPr lang="cs-CZ" sz="2000" b="1" u="sng" dirty="0" smtClean="0">
                <a:latin typeface="Calibri" panose="020F0502020204030204" pitchFamily="34" charset="0"/>
              </a:rPr>
              <a:t>vorba:</a:t>
            </a:r>
          </a:p>
          <a:p>
            <a:pPr marL="0" indent="0">
              <a:buNone/>
            </a:pPr>
            <a:r>
              <a:rPr lang="cs-CZ" sz="2000" b="1" dirty="0" smtClean="0">
                <a:latin typeface="Calibri" panose="020F0502020204030204" pitchFamily="34" charset="0"/>
              </a:rPr>
              <a:t>vyčasovat </a:t>
            </a:r>
            <a:r>
              <a:rPr lang="cs-CZ" sz="2000" b="1" u="sng" dirty="0" err="1" smtClean="0">
                <a:latin typeface="Calibri" panose="020F0502020204030204" pitchFamily="34" charset="0"/>
              </a:rPr>
              <a:t>aller</a:t>
            </a:r>
            <a:r>
              <a:rPr lang="cs-CZ" sz="2000" b="1" u="sng" dirty="0" smtClean="0">
                <a:latin typeface="Calibri" panose="020F0502020204030204" pitchFamily="34" charset="0"/>
              </a:rPr>
              <a:t> </a:t>
            </a:r>
            <a:r>
              <a:rPr lang="cs-CZ" sz="2000" b="1" dirty="0" smtClean="0">
                <a:latin typeface="Calibri" panose="020F0502020204030204" pitchFamily="34" charset="0"/>
              </a:rPr>
              <a:t>v přít. čase + </a:t>
            </a:r>
            <a:r>
              <a:rPr lang="cs-CZ" sz="2000" b="1" u="sng" dirty="0" smtClean="0">
                <a:latin typeface="Calibri" panose="020F0502020204030204" pitchFamily="34" charset="0"/>
              </a:rPr>
              <a:t>infinitiv</a:t>
            </a:r>
            <a:endParaRPr lang="cs-CZ" sz="2000" b="1" u="sng" dirty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cs-CZ" sz="2000" i="1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fr-FR" sz="2000" i="1" dirty="0" smtClean="0">
                <a:latin typeface="Calibri" panose="020F0502020204030204" pitchFamily="34" charset="0"/>
              </a:rPr>
              <a:t>ex: </a:t>
            </a:r>
            <a:r>
              <a:rPr lang="fr-FR" sz="2000" b="1" i="1" dirty="0" smtClean="0">
                <a:latin typeface="Calibri" panose="020F0502020204030204" pitchFamily="34" charset="0"/>
              </a:rPr>
              <a:t>nager (</a:t>
            </a:r>
            <a:r>
              <a:rPr lang="fr-FR" sz="2000" b="1" i="1" dirty="0" err="1" smtClean="0">
                <a:latin typeface="Calibri" panose="020F0502020204030204" pitchFamily="34" charset="0"/>
              </a:rPr>
              <a:t>plavat</a:t>
            </a:r>
            <a:r>
              <a:rPr lang="fr-FR" sz="2000" b="1" i="1" dirty="0" smtClean="0">
                <a:latin typeface="Calibri" panose="020F0502020204030204" pitchFamily="34" charset="0"/>
              </a:rPr>
              <a:t>):</a:t>
            </a:r>
          </a:p>
          <a:p>
            <a:pPr marL="0" indent="0">
              <a:buNone/>
            </a:pPr>
            <a:r>
              <a:rPr lang="fr-FR" sz="2000" i="1" dirty="0" smtClean="0">
                <a:latin typeface="Calibri" panose="020F0502020204030204" pitchFamily="34" charset="0"/>
              </a:rPr>
              <a:t>1. je vais nager		nous allons nager</a:t>
            </a:r>
          </a:p>
          <a:p>
            <a:pPr marL="0" indent="0">
              <a:buNone/>
            </a:pPr>
            <a:r>
              <a:rPr lang="fr-FR" sz="2000" i="1" dirty="0" smtClean="0">
                <a:latin typeface="Calibri" panose="020F0502020204030204" pitchFamily="34" charset="0"/>
              </a:rPr>
              <a:t>2. tu vas nager 		vous allez nager</a:t>
            </a:r>
          </a:p>
          <a:p>
            <a:pPr marL="0" indent="0">
              <a:buNone/>
            </a:pPr>
            <a:r>
              <a:rPr lang="fr-FR" sz="2000" i="1" dirty="0" smtClean="0">
                <a:latin typeface="Calibri" panose="020F0502020204030204" pitchFamily="34" charset="0"/>
              </a:rPr>
              <a:t>3. il / elle / on  va nager 	ils / elles  vont nager</a:t>
            </a:r>
          </a:p>
          <a:p>
            <a:pPr marL="0" indent="0">
              <a:buNone/>
            </a:pPr>
            <a:endParaRPr lang="fr-FR" sz="2000" i="1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fr-FR" sz="2000" b="1" i="1" u="sng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Přeložte</a:t>
            </a:r>
            <a:r>
              <a:rPr lang="fr-FR" sz="2000" b="1" i="1" u="sng" dirty="0" smtClean="0">
                <a:solidFill>
                  <a:srgbClr val="FF0000"/>
                </a:solidFill>
                <a:latin typeface="Calibri" panose="020F0502020204030204" pitchFamily="34" charset="0"/>
              </a:rPr>
              <a:t>: Traduisez</a:t>
            </a:r>
            <a:r>
              <a:rPr lang="fr-FR" sz="2000" b="1" i="1" dirty="0" smtClean="0">
                <a:solidFill>
                  <a:srgbClr val="FF0000"/>
                </a:solidFill>
                <a:latin typeface="Calibri" panose="020F0502020204030204" pitchFamily="34" charset="0"/>
              </a:rPr>
              <a:t>: </a:t>
            </a:r>
          </a:p>
          <a:p>
            <a:pPr marL="457200" indent="-457200">
              <a:buAutoNum type="arabicPeriod"/>
            </a:pPr>
            <a:r>
              <a:rPr lang="fr-FR" sz="2000" i="1" dirty="0" smtClean="0">
                <a:latin typeface="Calibri" panose="020F0502020204030204" pitchFamily="34" charset="0"/>
              </a:rPr>
              <a:t>Qui va nager avec moi?		</a:t>
            </a:r>
            <a:r>
              <a:rPr lang="fr-FR" sz="2000" i="1" dirty="0" err="1" smtClean="0">
                <a:latin typeface="Calibri" panose="020F0502020204030204" pitchFamily="34" charset="0"/>
              </a:rPr>
              <a:t>Kdo</a:t>
            </a:r>
            <a:r>
              <a:rPr lang="fr-FR" sz="2000" i="1" dirty="0" smtClean="0">
                <a:latin typeface="Calibri" panose="020F0502020204030204" pitchFamily="34" charset="0"/>
              </a:rPr>
              <a:t> si se </a:t>
            </a:r>
            <a:r>
              <a:rPr lang="fr-FR" sz="2000" i="1" dirty="0" err="1" smtClean="0">
                <a:latin typeface="Calibri" panose="020F0502020204030204" pitchFamily="34" charset="0"/>
              </a:rPr>
              <a:t>mnou</a:t>
            </a:r>
            <a:r>
              <a:rPr lang="fr-FR" sz="2000" i="1" dirty="0" smtClean="0">
                <a:latin typeface="Calibri" panose="020F0502020204030204" pitchFamily="34" charset="0"/>
              </a:rPr>
              <a:t> </a:t>
            </a:r>
            <a:r>
              <a:rPr lang="fr-FR" sz="2000" i="1" dirty="0" err="1" smtClean="0">
                <a:latin typeface="Calibri" panose="020F0502020204030204" pitchFamily="34" charset="0"/>
              </a:rPr>
              <a:t>zaplave</a:t>
            </a:r>
            <a:r>
              <a:rPr lang="fr-FR" sz="2000" i="1" dirty="0" smtClean="0">
                <a:latin typeface="Calibri" panose="020F0502020204030204" pitchFamily="34" charset="0"/>
              </a:rPr>
              <a:t>? </a:t>
            </a:r>
          </a:p>
          <a:p>
            <a:pPr marL="457200" indent="-457200">
              <a:buAutoNum type="arabicPeriod"/>
            </a:pPr>
            <a:r>
              <a:rPr lang="fr-FR" sz="2000" i="1" dirty="0" smtClean="0">
                <a:latin typeface="Calibri" panose="020F0502020204030204" pitchFamily="34" charset="0"/>
              </a:rPr>
              <a:t>Tu vas parler français maintenant?	</a:t>
            </a:r>
            <a:r>
              <a:rPr lang="fr-FR" sz="2000" i="1" dirty="0" err="1" smtClean="0">
                <a:latin typeface="Calibri" panose="020F0502020204030204" pitchFamily="34" charset="0"/>
              </a:rPr>
              <a:t>Ty</a:t>
            </a:r>
            <a:r>
              <a:rPr lang="fr-FR" sz="2000" i="1" dirty="0" smtClean="0">
                <a:latin typeface="Calibri" panose="020F0502020204030204" pitchFamily="34" charset="0"/>
              </a:rPr>
              <a:t> </a:t>
            </a:r>
            <a:r>
              <a:rPr lang="fr-FR" sz="2000" i="1" dirty="0" err="1" smtClean="0">
                <a:latin typeface="Calibri" panose="020F0502020204030204" pitchFamily="34" charset="0"/>
              </a:rPr>
              <a:t>teď</a:t>
            </a:r>
            <a:r>
              <a:rPr lang="fr-FR" sz="2000" i="1" dirty="0" smtClean="0">
                <a:latin typeface="Calibri" panose="020F0502020204030204" pitchFamily="34" charset="0"/>
              </a:rPr>
              <a:t> </a:t>
            </a:r>
            <a:r>
              <a:rPr lang="fr-FR" sz="2000" i="1" dirty="0" err="1" smtClean="0">
                <a:latin typeface="Calibri" panose="020F0502020204030204" pitchFamily="34" charset="0"/>
              </a:rPr>
              <a:t>budeš</a:t>
            </a:r>
            <a:r>
              <a:rPr lang="fr-FR" sz="2000" i="1" dirty="0" smtClean="0">
                <a:latin typeface="Calibri" panose="020F0502020204030204" pitchFamily="34" charset="0"/>
              </a:rPr>
              <a:t> </a:t>
            </a:r>
            <a:r>
              <a:rPr lang="fr-FR" sz="2000" i="1" dirty="0" err="1" smtClean="0">
                <a:latin typeface="Calibri" panose="020F0502020204030204" pitchFamily="34" charset="0"/>
              </a:rPr>
              <a:t>mluvit</a:t>
            </a:r>
            <a:r>
              <a:rPr lang="fr-FR" sz="2000" i="1" dirty="0" smtClean="0">
                <a:latin typeface="Calibri" panose="020F0502020204030204" pitchFamily="34" charset="0"/>
              </a:rPr>
              <a:t> </a:t>
            </a:r>
            <a:r>
              <a:rPr lang="fr-FR" sz="2000" i="1" dirty="0" err="1" smtClean="0">
                <a:latin typeface="Calibri" panose="020F0502020204030204" pitchFamily="34" charset="0"/>
              </a:rPr>
              <a:t>francouzsky</a:t>
            </a:r>
            <a:r>
              <a:rPr lang="fr-FR" sz="2000" i="1" dirty="0" smtClean="0">
                <a:latin typeface="Calibri" panose="020F0502020204030204" pitchFamily="34" charset="0"/>
              </a:rPr>
              <a:t>?</a:t>
            </a:r>
          </a:p>
          <a:p>
            <a:pPr marL="457200" indent="-457200">
              <a:buAutoNum type="arabicPeriod"/>
            </a:pPr>
            <a:r>
              <a:rPr lang="fr-FR" sz="2000" i="1" dirty="0" smtClean="0">
                <a:latin typeface="Calibri" panose="020F0502020204030204" pitchFamily="34" charset="0"/>
              </a:rPr>
              <a:t>Nous allons chanter.			</a:t>
            </a:r>
            <a:r>
              <a:rPr lang="fr-FR" sz="2000" i="1" dirty="0" err="1" smtClean="0">
                <a:latin typeface="Calibri" panose="020F0502020204030204" pitchFamily="34" charset="0"/>
              </a:rPr>
              <a:t>Budeme</a:t>
            </a:r>
            <a:r>
              <a:rPr lang="fr-FR" sz="2000" i="1" dirty="0" smtClean="0">
                <a:latin typeface="Calibri" panose="020F0502020204030204" pitchFamily="34" charset="0"/>
              </a:rPr>
              <a:t> </a:t>
            </a:r>
            <a:r>
              <a:rPr lang="fr-FR" sz="2000" i="1" dirty="0" err="1" smtClean="0">
                <a:latin typeface="Calibri" panose="020F0502020204030204" pitchFamily="34" charset="0"/>
              </a:rPr>
              <a:t>zpívat</a:t>
            </a:r>
            <a:r>
              <a:rPr lang="fr-FR" sz="2000" i="1" dirty="0" smtClean="0">
                <a:latin typeface="Calibri" panose="020F0502020204030204" pitchFamily="34" charset="0"/>
              </a:rPr>
              <a:t>.</a:t>
            </a:r>
          </a:p>
          <a:p>
            <a:pPr marL="457200" indent="-457200">
              <a:buAutoNum type="arabicPeriod"/>
            </a:pPr>
            <a:r>
              <a:rPr lang="fr-FR" sz="2000" i="1" dirty="0" smtClean="0">
                <a:latin typeface="Calibri" panose="020F0502020204030204" pitchFamily="34" charset="0"/>
              </a:rPr>
              <a:t>Jean va manger </a:t>
            </a:r>
            <a:r>
              <a:rPr lang="fr-FR" sz="2000" i="1" dirty="0" smtClean="0">
                <a:latin typeface="Calibri"/>
              </a:rPr>
              <a:t>à la cantine.		Jan </a:t>
            </a:r>
            <a:r>
              <a:rPr lang="fr-FR" sz="2000" i="1" dirty="0" err="1" smtClean="0">
                <a:latin typeface="Calibri"/>
              </a:rPr>
              <a:t>bude</a:t>
            </a:r>
            <a:r>
              <a:rPr lang="fr-FR" sz="2000" i="1" dirty="0" smtClean="0">
                <a:latin typeface="Calibri"/>
              </a:rPr>
              <a:t> </a:t>
            </a:r>
            <a:r>
              <a:rPr lang="fr-FR" sz="2000" i="1" dirty="0" err="1" smtClean="0">
                <a:latin typeface="Calibri"/>
              </a:rPr>
              <a:t>jíst</a:t>
            </a:r>
            <a:r>
              <a:rPr lang="fr-FR" sz="2000" i="1" dirty="0" smtClean="0">
                <a:latin typeface="Calibri"/>
              </a:rPr>
              <a:t> </a:t>
            </a:r>
            <a:r>
              <a:rPr lang="fr-FR" sz="2000" i="1" dirty="0" err="1" smtClean="0">
                <a:latin typeface="Calibri"/>
              </a:rPr>
              <a:t>ve</a:t>
            </a:r>
            <a:r>
              <a:rPr lang="fr-FR" sz="2000" i="1" dirty="0" smtClean="0">
                <a:latin typeface="Calibri"/>
              </a:rPr>
              <a:t> </a:t>
            </a:r>
            <a:r>
              <a:rPr lang="fr-FR" sz="2000" i="1" dirty="0" err="1" smtClean="0">
                <a:latin typeface="Calibri"/>
              </a:rPr>
              <a:t>školní</a:t>
            </a:r>
            <a:r>
              <a:rPr lang="fr-FR" sz="2000" i="1" dirty="0" smtClean="0">
                <a:latin typeface="Calibri"/>
              </a:rPr>
              <a:t> </a:t>
            </a:r>
            <a:r>
              <a:rPr lang="fr-FR" sz="2000" i="1" dirty="0" err="1" smtClean="0">
                <a:latin typeface="Calibri"/>
              </a:rPr>
              <a:t>jídelně</a:t>
            </a:r>
            <a:r>
              <a:rPr lang="fr-FR" sz="2000" i="1" dirty="0" smtClean="0">
                <a:latin typeface="Calibri"/>
              </a:rPr>
              <a:t>.</a:t>
            </a:r>
            <a:endParaRPr lang="fr-FR" sz="2000" i="1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000" i="1" dirty="0">
                <a:latin typeface="Calibri" panose="020F0502020204030204" pitchFamily="34" charset="0"/>
              </a:rPr>
              <a:t>		</a:t>
            </a:r>
            <a:r>
              <a:rPr lang="cs-CZ" sz="2000" i="1" dirty="0" smtClean="0">
                <a:latin typeface="Calibri" panose="020F0502020204030204" pitchFamily="34" charset="0"/>
              </a:rPr>
              <a:t>			</a:t>
            </a:r>
            <a:endParaRPr lang="cs-CZ" dirty="0">
              <a:latin typeface="Calibri" panose="020F0502020204030204" pitchFamily="34" charset="0"/>
            </a:endParaRPr>
          </a:p>
        </p:txBody>
      </p:sp>
      <p:pic>
        <p:nvPicPr>
          <p:cNvPr id="1026" name="Picture 2" descr="C:\Users\frajsp\AppData\Local\Microsoft\Windows\Temporary Internet Files\Content.IE5\WN6MTEJY\MP90044247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916832"/>
            <a:ext cx="1099079" cy="1648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2032" y="3904528"/>
            <a:ext cx="3543117" cy="2925416"/>
          </a:xfrm>
          <a:prstGeom prst="rect">
            <a:avLst/>
          </a:prstGeo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1196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457200" y="260648"/>
            <a:ext cx="8211960" cy="1152129"/>
          </a:xfrm>
          <a:prstGeom prst="rect">
            <a:avLst/>
          </a:prstGeom>
          <a:solidFill>
            <a:schemeClr val="accent3"/>
          </a:solidFill>
        </p:spPr>
        <p:txBody>
          <a:bodyPr vert="horz" lIns="45720" tIns="0" rIns="45720" bIns="0" anchor="b" anchorCtr="0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800" b="1" kern="1200" cap="all" baseline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latin typeface="+mj-lt"/>
                <a:ea typeface="+mj-ea"/>
                <a:cs typeface="+mj-cs"/>
              </a:defRPr>
            </a:lvl1pPr>
            <a:extLst/>
          </a:lstStyle>
          <a:p>
            <a:pPr algn="ctr"/>
            <a:r>
              <a:rPr lang="cs-CZ" sz="3200" dirty="0" smtClean="0">
                <a:solidFill>
                  <a:schemeClr val="tx1"/>
                </a:solidFill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</a:rPr>
              <a:t/>
            </a:r>
            <a:br>
              <a:rPr lang="cs-CZ" sz="3200" dirty="0" smtClean="0">
                <a:solidFill>
                  <a:schemeClr val="tx1"/>
                </a:solidFill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</a:rPr>
              <a:t>LE FUTUR PROCHE (ZKRATKA FP) -</a:t>
            </a:r>
            <a:br>
              <a:rPr lang="cs-CZ" sz="3200" dirty="0" smtClean="0">
                <a:solidFill>
                  <a:schemeClr val="tx1"/>
                </a:solidFill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</a:rPr>
              <a:t> BLÍZKÝ BUDOUCÍ ČAS </a:t>
            </a:r>
            <a:endParaRPr lang="cs-CZ" sz="3200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pic>
        <p:nvPicPr>
          <p:cNvPr id="1027" name="Picture 3" descr="C:\Users\ultrabook\AppData\Local\Microsoft\Windows\Temporary Internet Files\Content.IE5\98X4WNRY\dglxasset[2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627435"/>
            <a:ext cx="1072824" cy="785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8198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u="sng" dirty="0" smtClean="0">
                <a:latin typeface="Calibri" panose="020F0502020204030204" pitchFamily="34" charset="0"/>
              </a:rPr>
              <a:t>Použití:</a:t>
            </a:r>
          </a:p>
          <a:p>
            <a:r>
              <a:rPr lang="cs-CZ" sz="2000" dirty="0" smtClean="0">
                <a:latin typeface="Calibri" panose="020F0502020204030204" pitchFamily="34" charset="0"/>
              </a:rPr>
              <a:t>Vyjadřuje úmysl, předpověď nebo plán, které se v „blízké budoucnosti“ mají uskutečnit.</a:t>
            </a:r>
          </a:p>
          <a:p>
            <a:r>
              <a:rPr lang="cs-CZ" sz="2000" dirty="0" smtClean="0">
                <a:latin typeface="Calibri" panose="020F0502020204030204" pitchFamily="34" charset="0"/>
              </a:rPr>
              <a:t>V hovorové francouzštině se čím dál častěji užívá namísto jednoduchého budoucího času.</a:t>
            </a:r>
          </a:p>
          <a:p>
            <a:pPr marL="0" indent="0">
              <a:buNone/>
            </a:pPr>
            <a:r>
              <a:rPr lang="cs-CZ" sz="2000" i="1" dirty="0" smtClean="0">
                <a:latin typeface="Calibri" panose="020F0502020204030204" pitchFamily="34" charset="0"/>
              </a:rPr>
              <a:t>   </a:t>
            </a:r>
          </a:p>
          <a:p>
            <a:pPr marL="0" indent="0">
              <a:buNone/>
            </a:pPr>
            <a:r>
              <a:rPr lang="cs-CZ" sz="2000" i="1" dirty="0" smtClean="0">
                <a:latin typeface="Calibri" panose="020F0502020204030204" pitchFamily="34" charset="0"/>
              </a:rPr>
              <a:t>ex</a:t>
            </a:r>
            <a:r>
              <a:rPr lang="cs-CZ" sz="2000" i="1" dirty="0">
                <a:latin typeface="Calibri" panose="020F0502020204030204" pitchFamily="34" charset="0"/>
              </a:rPr>
              <a:t>:</a:t>
            </a:r>
            <a:r>
              <a:rPr lang="cs-CZ" sz="2000" dirty="0" smtClean="0">
                <a:latin typeface="Calibri" panose="020F0502020204030204" pitchFamily="34" charset="0"/>
              </a:rPr>
              <a:t> </a:t>
            </a:r>
            <a:r>
              <a:rPr lang="fr-FR" sz="2000" i="1" dirty="0" smtClean="0">
                <a:latin typeface="Calibri" panose="020F0502020204030204" pitchFamily="34" charset="0"/>
              </a:rPr>
              <a:t>L´année prochaine, je vais étudier à Prague.</a:t>
            </a:r>
          </a:p>
          <a:p>
            <a:pPr marL="0" indent="0">
              <a:buNone/>
            </a:pPr>
            <a:r>
              <a:rPr lang="cs-CZ" sz="2000" i="1" dirty="0" smtClean="0">
                <a:latin typeface="Calibri" panose="020F0502020204030204" pitchFamily="34" charset="0"/>
              </a:rPr>
              <a:t>         </a:t>
            </a:r>
            <a:r>
              <a:rPr lang="cs-CZ" sz="2000" dirty="0" smtClean="0">
                <a:latin typeface="Calibri" panose="020F0502020204030204" pitchFamily="34" charset="0"/>
              </a:rPr>
              <a:t>Příští rok budu studovat v Praze.</a:t>
            </a:r>
            <a:endParaRPr lang="cs-CZ" sz="2000" dirty="0">
              <a:latin typeface="Calibri" panose="020F0502020204030204" pitchFamily="34" charset="0"/>
            </a:endParaRPr>
          </a:p>
        </p:txBody>
      </p:sp>
      <p:pic>
        <p:nvPicPr>
          <p:cNvPr id="2050" name="Picture 2" descr="C:\Users\frajsp\AppData\Local\Microsoft\Windows\Temporary Internet Files\Content.IE5\D5RYJZNJ\MP90044223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2801" y="3656707"/>
            <a:ext cx="1336359" cy="2004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260648"/>
            <a:ext cx="8211960" cy="1152129"/>
          </a:xfrm>
          <a:prstGeom prst="rect">
            <a:avLst/>
          </a:prstGeom>
          <a:solidFill>
            <a:schemeClr val="accent3"/>
          </a:solidFill>
        </p:spPr>
        <p:txBody>
          <a:bodyPr vert="horz" lIns="45720" tIns="0" rIns="45720" bIns="0" anchor="b" anchorCtr="0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800" b="1" kern="1200" cap="all" baseline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latin typeface="+mj-lt"/>
                <a:ea typeface="+mj-ea"/>
                <a:cs typeface="+mj-cs"/>
              </a:defRPr>
            </a:lvl1pPr>
            <a:extLst/>
          </a:lstStyle>
          <a:p>
            <a:pPr algn="ctr"/>
            <a:r>
              <a:rPr lang="cs-CZ" sz="3200" dirty="0" smtClean="0">
                <a:solidFill>
                  <a:schemeClr val="tx1"/>
                </a:solidFill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</a:rPr>
              <a:t/>
            </a:r>
            <a:br>
              <a:rPr lang="cs-CZ" sz="3200" dirty="0" smtClean="0">
                <a:solidFill>
                  <a:schemeClr val="tx1"/>
                </a:solidFill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</a:rPr>
              <a:t>LE FUTUR PROCHE (ZKRATKA FP) -</a:t>
            </a:r>
            <a:br>
              <a:rPr lang="cs-CZ" sz="3200" dirty="0" smtClean="0">
                <a:solidFill>
                  <a:schemeClr val="tx1"/>
                </a:solidFill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</a:rPr>
              <a:t> BLÍZKÝ BUDOUCÍ ČAS </a:t>
            </a:r>
            <a:endParaRPr lang="cs-CZ" sz="3200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pic>
        <p:nvPicPr>
          <p:cNvPr id="7" name="Picture 3" descr="C:\Users\ultrabook\AppData\Local\Microsoft\Windows\Temporary Internet Files\Content.IE5\98X4WNRY\dglxasset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627436"/>
            <a:ext cx="1072824" cy="785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4794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U </a:t>
            </a:r>
            <a:r>
              <a:rPr lang="cs-CZ" sz="2000" b="1" dirty="0">
                <a:solidFill>
                  <a:schemeClr val="accent6"/>
                </a:solidFill>
                <a:latin typeface="Calibri" panose="020F0502020204030204" pitchFamily="34" charset="0"/>
              </a:rPr>
              <a:t>z</a:t>
            </a:r>
            <a:r>
              <a:rPr lang="cs-CZ" sz="2000" b="1" dirty="0" smtClean="0">
                <a:solidFill>
                  <a:schemeClr val="accent6"/>
                </a:solidFill>
                <a:latin typeface="Calibri" panose="020F0502020204030204" pitchFamily="34" charset="0"/>
              </a:rPr>
              <a:t>vratných sloves </a:t>
            </a:r>
            <a:r>
              <a:rPr lang="cs-CZ" sz="2000" dirty="0" smtClean="0">
                <a:latin typeface="Calibri" panose="020F0502020204030204" pitchFamily="34" charset="0"/>
              </a:rPr>
              <a:t>zůstává sloveso sice v infinitivu, ale zvratné zájmeno se shoduje s podmětem.</a:t>
            </a:r>
          </a:p>
          <a:p>
            <a:pPr marL="0" indent="0">
              <a:buNone/>
            </a:pPr>
            <a:endParaRPr lang="cs-CZ" sz="2000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ex:     </a:t>
            </a:r>
            <a:r>
              <a:rPr lang="fr-FR" sz="2000" i="1" dirty="0" smtClean="0">
                <a:latin typeface="Calibri" panose="020F0502020204030204" pitchFamily="34" charset="0"/>
              </a:rPr>
              <a:t>Je vais </a:t>
            </a:r>
            <a:r>
              <a:rPr lang="fr-FR" sz="2000" b="1" i="1" dirty="0" smtClean="0">
                <a:solidFill>
                  <a:schemeClr val="accent6"/>
                </a:solidFill>
                <a:latin typeface="Calibri" panose="020F0502020204030204" pitchFamily="34" charset="0"/>
              </a:rPr>
              <a:t>me</a:t>
            </a:r>
            <a:r>
              <a:rPr lang="fr-FR" sz="2000" i="1" dirty="0" smtClean="0">
                <a:solidFill>
                  <a:schemeClr val="accent3">
                    <a:lumMod val="50000"/>
                  </a:schemeClr>
                </a:solidFill>
                <a:latin typeface="Calibri" panose="020F0502020204030204" pitchFamily="34" charset="0"/>
              </a:rPr>
              <a:t> </a:t>
            </a:r>
            <a:r>
              <a:rPr lang="fr-FR" sz="2000" i="1" dirty="0" smtClean="0">
                <a:latin typeface="Calibri" panose="020F0502020204030204" pitchFamily="34" charset="0"/>
              </a:rPr>
              <a:t>coucher. </a:t>
            </a:r>
            <a:r>
              <a:rPr lang="fr-FR" sz="2000" dirty="0" err="1" smtClean="0">
                <a:latin typeface="Calibri" panose="020F0502020204030204" pitchFamily="34" charset="0"/>
              </a:rPr>
              <a:t>Jdu</a:t>
            </a:r>
            <a:r>
              <a:rPr lang="fr-FR" sz="2000" dirty="0" smtClean="0">
                <a:latin typeface="Calibri" panose="020F0502020204030204" pitchFamily="34" charset="0"/>
              </a:rPr>
              <a:t> si </a:t>
            </a:r>
            <a:r>
              <a:rPr lang="fr-FR" sz="2000" dirty="0" err="1" smtClean="0">
                <a:latin typeface="Calibri" panose="020F0502020204030204" pitchFamily="34" charset="0"/>
              </a:rPr>
              <a:t>lehnout</a:t>
            </a:r>
            <a:r>
              <a:rPr lang="fr-FR" sz="2000" dirty="0" smtClean="0">
                <a:latin typeface="Calibri" panose="020F0502020204030204" pitchFamily="34" charset="0"/>
              </a:rPr>
              <a:t>.</a:t>
            </a:r>
          </a:p>
          <a:p>
            <a:pPr marL="0" indent="0">
              <a:buNone/>
            </a:pPr>
            <a:r>
              <a:rPr lang="fr-FR" sz="2000" dirty="0" smtClean="0">
                <a:latin typeface="Calibri" panose="020F0502020204030204" pitchFamily="34" charset="0"/>
              </a:rPr>
              <a:t>       </a:t>
            </a:r>
            <a:r>
              <a:rPr lang="fr-FR" sz="2000" dirty="0" smtClean="0">
                <a:latin typeface="Calibri" panose="020F0502020204030204" pitchFamily="34" charset="0"/>
                <a:sym typeface="Wingdings"/>
              </a:rPr>
              <a:t></a:t>
            </a:r>
            <a:r>
              <a:rPr lang="fr-FR" sz="2000" i="1" dirty="0" smtClean="0">
                <a:latin typeface="Calibri" panose="020F0502020204030204" pitchFamily="34" charset="0"/>
              </a:rPr>
              <a:t>Tu vas </a:t>
            </a:r>
            <a:r>
              <a:rPr lang="fr-FR" sz="2000" b="1" i="1" dirty="0" smtClean="0">
                <a:solidFill>
                  <a:schemeClr val="accent6"/>
                </a:solidFill>
                <a:latin typeface="Calibri" panose="020F0502020204030204" pitchFamily="34" charset="0"/>
              </a:rPr>
              <a:t>te</a:t>
            </a:r>
            <a:r>
              <a:rPr lang="fr-FR" sz="2000" i="1" dirty="0" smtClean="0">
                <a:latin typeface="Calibri" panose="020F0502020204030204" pitchFamily="34" charset="0"/>
              </a:rPr>
              <a:t> coucher? Il est très tôt.</a:t>
            </a:r>
          </a:p>
          <a:p>
            <a:pPr marL="0" indent="0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           Jdeš si lehnout? Je velmi brzy.</a:t>
            </a:r>
          </a:p>
          <a:p>
            <a:pPr marL="0" indent="0">
              <a:buNone/>
            </a:pPr>
            <a:r>
              <a:rPr lang="cs-CZ" sz="2000" dirty="0">
                <a:latin typeface="Calibri" panose="020F0502020204030204" pitchFamily="34" charset="0"/>
              </a:rPr>
              <a:t> </a:t>
            </a:r>
            <a:r>
              <a:rPr lang="cs-CZ" sz="2000" dirty="0" smtClean="0">
                <a:latin typeface="Calibri" panose="020F0502020204030204" pitchFamily="34" charset="0"/>
              </a:rPr>
              <a:t>     </a:t>
            </a:r>
            <a:endParaRPr lang="cs-CZ" sz="2000" dirty="0">
              <a:latin typeface="Calibri" panose="020F0502020204030204" pitchFamily="34" charset="0"/>
            </a:endParaRPr>
          </a:p>
        </p:txBody>
      </p:sp>
      <p:pic>
        <p:nvPicPr>
          <p:cNvPr id="4098" name="Picture 2" descr="C:\Users\frajsp\AppData\Local\Microsoft\Windows\Temporary Internet Files\Content.IE5\D5RYJZNJ\MM900336576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4603618"/>
            <a:ext cx="1087605" cy="1362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frajsp\AppData\Local\Microsoft\Windows\Temporary Internet Files\Content.IE5\D5RYJZNJ\MC9002151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221088"/>
            <a:ext cx="1440160" cy="1858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frajsp\AppData\Local\Microsoft\Windows\Temporary Internet Files\Content.IE5\9PGM8SR2\MC90023351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5097" y="3373869"/>
            <a:ext cx="1062557" cy="1073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443559" y="332656"/>
            <a:ext cx="8211960" cy="1080120"/>
          </a:xfrm>
          <a:prstGeom prst="rect">
            <a:avLst/>
          </a:prstGeom>
          <a:solidFill>
            <a:schemeClr val="accent3"/>
          </a:solidFill>
        </p:spPr>
        <p:txBody>
          <a:bodyPr vert="horz" lIns="45720" tIns="0" rIns="45720" bIns="0" anchor="b" anchorCtr="0">
            <a:normAutofit fontScale="75000" lnSpcReduction="2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800" b="1" kern="1200" cap="all" baseline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latin typeface="+mj-lt"/>
                <a:ea typeface="+mj-ea"/>
                <a:cs typeface="+mj-cs"/>
              </a:defRPr>
            </a:lvl1pPr>
            <a:extLst/>
          </a:lstStyle>
          <a:p>
            <a:pPr algn="ctr"/>
            <a:r>
              <a:rPr lang="cs-CZ" sz="3200" dirty="0" smtClean="0">
                <a:solidFill>
                  <a:schemeClr val="tx1"/>
                </a:solidFill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</a:rPr>
              <a:t/>
            </a:r>
            <a:br>
              <a:rPr lang="cs-CZ" sz="3200" dirty="0" smtClean="0">
                <a:solidFill>
                  <a:schemeClr val="tx1"/>
                </a:solidFill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</a:rPr>
            </a:br>
            <a:r>
              <a:rPr lang="cs-CZ" sz="3900" dirty="0" smtClean="0">
                <a:solidFill>
                  <a:schemeClr val="tx1"/>
                </a:solidFill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</a:rPr>
              <a:t>LE FUTUR PROCHE (ZKRATKA FP) -</a:t>
            </a:r>
            <a:br>
              <a:rPr lang="cs-CZ" sz="3900" dirty="0" smtClean="0">
                <a:solidFill>
                  <a:schemeClr val="tx1"/>
                </a:solidFill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</a:rPr>
            </a:br>
            <a:r>
              <a:rPr lang="cs-CZ" sz="3900" dirty="0" smtClean="0">
                <a:solidFill>
                  <a:schemeClr val="tx1"/>
                </a:solidFill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</a:rPr>
              <a:t> BLÍZKÝ BUDOUCÍ ČAS </a:t>
            </a:r>
            <a:endParaRPr lang="cs-CZ" sz="3900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pic>
        <p:nvPicPr>
          <p:cNvPr id="9" name="Picture 3" descr="C:\Users\ultrabook\AppData\Local\Microsoft\Windows\Temporary Internet Files\Content.IE5\98X4WNRY\dglxasset[2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6870" y="647238"/>
            <a:ext cx="1072824" cy="785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4084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9970" y="1268760"/>
            <a:ext cx="8229600" cy="4808479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2400" b="1" i="1" u="sng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Conjuguez</a:t>
            </a:r>
            <a:r>
              <a:rPr lang="cs-CZ" sz="2400" b="1" i="1" u="sng" dirty="0" smtClean="0">
                <a:solidFill>
                  <a:srgbClr val="FF0000"/>
                </a:solidFill>
                <a:latin typeface="Calibri" panose="020F0502020204030204" pitchFamily="34" charset="0"/>
              </a:rPr>
              <a:t> au </a:t>
            </a:r>
            <a:r>
              <a:rPr lang="cs-CZ" sz="2400" b="1" i="1" u="sng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future</a:t>
            </a:r>
            <a:r>
              <a:rPr lang="cs-CZ" sz="2400" b="1" i="1" u="sng" dirty="0" smtClean="0">
                <a:solidFill>
                  <a:srgbClr val="FF0000"/>
                </a:solidFill>
                <a:latin typeface="Calibri" panose="020F0502020204030204" pitchFamily="34" charset="0"/>
              </a:rPr>
              <a:t> </a:t>
            </a:r>
            <a:r>
              <a:rPr lang="cs-CZ" sz="2400" b="1" i="1" u="sng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proche</a:t>
            </a:r>
            <a:r>
              <a:rPr lang="cs-CZ" sz="2400" b="1" i="1" u="sng" dirty="0" smtClean="0">
                <a:solidFill>
                  <a:srgbClr val="FF0000"/>
                </a:solidFill>
                <a:latin typeface="Calibri" panose="020F0502020204030204" pitchFamily="34" charset="0"/>
              </a:rPr>
              <a:t>: Vyčasujte v blízkém budoucím čase:</a:t>
            </a:r>
            <a:endParaRPr lang="cs-CZ" sz="2400" b="1" i="1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cs-CZ" sz="2400" b="1" i="1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400" b="1" i="1" dirty="0" err="1" smtClean="0">
                <a:latin typeface="Calibri" panose="020F0502020204030204" pitchFamily="34" charset="0"/>
              </a:rPr>
              <a:t>s´habiller</a:t>
            </a:r>
            <a:r>
              <a:rPr lang="cs-CZ" sz="2400" b="1" i="1" dirty="0" smtClean="0">
                <a:latin typeface="Calibri" panose="020F0502020204030204" pitchFamily="34" charset="0"/>
              </a:rPr>
              <a:t> </a:t>
            </a:r>
            <a:r>
              <a:rPr lang="cs-CZ" sz="2400" b="1" i="1" dirty="0">
                <a:latin typeface="Calibri" panose="020F0502020204030204" pitchFamily="34" charset="0"/>
              </a:rPr>
              <a:t>(oblékat se):    </a:t>
            </a:r>
            <a:endParaRPr lang="cs-CZ" sz="2400" b="1" i="1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cs-CZ" sz="2400" b="1" i="1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cs-CZ" sz="2400" b="1" i="1" dirty="0">
              <a:latin typeface="Calibri" panose="020F0502020204030204" pitchFamily="34" charset="0"/>
            </a:endParaRPr>
          </a:p>
          <a:p>
            <a:pPr marL="457200" indent="-457200">
              <a:buFont typeface="Wingdings 2"/>
              <a:buAutoNum type="arabicPeriod"/>
            </a:pPr>
            <a:endParaRPr lang="cs-CZ" sz="2400" i="1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cs-CZ" sz="2400" i="1" dirty="0">
              <a:latin typeface="Calibri" panose="020F0502020204030204" pitchFamily="34" charset="0"/>
            </a:endParaRPr>
          </a:p>
          <a:p>
            <a:pPr marL="457200" indent="-457200">
              <a:buFont typeface="Wingdings 2"/>
              <a:buAutoNum type="arabicPeriod"/>
            </a:pPr>
            <a:endParaRPr lang="cs-CZ" sz="2400" i="1" dirty="0" smtClean="0">
              <a:latin typeface="Calibri" panose="020F0502020204030204" pitchFamily="34" charset="0"/>
            </a:endParaRPr>
          </a:p>
          <a:p>
            <a:pPr marL="457200" indent="-457200">
              <a:buFont typeface="Wingdings 2"/>
              <a:buAutoNum type="arabicPeriod"/>
            </a:pPr>
            <a:endParaRPr lang="cs-CZ" sz="2400" i="1" dirty="0">
              <a:latin typeface="Calibri" panose="020F0502020204030204" pitchFamily="34" charset="0"/>
            </a:endParaRPr>
          </a:p>
          <a:p>
            <a:pPr marL="457200" indent="-457200">
              <a:buFont typeface="Wingdings 2"/>
              <a:buAutoNum type="arabicPeriod"/>
            </a:pPr>
            <a:r>
              <a:rPr lang="fr-FR" sz="2400" i="1" dirty="0" smtClean="0">
                <a:latin typeface="Calibri" panose="020F0502020204030204" pitchFamily="34" charset="0"/>
              </a:rPr>
              <a:t>je vais </a:t>
            </a:r>
            <a:r>
              <a:rPr lang="fr-FR" sz="2400" b="1" i="1" dirty="0" smtClean="0">
                <a:solidFill>
                  <a:srgbClr val="FF0000"/>
                </a:solidFill>
                <a:latin typeface="Calibri" panose="020F0502020204030204" pitchFamily="34" charset="0"/>
              </a:rPr>
              <a:t>m´</a:t>
            </a:r>
            <a:r>
              <a:rPr lang="fr-FR" sz="2400" i="1" dirty="0" smtClean="0">
                <a:latin typeface="Calibri" panose="020F0502020204030204" pitchFamily="34" charset="0"/>
              </a:rPr>
              <a:t>habiller  	</a:t>
            </a:r>
            <a:r>
              <a:rPr lang="cs-CZ" sz="2400" i="1" dirty="0" smtClean="0">
                <a:latin typeface="Calibri" panose="020F0502020204030204" pitchFamily="34" charset="0"/>
              </a:rPr>
              <a:t>	</a:t>
            </a:r>
            <a:r>
              <a:rPr lang="fr-FR" sz="2400" i="1" dirty="0" smtClean="0">
                <a:latin typeface="Calibri" panose="020F0502020204030204" pitchFamily="34" charset="0"/>
              </a:rPr>
              <a:t>nous allons </a:t>
            </a:r>
            <a:r>
              <a:rPr lang="fr-FR" sz="2400" b="1" i="1" dirty="0" smtClean="0">
                <a:solidFill>
                  <a:srgbClr val="FF0000"/>
                </a:solidFill>
                <a:latin typeface="Calibri" panose="020F0502020204030204" pitchFamily="34" charset="0"/>
              </a:rPr>
              <a:t>nous</a:t>
            </a:r>
            <a:r>
              <a:rPr lang="fr-FR" sz="2400" i="1" dirty="0" smtClean="0">
                <a:latin typeface="Calibri" panose="020F0502020204030204" pitchFamily="34" charset="0"/>
              </a:rPr>
              <a:t> habiller</a:t>
            </a:r>
          </a:p>
          <a:p>
            <a:pPr marL="457200" indent="-457200">
              <a:buFont typeface="Wingdings 2"/>
              <a:buAutoNum type="arabicPeriod"/>
            </a:pPr>
            <a:r>
              <a:rPr lang="fr-FR" sz="2400" i="1" dirty="0" smtClean="0">
                <a:latin typeface="Calibri" panose="020F0502020204030204" pitchFamily="34" charset="0"/>
              </a:rPr>
              <a:t>tu vas </a:t>
            </a:r>
            <a:r>
              <a:rPr lang="fr-FR" sz="2400" b="1" i="1" dirty="0" smtClean="0">
                <a:solidFill>
                  <a:srgbClr val="FF0000"/>
                </a:solidFill>
                <a:latin typeface="Calibri" panose="020F0502020204030204" pitchFamily="34" charset="0"/>
              </a:rPr>
              <a:t>t´</a:t>
            </a:r>
            <a:r>
              <a:rPr lang="fr-FR" sz="2400" i="1" dirty="0" smtClean="0">
                <a:latin typeface="Calibri" panose="020F0502020204030204" pitchFamily="34" charset="0"/>
              </a:rPr>
              <a:t>habiller		vous allez </a:t>
            </a:r>
            <a:r>
              <a:rPr lang="fr-FR" sz="2400" b="1" i="1" dirty="0" smtClean="0">
                <a:solidFill>
                  <a:srgbClr val="FF0000"/>
                </a:solidFill>
                <a:latin typeface="Calibri" panose="020F0502020204030204" pitchFamily="34" charset="0"/>
              </a:rPr>
              <a:t>vous</a:t>
            </a:r>
            <a:r>
              <a:rPr lang="fr-FR" sz="2400" i="1" dirty="0" smtClean="0">
                <a:latin typeface="Calibri" panose="020F0502020204030204" pitchFamily="34" charset="0"/>
              </a:rPr>
              <a:t> habiller</a:t>
            </a:r>
          </a:p>
          <a:p>
            <a:pPr marL="457200" indent="-457200">
              <a:buFont typeface="Wingdings 2"/>
              <a:buAutoNum type="arabicPeriod"/>
            </a:pPr>
            <a:r>
              <a:rPr lang="fr-FR" sz="2400" i="1" dirty="0" smtClean="0">
                <a:latin typeface="Calibri" panose="020F0502020204030204" pitchFamily="34" charset="0"/>
              </a:rPr>
              <a:t>il /elle / on)</a:t>
            </a:r>
            <a:r>
              <a:rPr lang="cs-CZ" sz="2400" i="1" dirty="0" smtClean="0">
                <a:latin typeface="Calibri" panose="020F0502020204030204" pitchFamily="34" charset="0"/>
              </a:rPr>
              <a:t> </a:t>
            </a:r>
            <a:r>
              <a:rPr lang="fr-FR" sz="2400" i="1" dirty="0" smtClean="0">
                <a:latin typeface="Calibri" panose="020F0502020204030204" pitchFamily="34" charset="0"/>
              </a:rPr>
              <a:t>va </a:t>
            </a:r>
            <a:r>
              <a:rPr lang="fr-FR" sz="2400" b="1" i="1" dirty="0" smtClean="0">
                <a:solidFill>
                  <a:srgbClr val="FF0000"/>
                </a:solidFill>
                <a:latin typeface="Calibri" panose="020F0502020204030204" pitchFamily="34" charset="0"/>
              </a:rPr>
              <a:t>s´</a:t>
            </a:r>
            <a:r>
              <a:rPr lang="fr-FR" sz="2400" i="1" dirty="0" smtClean="0">
                <a:latin typeface="Calibri" panose="020F0502020204030204" pitchFamily="34" charset="0"/>
              </a:rPr>
              <a:t>habiller	ils  (elles) vont </a:t>
            </a:r>
            <a:r>
              <a:rPr lang="fr-FR" sz="2400" b="1" i="1" dirty="0" smtClean="0">
                <a:solidFill>
                  <a:srgbClr val="FF0000"/>
                </a:solidFill>
                <a:latin typeface="Calibri" panose="020F0502020204030204" pitchFamily="34" charset="0"/>
              </a:rPr>
              <a:t>s´</a:t>
            </a:r>
            <a:r>
              <a:rPr lang="fr-FR" sz="2400" i="1" dirty="0" smtClean="0">
                <a:latin typeface="Calibri" panose="020F0502020204030204" pitchFamily="34" charset="0"/>
              </a:rPr>
              <a:t>habiller</a:t>
            </a:r>
          </a:p>
          <a:p>
            <a:pPr marL="457200" indent="-457200">
              <a:buAutoNum type="arabicPeriod"/>
            </a:pPr>
            <a:endParaRPr lang="cs-CZ" sz="2000" i="1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000" i="1" dirty="0" smtClean="0">
                <a:latin typeface="Calibri" panose="020F0502020204030204" pitchFamily="34" charset="0"/>
              </a:rPr>
              <a:t>	</a:t>
            </a:r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r>
              <a:rPr lang="cs-CZ" i="1" dirty="0" smtClean="0"/>
              <a:t>		</a:t>
            </a:r>
            <a:endParaRPr lang="cs-CZ" i="1" dirty="0"/>
          </a:p>
        </p:txBody>
      </p:sp>
      <p:pic>
        <p:nvPicPr>
          <p:cNvPr id="5123" name="Picture 3" descr="C:\Users\frajsp\AppData\Local\Microsoft\Windows\Temporary Internet Files\Content.IE5\AFH1RJRG\MP90044903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8018" y="1772816"/>
            <a:ext cx="1414021" cy="1885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1103" y="381937"/>
            <a:ext cx="7239000" cy="886823"/>
          </a:xfrm>
        </p:spPr>
        <p:txBody>
          <a:bodyPr>
            <a:normAutofit/>
          </a:bodyPr>
          <a:lstStyle/>
          <a:p>
            <a:endParaRPr lang="cs-CZ" sz="2000" dirty="0">
              <a:latin typeface="Calibri" panose="020F0502020204030204" pitchFamily="34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422732" y="307176"/>
            <a:ext cx="8211960" cy="1001365"/>
          </a:xfrm>
          <a:prstGeom prst="rect">
            <a:avLst/>
          </a:prstGeom>
          <a:solidFill>
            <a:schemeClr val="accent3"/>
          </a:solidFill>
        </p:spPr>
        <p:txBody>
          <a:bodyPr vert="horz" lIns="45720" tIns="0" rIns="45720" bIns="0" anchor="b" anchorCtr="0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800" b="1" kern="1200" cap="all" baseline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latin typeface="+mj-lt"/>
                <a:ea typeface="+mj-ea"/>
                <a:cs typeface="+mj-cs"/>
              </a:defRPr>
            </a:lvl1pPr>
            <a:extLst/>
          </a:lstStyle>
          <a:p>
            <a:pPr algn="ctr"/>
            <a:r>
              <a:rPr lang="cs-CZ" sz="3200" dirty="0" smtClean="0">
                <a:solidFill>
                  <a:schemeClr val="tx1"/>
                </a:solidFill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</a:rPr>
              <a:t/>
            </a:r>
            <a:br>
              <a:rPr lang="cs-CZ" sz="3200" dirty="0" smtClean="0">
                <a:solidFill>
                  <a:schemeClr val="tx1"/>
                </a:solidFill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</a:rPr>
              <a:t>LE FUTUR PROCHE (ZKRATKA FP) -</a:t>
            </a:r>
            <a:br>
              <a:rPr lang="cs-CZ" sz="3200" dirty="0" smtClean="0">
                <a:solidFill>
                  <a:schemeClr val="tx1"/>
                </a:solidFill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</a:rPr>
              <a:t> BLÍZKÝ BUDOUCÍ ČAS </a:t>
            </a:r>
            <a:endParaRPr lang="cs-CZ" sz="3200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pic>
        <p:nvPicPr>
          <p:cNvPr id="8" name="Picture 3" descr="C:\Users\ultrabook\AppData\Local\Microsoft\Windows\Temporary Internet Files\Content.IE5\98X4WNRY\dglxasset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1868" y="415189"/>
            <a:ext cx="1072824" cy="785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082" t="-2397" r="2082" b="40700"/>
          <a:stretch/>
        </p:blipFill>
        <p:spPr>
          <a:xfrm>
            <a:off x="422732" y="3681191"/>
            <a:ext cx="3350324" cy="194421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082" t="-2397" r="2082" b="40700"/>
          <a:stretch/>
        </p:blipFill>
        <p:spPr>
          <a:xfrm>
            <a:off x="4067944" y="3681191"/>
            <a:ext cx="3350324" cy="1944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6965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73878" y="1190005"/>
            <a:ext cx="8229600" cy="4713387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i="1" u="sng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Mettez</a:t>
            </a:r>
            <a:r>
              <a:rPr lang="cs-CZ" sz="2000" b="1" i="1" u="sng" dirty="0" smtClean="0">
                <a:solidFill>
                  <a:srgbClr val="FF0000"/>
                </a:solidFill>
                <a:latin typeface="Calibri" panose="020F0502020204030204" pitchFamily="34" charset="0"/>
              </a:rPr>
              <a:t> au futur </a:t>
            </a:r>
            <a:r>
              <a:rPr lang="cs-CZ" sz="2000" b="1" i="1" u="sng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proche</a:t>
            </a:r>
            <a:r>
              <a:rPr lang="cs-CZ" sz="2000" b="1" i="1" u="sng" dirty="0" smtClean="0">
                <a:solidFill>
                  <a:srgbClr val="FF0000"/>
                </a:solidFill>
                <a:latin typeface="Calibri" panose="020F0502020204030204" pitchFamily="34" charset="0"/>
              </a:rPr>
              <a:t>: Dejte do </a:t>
            </a:r>
            <a:r>
              <a:rPr lang="cs-CZ" sz="2000" b="1" i="1" u="sng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future</a:t>
            </a:r>
            <a:r>
              <a:rPr lang="cs-CZ" sz="2000" b="1" i="1" u="sng" dirty="0" smtClean="0">
                <a:solidFill>
                  <a:srgbClr val="FF0000"/>
                </a:solidFill>
                <a:latin typeface="Calibri" panose="020F0502020204030204" pitchFamily="34" charset="0"/>
              </a:rPr>
              <a:t> </a:t>
            </a:r>
            <a:r>
              <a:rPr lang="cs-CZ" sz="2000" b="1" i="1" u="sng" dirty="0" err="1" smtClean="0">
                <a:solidFill>
                  <a:srgbClr val="FF0000"/>
                </a:solidFill>
                <a:latin typeface="Calibri" panose="020F0502020204030204" pitchFamily="34" charset="0"/>
              </a:rPr>
              <a:t>proche</a:t>
            </a:r>
            <a:r>
              <a:rPr lang="cs-CZ" sz="2000" b="1" i="1" u="sng" dirty="0" smtClean="0">
                <a:solidFill>
                  <a:srgbClr val="FF0000"/>
                </a:solidFill>
                <a:latin typeface="Calibri" panose="020F0502020204030204" pitchFamily="34" charset="0"/>
              </a:rPr>
              <a:t>:</a:t>
            </a:r>
            <a:endParaRPr lang="cs-CZ" sz="2000" b="1" i="1" u="sng" dirty="0">
              <a:solidFill>
                <a:srgbClr val="FF0000"/>
              </a:solidFill>
              <a:latin typeface="Calibri" panose="020F0502020204030204" pitchFamily="34" charset="0"/>
            </a:endParaRPr>
          </a:p>
          <a:p>
            <a:endParaRPr lang="cs-CZ" sz="2000" i="1" dirty="0">
              <a:latin typeface="Calibri" panose="020F0502020204030204" pitchFamily="34" charset="0"/>
            </a:endParaRP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9741221"/>
              </p:ext>
            </p:extLst>
          </p:nvPr>
        </p:nvGraphicFramePr>
        <p:xfrm>
          <a:off x="467544" y="1628798"/>
          <a:ext cx="8201615" cy="4720219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90265"/>
                <a:gridCol w="2211536"/>
                <a:gridCol w="1924740"/>
                <a:gridCol w="470003"/>
                <a:gridCol w="3305071"/>
              </a:tblGrid>
              <a:tr h="360042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42" marR="6942" marT="6942" marB="0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fr-FR" sz="1800" u="none" strike="noStrike" noProof="0" dirty="0" smtClean="0">
                          <a:effectLst/>
                          <a:latin typeface="Calibri" panose="020F0502020204030204" pitchFamily="34" charset="0"/>
                        </a:rPr>
                        <a:t>se balader</a:t>
                      </a:r>
                      <a:endParaRPr lang="fr-FR" sz="1800" b="0" i="0" u="none" strike="noStrike" noProof="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42" marR="6942" marT="6942" marB="0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fr-FR" sz="1800" u="none" strike="noStrike" noProof="0" dirty="0" err="1" smtClean="0">
                          <a:effectLst/>
                          <a:latin typeface="Calibri" panose="020F0502020204030204" pitchFamily="34" charset="0"/>
                        </a:rPr>
                        <a:t>procházet</a:t>
                      </a:r>
                      <a:r>
                        <a:rPr lang="fr-FR" sz="1800" u="none" strike="noStrike" noProof="0" dirty="0" smtClean="0">
                          <a:effectLst/>
                          <a:latin typeface="Calibri" panose="020F0502020204030204" pitchFamily="34" charset="0"/>
                        </a:rPr>
                        <a:t> se</a:t>
                      </a:r>
                      <a:endParaRPr lang="fr-FR" sz="1800" b="0" i="0" u="none" strike="noStrike" noProof="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42" marR="6942" marT="6942" marB="0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fr-FR" sz="1800" b="0" i="1" u="none" strike="noStrike" noProof="0" dirty="0" smtClean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</a:rPr>
                        <a:t>je</a:t>
                      </a:r>
                      <a:endParaRPr lang="fr-FR" sz="1800" b="0" i="1" u="none" strike="noStrike" noProof="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42" marR="6942" marT="6942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sz="1800" b="1" i="1" u="none" strike="noStrike" noProof="0" dirty="0" smtClean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</a:rPr>
                        <a:t>Je vais</a:t>
                      </a:r>
                      <a:r>
                        <a:rPr lang="fr-FR" sz="1800" b="1" i="1" u="none" strike="noStrike" baseline="0" noProof="0" dirty="0" smtClean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</a:rPr>
                        <a:t> me </a:t>
                      </a:r>
                      <a:r>
                        <a:rPr lang="fr-FR" sz="1800" b="1" i="1" u="none" strike="noStrike" noProof="0" dirty="0" smtClean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</a:rPr>
                        <a:t>balader.</a:t>
                      </a:r>
                      <a:endParaRPr lang="fr-FR" sz="1800" b="0" i="0" u="none" strike="noStrike" noProof="0" dirty="0"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42" marR="6942" marT="6942" marB="0"/>
                </a:tc>
              </a:tr>
              <a:tr h="360040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42" marR="6942" marT="6942" marB="0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fr-FR" sz="1800" u="none" strike="noStrike" kern="1200" noProof="0" dirty="0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faire du camping</a:t>
                      </a:r>
                      <a:endParaRPr kumimoji="0" lang="fr-FR" sz="1800" u="none" strike="noStrike" kern="1200" noProof="0" dirty="0">
                        <a:solidFill>
                          <a:schemeClr val="dk1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6942" marR="6942" marT="6942" marB="0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fr-FR" sz="1800" u="none" strike="noStrike" kern="1200" noProof="0" dirty="0" err="1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stanovat</a:t>
                      </a:r>
                      <a:r>
                        <a:rPr kumimoji="0" lang="fr-FR" sz="1800" u="none" strike="noStrike" kern="1200" noProof="0" dirty="0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, </a:t>
                      </a:r>
                      <a:r>
                        <a:rPr kumimoji="0" lang="fr-FR" sz="1800" u="none" strike="noStrike" kern="1200" noProof="0" dirty="0" err="1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kempovat</a:t>
                      </a:r>
                      <a:endParaRPr kumimoji="0" lang="fr-FR" sz="1800" u="none" strike="noStrike" kern="1200" noProof="0" dirty="0">
                        <a:solidFill>
                          <a:schemeClr val="dk1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6942" marR="6942" marT="6942" marB="0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fr-FR" sz="1800" b="0" i="1" u="none" strike="noStrike" noProof="0" dirty="0" smtClean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</a:rPr>
                        <a:t>tu</a:t>
                      </a:r>
                      <a:endParaRPr lang="fr-FR" sz="1800" b="0" i="1" u="none" strike="noStrike" noProof="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42" marR="6942" marT="6942" marB="0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fr-FR" sz="1800" b="1" i="1" u="none" strike="noStrike" kern="1200" noProof="0" dirty="0" smtClean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Tu vas faire du camping.</a:t>
                      </a:r>
                      <a:endParaRPr kumimoji="0" lang="fr-FR" sz="1800" b="1" i="1" u="none" strike="noStrike" kern="1200" noProof="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6942" marR="6942" marT="6942" marB="0"/>
                </a:tc>
              </a:tr>
              <a:tr h="360040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42" marR="6942" marT="6942" marB="0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fr-FR" sz="1800" u="none" strike="noStrike" kern="1200" noProof="0" dirty="0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durer longtemps</a:t>
                      </a:r>
                      <a:endParaRPr kumimoji="0" lang="fr-FR" sz="1800" u="none" strike="noStrike" kern="1200" noProof="0" dirty="0">
                        <a:solidFill>
                          <a:schemeClr val="dk1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6942" marR="6942" marT="6942" marB="0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fr-FR" sz="1800" u="none" strike="noStrike" kern="1200" noProof="0" dirty="0" err="1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trvat</a:t>
                      </a:r>
                      <a:endParaRPr kumimoji="0" lang="fr-FR" sz="1800" u="none" strike="noStrike" kern="1200" noProof="0" dirty="0">
                        <a:solidFill>
                          <a:schemeClr val="dk1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6942" marR="6942" marT="6942" marB="0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fr-FR" sz="1800" b="0" i="1" u="none" strike="noStrike" noProof="0" dirty="0" smtClean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</a:rPr>
                        <a:t>ça</a:t>
                      </a:r>
                      <a:endParaRPr lang="fr-FR" sz="1800" b="0" i="1" u="none" strike="noStrike" noProof="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42" marR="6942" marT="6942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fr-FR" sz="1800" b="1" i="1" u="none" strike="noStrike" kern="1200" noProof="0" dirty="0" smtClean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Ça va durer longtemps.</a:t>
                      </a:r>
                      <a:endParaRPr kumimoji="0" lang="fr-FR" sz="1800" b="1" i="1" u="none" strike="noStrike" kern="1200" noProof="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6942" marR="6942" marT="6942" marB="0"/>
                </a:tc>
              </a:tr>
              <a:tr h="360040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42" marR="6942" marT="6942" marB="0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fr-FR" sz="1800" u="none" strike="noStrike" kern="1200" noProof="0" dirty="0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louer un appartement</a:t>
                      </a:r>
                      <a:endParaRPr kumimoji="0" lang="fr-FR" sz="1800" u="none" strike="noStrike" kern="1200" noProof="0" dirty="0">
                        <a:solidFill>
                          <a:schemeClr val="dk1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6942" marR="6942" marT="6942" marB="0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fr-FR" sz="1800" u="none" strike="noStrike" kern="1200" noProof="0" dirty="0" err="1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pronajmout</a:t>
                      </a:r>
                      <a:r>
                        <a:rPr kumimoji="0" lang="fr-FR" sz="1800" u="none" strike="noStrike" kern="1200" noProof="0" dirty="0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 si </a:t>
                      </a:r>
                      <a:r>
                        <a:rPr kumimoji="0" lang="fr-FR" sz="1800" u="none" strike="noStrike" kern="1200" noProof="0" dirty="0" err="1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byt</a:t>
                      </a:r>
                      <a:endParaRPr kumimoji="0" lang="fr-FR" sz="1800" u="none" strike="noStrike" kern="1200" noProof="0" dirty="0">
                        <a:solidFill>
                          <a:schemeClr val="dk1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6942" marR="6942" marT="6942" marB="0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fr-FR" sz="1800" b="0" i="1" u="none" strike="noStrike" noProof="0" dirty="0" smtClean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</a:rPr>
                        <a:t>je</a:t>
                      </a:r>
                      <a:endParaRPr lang="fr-FR" sz="1800" b="0" i="1" u="none" strike="noStrike" noProof="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42" marR="6942" marT="6942" marB="0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fr-FR" sz="1800" b="1" i="1" u="none" strike="noStrike" kern="1200" noProof="0" dirty="0" smtClean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Je vais louer un appartement.</a:t>
                      </a:r>
                      <a:endParaRPr kumimoji="0" lang="fr-FR" sz="1800" b="1" i="1" u="none" strike="noStrike" kern="1200" noProof="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6942" marR="6942" marT="6942" marB="0"/>
                </a:tc>
              </a:tr>
              <a:tr h="432048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42" marR="6942" marT="6942" marB="0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fr-FR" sz="1800" u="none" strike="noStrike" kern="1200" noProof="0" dirty="0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mettre le livre sur la table </a:t>
                      </a:r>
                      <a:endParaRPr kumimoji="0" lang="fr-FR" sz="1800" u="none" strike="noStrike" kern="1200" noProof="0" dirty="0">
                        <a:solidFill>
                          <a:schemeClr val="dk1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6942" marR="6942" marT="6942" marB="0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fr-FR" sz="1800" u="none" strike="noStrike" kern="1200" noProof="0" dirty="0" err="1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položit</a:t>
                      </a:r>
                      <a:r>
                        <a:rPr kumimoji="0" lang="fr-FR" sz="1800" u="none" strike="noStrike" kern="1200" noProof="0" dirty="0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, </a:t>
                      </a:r>
                      <a:r>
                        <a:rPr kumimoji="0" lang="fr-FR" sz="1800" u="none" strike="noStrike" kern="1200" noProof="0" dirty="0" err="1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dát</a:t>
                      </a:r>
                      <a:r>
                        <a:rPr kumimoji="0" lang="fr-FR" sz="1800" u="none" strike="noStrike" kern="1200" noProof="0" dirty="0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, </a:t>
                      </a:r>
                      <a:r>
                        <a:rPr kumimoji="0" lang="fr-FR" sz="1800" u="none" strike="noStrike" kern="1200" noProof="0" dirty="0" err="1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umístit</a:t>
                      </a:r>
                      <a:r>
                        <a:rPr kumimoji="0" lang="fr-FR" sz="1800" u="none" strike="noStrike" kern="1200" noProof="0" dirty="0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fr-FR" sz="1800" u="none" strike="noStrike" kern="1200" noProof="0" dirty="0" err="1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knihu</a:t>
                      </a:r>
                      <a:r>
                        <a:rPr kumimoji="0" lang="fr-FR" sz="1800" u="none" strike="noStrike" kern="1200" noProof="0" dirty="0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 na </a:t>
                      </a:r>
                      <a:r>
                        <a:rPr kumimoji="0" lang="fr-FR" sz="1800" u="none" strike="noStrike" kern="1200" noProof="0" dirty="0" err="1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stůl</a:t>
                      </a:r>
                      <a:endParaRPr kumimoji="0" lang="fr-FR" sz="1800" u="none" strike="noStrike" kern="1200" noProof="0" dirty="0">
                        <a:solidFill>
                          <a:schemeClr val="dk1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6942" marR="6942" marT="6942" marB="0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fr-FR" sz="1800" b="0" i="1" u="none" strike="noStrike" noProof="0" dirty="0" smtClean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</a:rPr>
                        <a:t>vous</a:t>
                      </a:r>
                      <a:endParaRPr lang="fr-FR" sz="1800" b="0" i="1" u="none" strike="noStrike" noProof="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42" marR="6942" marT="6942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fr-FR" sz="1800" b="1" i="1" u="none" strike="noStrike" kern="1200" noProof="0" dirty="0" smtClean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Vous allez mettre le livre sur la table.</a:t>
                      </a:r>
                      <a:endParaRPr kumimoji="0" lang="fr-FR" sz="1800" b="1" i="1" u="none" strike="noStrike" kern="1200" noProof="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6942" marR="6942" marT="6942" marB="0"/>
                </a:tc>
              </a:tr>
              <a:tr h="52216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42" marR="6942" marT="6942" marB="0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fr-FR" sz="1800" u="none" strike="noStrike" kern="1200" noProof="0" dirty="0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monter sur le Mont Blanc</a:t>
                      </a:r>
                      <a:endParaRPr kumimoji="0" lang="fr-FR" sz="1800" u="none" strike="noStrike" kern="1200" noProof="0" dirty="0">
                        <a:solidFill>
                          <a:schemeClr val="dk1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6942" marR="6942" marT="6942" marB="0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fr-FR" sz="1800" u="none" strike="noStrike" kern="1200" noProof="0" dirty="0" err="1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stoupat</a:t>
                      </a:r>
                      <a:r>
                        <a:rPr kumimoji="0" lang="fr-FR" sz="1800" u="none" strike="noStrike" kern="1200" noProof="0" dirty="0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, </a:t>
                      </a:r>
                      <a:r>
                        <a:rPr kumimoji="0" lang="fr-FR" sz="1800" u="none" strike="noStrike" kern="1200" noProof="0" dirty="0" err="1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vystoupat</a:t>
                      </a:r>
                      <a:r>
                        <a:rPr kumimoji="0" lang="fr-FR" sz="1800" u="none" strike="noStrike" kern="1200" noProof="0" dirty="0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 na Mont Blanc</a:t>
                      </a:r>
                      <a:endParaRPr kumimoji="0" lang="fr-FR" sz="1800" u="none" strike="noStrike" kern="1200" noProof="0" dirty="0">
                        <a:solidFill>
                          <a:schemeClr val="dk1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6942" marR="6942" marT="6942" marB="0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fr-FR" sz="1800" b="0" i="1" u="none" strike="noStrike" noProof="0" dirty="0" smtClean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</a:rPr>
                        <a:t>nous</a:t>
                      </a:r>
                      <a:endParaRPr lang="fr-FR" sz="1800" b="0" i="1" u="none" strike="noStrike" noProof="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42" marR="6942" marT="6942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fr-FR" sz="1800" b="1" i="1" u="none" strike="noStrike" kern="1200" noProof="0" dirty="0" smtClean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Nous allons monter sur le Mont Blanc.</a:t>
                      </a:r>
                      <a:endParaRPr kumimoji="0" lang="fr-FR" sz="1800" b="1" i="1" u="none" strike="noStrike" kern="1200" noProof="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6942" marR="6942" marT="6942" marB="0"/>
                </a:tc>
              </a:tr>
              <a:tr h="343351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42" marR="6942" marT="6942" marB="0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fr-FR" sz="1800" u="none" strike="noStrike" kern="1200" noProof="0" dirty="0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montrer un dessin</a:t>
                      </a:r>
                      <a:endParaRPr kumimoji="0" lang="fr-FR" sz="1800" u="none" strike="noStrike" kern="1200" noProof="0" dirty="0">
                        <a:solidFill>
                          <a:schemeClr val="dk1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6942" marR="6942" marT="6942" marB="0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fr-FR" sz="1800" u="none" strike="noStrike" kern="1200" noProof="0" dirty="0" err="1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ukázat</a:t>
                      </a:r>
                      <a:r>
                        <a:rPr kumimoji="0" lang="fr-FR" sz="1800" u="none" strike="noStrike" kern="1200" noProof="0" dirty="0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fr-FR" sz="1800" u="none" strike="noStrike" kern="1200" noProof="0" dirty="0" err="1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obrázek</a:t>
                      </a:r>
                      <a:endParaRPr kumimoji="0" lang="fr-FR" sz="1800" u="none" strike="noStrike" kern="1200" noProof="0" dirty="0">
                        <a:solidFill>
                          <a:schemeClr val="dk1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6942" marR="6942" marT="6942" marB="0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fr-FR" sz="1800" b="0" i="1" u="none" strike="noStrike" noProof="0" dirty="0" err="1" smtClean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</a:rPr>
                        <a:t>ll</a:t>
                      </a:r>
                      <a:r>
                        <a:rPr lang="fr-FR" sz="1800" b="0" i="1" u="none" strike="noStrike" noProof="0" dirty="0" smtClean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</a:rPr>
                        <a:t> </a:t>
                      </a:r>
                      <a:endParaRPr lang="fr-FR" sz="1800" b="0" i="1" u="none" strike="noStrike" noProof="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42" marR="6942" marT="6942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fr-FR" sz="1800" b="1" i="1" u="none" strike="noStrike" kern="1200" noProof="0" dirty="0" smtClean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Il va montrer un dessin.</a:t>
                      </a:r>
                      <a:endParaRPr kumimoji="0" lang="fr-FR" sz="1800" b="1" i="1" u="none" strike="noStrike" kern="1200" noProof="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6942" marR="6942" marT="6942" marB="0"/>
                </a:tc>
              </a:tr>
              <a:tr h="440058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42" marR="6942" marT="6942" marB="0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fr-FR" sz="1800" u="none" strike="noStrike" kern="1200" noProof="0" dirty="0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ouvrir la fenêtre</a:t>
                      </a:r>
                      <a:endParaRPr kumimoji="0" lang="fr-FR" sz="1800" u="none" strike="noStrike" kern="1200" noProof="0" dirty="0">
                        <a:solidFill>
                          <a:schemeClr val="dk1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6942" marR="6942" marT="6942" marB="0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fr-FR" sz="1800" u="none" strike="noStrike" kern="1200" noProof="0" dirty="0" err="1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otevřít</a:t>
                      </a:r>
                      <a:r>
                        <a:rPr kumimoji="0" lang="fr-FR" sz="1800" u="none" strike="noStrike" kern="1200" noProof="0" dirty="0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fr-FR" sz="1800" u="none" strike="noStrike" kern="1200" noProof="0" dirty="0" err="1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okno</a:t>
                      </a:r>
                      <a:endParaRPr kumimoji="0" lang="fr-FR" sz="1800" u="none" strike="noStrike" kern="1200" noProof="0" dirty="0">
                        <a:solidFill>
                          <a:schemeClr val="dk1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6942" marR="6942" marT="6942" marB="0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fr-FR" sz="1800" b="0" i="1" u="none" strike="noStrike" noProof="0" dirty="0" smtClean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</a:rPr>
                        <a:t>elle</a:t>
                      </a:r>
                      <a:endParaRPr lang="fr-FR" sz="1800" b="0" i="1" u="none" strike="noStrike" noProof="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42" marR="6942" marT="6942" marB="0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fr-FR" sz="1800" b="1" i="1" u="none" strike="noStrike" kern="1200" noProof="0" dirty="0" smtClean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Elle va ouvrir la fenêtre.</a:t>
                      </a:r>
                      <a:endParaRPr kumimoji="0" lang="fr-FR" sz="1800" b="1" i="1" u="none" strike="noStrike" kern="1200" noProof="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6942" marR="6942" marT="6942" marB="0"/>
                </a:tc>
              </a:tr>
              <a:tr h="52216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42" marR="6942" marT="6942" marB="0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fr-FR" sz="1800" u="none" strike="noStrike" kern="1200" noProof="0" dirty="0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partir en vacances</a:t>
                      </a:r>
                      <a:endParaRPr kumimoji="0" lang="fr-FR" sz="1800" u="none" strike="noStrike" kern="1200" noProof="0" dirty="0">
                        <a:solidFill>
                          <a:schemeClr val="dk1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6942" marR="6942" marT="6942" marB="0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fr-FR" sz="1800" u="none" strike="noStrike" kern="1200" noProof="0" dirty="0" err="1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odjet</a:t>
                      </a:r>
                      <a:r>
                        <a:rPr kumimoji="0" lang="fr-FR" sz="1800" u="none" strike="noStrike" kern="1200" noProof="0" dirty="0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, </a:t>
                      </a:r>
                      <a:r>
                        <a:rPr kumimoji="0" lang="fr-FR" sz="1800" u="none" strike="noStrike" kern="1200" noProof="0" dirty="0" err="1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odejít</a:t>
                      </a:r>
                      <a:r>
                        <a:rPr kumimoji="0" lang="fr-FR" sz="1800" u="none" strike="noStrike" kern="1200" noProof="0" dirty="0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 na </a:t>
                      </a:r>
                      <a:r>
                        <a:rPr kumimoji="0" lang="fr-FR" sz="1800" u="none" strike="noStrike" kern="1200" noProof="0" dirty="0" err="1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prázdniny</a:t>
                      </a:r>
                      <a:endParaRPr kumimoji="0" lang="fr-FR" sz="1800" u="none" strike="noStrike" kern="1200" noProof="0" dirty="0">
                        <a:solidFill>
                          <a:schemeClr val="dk1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6942" marR="6942" marT="6942" marB="0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fr-FR" sz="1800" b="0" i="1" u="none" strike="noStrike" noProof="0" dirty="0" smtClean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</a:rPr>
                        <a:t>qui</a:t>
                      </a:r>
                      <a:endParaRPr lang="fr-FR" sz="1800" b="0" i="1" u="none" strike="noStrike" noProof="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42" marR="6942" marT="6942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fr-FR" sz="1800" b="1" i="1" u="none" strike="noStrike" kern="1200" noProof="0" dirty="0" smtClean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Qui va partir en vacances.</a:t>
                      </a:r>
                    </a:p>
                    <a:p>
                      <a:pPr marL="0" algn="l" rtl="0" eaLnBrk="1" fontAlgn="b" latinLnBrk="0" hangingPunct="1"/>
                      <a:endParaRPr kumimoji="0" lang="fr-FR" sz="1800" b="1" i="1" u="none" strike="noStrike" kern="1200" noProof="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6942" marR="6942" marT="6942" marB="0"/>
                </a:tc>
              </a:tr>
              <a:tr h="779589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10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42" marR="6942" marT="6942" marB="0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fr-FR" sz="1800" u="none" strike="noStrike" kern="1200" noProof="0" dirty="0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passer un week-end à la campagne</a:t>
                      </a:r>
                      <a:endParaRPr kumimoji="0" lang="fr-FR" sz="1800" u="none" strike="noStrike" kern="1200" noProof="0" dirty="0">
                        <a:solidFill>
                          <a:schemeClr val="dk1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6942" marR="6942" marT="6942" marB="0"/>
                </a:tc>
                <a:tc>
                  <a:txBody>
                    <a:bodyPr/>
                    <a:lstStyle/>
                    <a:p>
                      <a:pPr marL="0" algn="l" rtl="0" eaLnBrk="1" fontAlgn="b" latinLnBrk="0" hangingPunct="1"/>
                      <a:r>
                        <a:rPr kumimoji="0" lang="cs-CZ" sz="1800" u="none" strike="noStrike" kern="1200" noProof="0" dirty="0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s</a:t>
                      </a:r>
                      <a:r>
                        <a:rPr kumimoji="0" lang="fr-FR" sz="1800" u="none" strike="noStrike" kern="1200" noProof="0" dirty="0" err="1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trávit</a:t>
                      </a:r>
                      <a:r>
                        <a:rPr kumimoji="0" lang="fr-FR" sz="1800" u="none" strike="noStrike" kern="1200" noProof="0" dirty="0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fr-FR" sz="1800" u="none" strike="noStrike" kern="1200" noProof="0" dirty="0" err="1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víkend</a:t>
                      </a:r>
                      <a:r>
                        <a:rPr kumimoji="0" lang="fr-FR" sz="1800" u="none" strike="noStrike" kern="1200" noProof="0" dirty="0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 na </a:t>
                      </a:r>
                      <a:r>
                        <a:rPr kumimoji="0" lang="fr-FR" sz="1800" u="none" strike="noStrike" kern="1200" noProof="0" dirty="0" err="1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venkově</a:t>
                      </a:r>
                      <a:endParaRPr kumimoji="0" lang="fr-FR" sz="1800" u="none" strike="noStrike" kern="1200" noProof="0" dirty="0">
                        <a:solidFill>
                          <a:schemeClr val="dk1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6942" marR="6942" marT="6942" marB="0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fr-FR" sz="1800" b="0" i="1" u="none" strike="noStrike" noProof="0" dirty="0" smtClean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</a:rPr>
                        <a:t>elles</a:t>
                      </a:r>
                      <a:endParaRPr lang="fr-FR" sz="1800" b="0" i="1" u="none" strike="noStrike" noProof="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942" marR="6942" marT="6942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fr-FR" sz="1800" b="1" i="1" u="none" strike="noStrike" kern="1200" noProof="0" dirty="0" smtClean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Elles vont passer un week-end à la campagne.</a:t>
                      </a:r>
                    </a:p>
                    <a:p>
                      <a:pPr marL="0" algn="l" rtl="0" eaLnBrk="1" fontAlgn="b" latinLnBrk="0" hangingPunct="1"/>
                      <a:endParaRPr kumimoji="0" lang="fr-FR" sz="1800" b="1" i="1" u="none" strike="noStrike" kern="1200" noProof="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6942" marR="6942" marT="6942" marB="0"/>
                </a:tc>
              </a:tr>
            </a:tbl>
          </a:graphicData>
        </a:graphic>
      </p:graphicFrame>
      <p:pic>
        <p:nvPicPr>
          <p:cNvPr id="3073" name="Picture 1" descr="C:\Users\frajsp\AppData\Local\Microsoft\Windows\Temporary Internet Files\Content.IE5\WN6MTEJY\MP90040332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1048" y="1340768"/>
            <a:ext cx="100811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457200" y="188639"/>
            <a:ext cx="8291264" cy="1001365"/>
          </a:xfrm>
          <a:prstGeom prst="rect">
            <a:avLst/>
          </a:prstGeom>
          <a:solidFill>
            <a:schemeClr val="accent3"/>
          </a:solidFill>
        </p:spPr>
        <p:txBody>
          <a:bodyPr vert="horz" lIns="45720" tIns="0" rIns="45720" bIns="0" anchor="b" anchorCtr="0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800" b="1" kern="1200" cap="all" baseline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latin typeface="+mj-lt"/>
                <a:ea typeface="+mj-ea"/>
                <a:cs typeface="+mj-cs"/>
              </a:defRPr>
            </a:lvl1pPr>
            <a:extLst/>
          </a:lstStyle>
          <a:p>
            <a:pPr algn="ctr"/>
            <a:r>
              <a:rPr lang="cs-CZ" sz="3200" dirty="0" smtClean="0">
                <a:solidFill>
                  <a:schemeClr val="tx1"/>
                </a:solidFill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</a:rPr>
              <a:t/>
            </a:r>
            <a:br>
              <a:rPr lang="cs-CZ" sz="3200" dirty="0" smtClean="0">
                <a:solidFill>
                  <a:schemeClr val="tx1"/>
                </a:solidFill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</a:rPr>
              <a:t>LE FUTUR PROCHE (ZKRATKA FP) -</a:t>
            </a:r>
            <a:br>
              <a:rPr lang="cs-CZ" sz="3200" dirty="0" smtClean="0">
                <a:solidFill>
                  <a:schemeClr val="tx1"/>
                </a:solidFill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</a:rPr>
              <a:t> BLÍZKÝ BUDOUCÍ ČAS </a:t>
            </a:r>
            <a:endParaRPr lang="cs-CZ" sz="3200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pic>
        <p:nvPicPr>
          <p:cNvPr id="9" name="Picture 3" descr="C:\Users\ultrabook\AppData\Local\Microsoft\Windows\Temporary Internet Files\Content.IE5\98X4WNRY\dglxasset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5640" y="404664"/>
            <a:ext cx="1072824" cy="785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1365" y="1628800"/>
            <a:ext cx="3779912" cy="522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748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16074" y="1190004"/>
            <a:ext cx="8229600" cy="4936158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sz="2000" b="1" i="1" u="sng" dirty="0" err="1">
                <a:solidFill>
                  <a:srgbClr val="FF0000"/>
                </a:solidFill>
                <a:latin typeface="Calibri" panose="020F0502020204030204" pitchFamily="34" charset="0"/>
              </a:rPr>
              <a:t>Mettez</a:t>
            </a:r>
            <a:r>
              <a:rPr lang="cs-CZ" sz="2000" b="1" i="1" u="sng" dirty="0">
                <a:solidFill>
                  <a:srgbClr val="FF0000"/>
                </a:solidFill>
                <a:latin typeface="Calibri" panose="020F0502020204030204" pitchFamily="34" charset="0"/>
              </a:rPr>
              <a:t> au futur </a:t>
            </a:r>
            <a:r>
              <a:rPr lang="cs-CZ" sz="2000" b="1" i="1" u="sng" dirty="0" err="1">
                <a:solidFill>
                  <a:srgbClr val="FF0000"/>
                </a:solidFill>
                <a:latin typeface="Calibri" panose="020F0502020204030204" pitchFamily="34" charset="0"/>
              </a:rPr>
              <a:t>proche</a:t>
            </a:r>
            <a:r>
              <a:rPr lang="cs-CZ" sz="2000" b="1" i="1" u="sng" dirty="0">
                <a:solidFill>
                  <a:srgbClr val="FF0000"/>
                </a:solidFill>
                <a:latin typeface="Calibri" panose="020F0502020204030204" pitchFamily="34" charset="0"/>
              </a:rPr>
              <a:t> (Dejte do </a:t>
            </a:r>
            <a:r>
              <a:rPr lang="cs-CZ" sz="2000" b="1" i="1" u="sng" dirty="0" err="1">
                <a:solidFill>
                  <a:srgbClr val="FF0000"/>
                </a:solidFill>
                <a:latin typeface="Calibri" panose="020F0502020204030204" pitchFamily="34" charset="0"/>
              </a:rPr>
              <a:t>future</a:t>
            </a:r>
            <a:r>
              <a:rPr lang="cs-CZ" sz="2000" b="1" i="1" u="sng" dirty="0">
                <a:solidFill>
                  <a:srgbClr val="FF0000"/>
                </a:solidFill>
                <a:latin typeface="Calibri" panose="020F0502020204030204" pitchFamily="34" charset="0"/>
              </a:rPr>
              <a:t> </a:t>
            </a:r>
            <a:r>
              <a:rPr lang="cs-CZ" sz="2000" b="1" i="1" u="sng" dirty="0" err="1">
                <a:solidFill>
                  <a:srgbClr val="FF0000"/>
                </a:solidFill>
                <a:latin typeface="Calibri" panose="020F0502020204030204" pitchFamily="34" charset="0"/>
              </a:rPr>
              <a:t>proche</a:t>
            </a:r>
            <a:r>
              <a:rPr lang="cs-CZ" sz="2000" b="1" i="1" u="sng" dirty="0">
                <a:solidFill>
                  <a:srgbClr val="FF0000"/>
                </a:solidFill>
                <a:latin typeface="Calibri" panose="020F0502020204030204" pitchFamily="34" charset="0"/>
              </a:rPr>
              <a:t>):</a:t>
            </a:r>
          </a:p>
          <a:p>
            <a:endParaRPr lang="cs-CZ" i="1" dirty="0">
              <a:latin typeface="Calibri" panose="020F0502020204030204" pitchFamily="34" charset="0"/>
            </a:endParaRP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5940662"/>
              </p:ext>
            </p:extLst>
          </p:nvPr>
        </p:nvGraphicFramePr>
        <p:xfrm>
          <a:off x="755576" y="1844824"/>
          <a:ext cx="7531128" cy="266429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88032"/>
                <a:gridCol w="2130528"/>
                <a:gridCol w="2376264"/>
                <a:gridCol w="2736304"/>
              </a:tblGrid>
              <a:tr h="377636">
                <a:tc>
                  <a:txBody>
                    <a:bodyPr/>
                    <a:lstStyle/>
                    <a:p>
                      <a:pPr marL="0" algn="l" defTabSz="914400" rtl="0" eaLnBrk="1" fontAlgn="b" latinLnBrk="0" hangingPunct="1"/>
                      <a:endParaRPr lang="cs-CZ" sz="1800" b="0" i="0" u="none" strike="noStrike" kern="12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6942" marR="6942" marT="6942" marB="0"/>
                </a:tc>
                <a:tc>
                  <a:txBody>
                    <a:bodyPr/>
                    <a:lstStyle/>
                    <a:p>
                      <a:pPr algn="just" fontAlgn="b"/>
                      <a:endParaRPr lang="cs-CZ" sz="2000" b="0" i="0" u="none" strike="noStrike" dirty="0">
                        <a:effectLst/>
                        <a:latin typeface="Calibri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fr-FR" sz="2000" b="1" i="1" noProof="0" dirty="0" smtClean="0">
                          <a:latin typeface="Calibri" pitchFamily="34" charset="0"/>
                        </a:rPr>
                        <a:t>Présent:</a:t>
                      </a:r>
                      <a:endParaRPr lang="fr-FR" sz="2000" b="1" i="1" noProof="0" dirty="0">
                        <a:latin typeface="Calibri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sz="2000" b="1" i="1" u="none" strike="noStrike" noProof="0" dirty="0" smtClean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</a:rPr>
                        <a:t>Futur proche:</a:t>
                      </a:r>
                      <a:endParaRPr lang="fr-FR" sz="2000" b="1" i="1" u="none" strike="noStrike" noProof="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0" marR="0" marT="0" marB="0"/>
                </a:tc>
              </a:tr>
              <a:tr h="377636">
                <a:tc>
                  <a:txBody>
                    <a:bodyPr/>
                    <a:lstStyle/>
                    <a:p>
                      <a:pPr marL="0" algn="l" defTabSz="914400" rtl="0" eaLnBrk="1" fontAlgn="b" latinLnBrk="0" hangingPunct="1"/>
                      <a:r>
                        <a:rPr lang="cs-CZ" sz="1800" b="0" i="0" u="none" strike="noStrike" kern="1200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1</a:t>
                      </a:r>
                      <a:endParaRPr lang="cs-CZ" sz="1800" b="0" i="0" u="none" strike="noStrike" kern="12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just" fontAlgn="b"/>
                      <a:r>
                        <a:rPr kumimoji="0" lang="cs-CZ" sz="2000" b="0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Sněží.</a:t>
                      </a:r>
                      <a:endParaRPr kumimoji="0" lang="cs-CZ" sz="2000" b="0" kern="1200" dirty="0">
                        <a:solidFill>
                          <a:schemeClr val="dk1"/>
                        </a:solidFill>
                        <a:effectLst/>
                        <a:latin typeface="Calibri" pitchFamily="34" charset="0"/>
                        <a:ea typeface="+mn-ea"/>
                        <a:cs typeface="Calibri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just"/>
                      <a:r>
                        <a:rPr kumimoji="0" lang="fr-FR" sz="2000" b="0" kern="1200" noProof="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Il neige.</a:t>
                      </a:r>
                      <a:endParaRPr kumimoji="0" lang="fr-FR" sz="2000" b="0" kern="1200" noProof="0" dirty="0">
                        <a:solidFill>
                          <a:schemeClr val="dk1"/>
                        </a:solidFill>
                        <a:effectLst/>
                        <a:latin typeface="Calibri" pitchFamily="34" charset="0"/>
                        <a:ea typeface="+mn-ea"/>
                        <a:cs typeface="Calibri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just" fontAlgn="b"/>
                      <a:r>
                        <a:rPr lang="fr-FR" sz="2000" b="0" i="1" u="none" strike="noStrike" kern="1200" noProof="0" dirty="0" smtClean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Il va neiger.</a:t>
                      </a:r>
                      <a:endParaRPr lang="fr-FR" sz="2000" b="0" i="1" u="none" strike="noStrike" kern="1200" noProof="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0" marR="0" marT="0" marB="0"/>
                </a:tc>
              </a:tr>
              <a:tr h="377636">
                <a:tc>
                  <a:txBody>
                    <a:bodyPr/>
                    <a:lstStyle/>
                    <a:p>
                      <a:pPr marL="0" algn="l" defTabSz="914400" rtl="0" eaLnBrk="1" fontAlgn="b" latinLnBrk="0" hangingPunct="1"/>
                      <a:r>
                        <a:rPr lang="cs-CZ" sz="1800" b="0" i="0" u="none" strike="noStrike" kern="1200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2</a:t>
                      </a:r>
                      <a:endParaRPr lang="cs-CZ" sz="1800" b="0" i="0" u="none" strike="noStrike" kern="12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just"/>
                      <a:r>
                        <a:rPr kumimoji="0" lang="cs-CZ" sz="2000" b="0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Prší (hodně).</a:t>
                      </a:r>
                      <a:endParaRPr kumimoji="0" lang="cs-CZ" sz="2000" b="0" kern="1200" dirty="0">
                        <a:solidFill>
                          <a:schemeClr val="dk1"/>
                        </a:solidFill>
                        <a:effectLst/>
                        <a:latin typeface="Calibri" pitchFamily="34" charset="0"/>
                        <a:ea typeface="+mn-ea"/>
                        <a:cs typeface="Calibri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just"/>
                      <a:r>
                        <a:rPr kumimoji="0" lang="fr-FR" sz="2000" b="0" kern="1200" noProof="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Il pleut beaucoup.</a:t>
                      </a:r>
                      <a:endParaRPr kumimoji="0" lang="fr-FR" sz="2000" b="0" kern="1200" noProof="0" dirty="0">
                        <a:solidFill>
                          <a:schemeClr val="dk1"/>
                        </a:solidFill>
                        <a:effectLst/>
                        <a:latin typeface="Calibri" pitchFamily="34" charset="0"/>
                        <a:ea typeface="+mn-ea"/>
                        <a:cs typeface="Calibri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just" fontAlgn="b"/>
                      <a:r>
                        <a:rPr lang="fr-FR" sz="2000" b="0" i="1" u="none" strike="noStrike" kern="1200" noProof="0" dirty="0" smtClean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Il va pleuvoir beaucoup.</a:t>
                      </a:r>
                      <a:endParaRPr lang="fr-FR" sz="2000" b="0" i="1" u="none" strike="noStrike" kern="1200" noProof="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0" marR="0" marT="0" marB="0"/>
                </a:tc>
              </a:tr>
              <a:tr h="377636">
                <a:tc>
                  <a:txBody>
                    <a:bodyPr/>
                    <a:lstStyle/>
                    <a:p>
                      <a:pPr marL="0" algn="l" defTabSz="914400" rtl="0" eaLnBrk="1" fontAlgn="b" latinLnBrk="0" hangingPunct="1"/>
                      <a:r>
                        <a:rPr lang="cs-CZ" sz="1800" b="0" i="0" u="none" strike="noStrike" kern="1200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3</a:t>
                      </a:r>
                      <a:endParaRPr lang="cs-CZ" sz="1800" b="0" i="0" u="none" strike="noStrike" kern="12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just"/>
                      <a:r>
                        <a:rPr kumimoji="0" lang="cs-CZ" sz="2000" b="0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Je (velmi) hezky.</a:t>
                      </a:r>
                      <a:endParaRPr kumimoji="0" lang="cs-CZ" sz="2000" b="0" kern="1200" dirty="0">
                        <a:solidFill>
                          <a:schemeClr val="dk1"/>
                        </a:solidFill>
                        <a:effectLst/>
                        <a:latin typeface="Calibri" pitchFamily="34" charset="0"/>
                        <a:ea typeface="+mn-ea"/>
                        <a:cs typeface="Calibri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algn="just" fontAlgn="b"/>
                      <a:r>
                        <a:rPr kumimoji="0" lang="fr-FR" sz="2000" b="0" kern="1200" noProof="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Il fait </a:t>
                      </a:r>
                      <a:r>
                        <a:rPr lang="fr-FR" sz="2000" b="0" noProof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(très)</a:t>
                      </a:r>
                      <a:r>
                        <a:rPr lang="fr-FR" sz="2000" b="0" baseline="0" noProof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kumimoji="0" lang="fr-FR" sz="2000" b="0" kern="1200" noProof="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beau.</a:t>
                      </a:r>
                      <a:endParaRPr kumimoji="0" lang="fr-FR" sz="2000" b="0" kern="1200" noProof="0" dirty="0">
                        <a:solidFill>
                          <a:schemeClr val="dk1"/>
                        </a:solidFill>
                        <a:effectLst/>
                        <a:latin typeface="Calibri" pitchFamily="34" charset="0"/>
                        <a:ea typeface="+mn-ea"/>
                        <a:cs typeface="Calibri" pitchFamily="34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sz="2000" b="0" i="1" u="none" strike="noStrike" kern="1200" noProof="0" dirty="0" smtClean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Il va faire (très) beau.</a:t>
                      </a:r>
                      <a:endParaRPr lang="fr-FR" sz="2000" b="0" i="1" u="none" strike="noStrike" kern="1200" noProof="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0" marR="0" marT="0" marB="0"/>
                </a:tc>
              </a:tr>
              <a:tr h="377636">
                <a:tc>
                  <a:txBody>
                    <a:bodyPr/>
                    <a:lstStyle/>
                    <a:p>
                      <a:pPr marL="0" marR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4</a:t>
                      </a:r>
                      <a:endParaRPr lang="cs-CZ" sz="1800" b="0" i="0" u="none" strike="noStrike" kern="12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J</a:t>
                      </a:r>
                      <a:r>
                        <a:rPr lang="cs-CZ" sz="2000" b="0" i="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e </a:t>
                      </a:r>
                      <a:r>
                        <a:rPr lang="cs-CZ" sz="20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(velmi) </a:t>
                      </a:r>
                      <a:r>
                        <a:rPr lang="cs-CZ" sz="2000" b="0" i="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teplo.</a:t>
                      </a:r>
                      <a:endParaRPr lang="cs-CZ" sz="2000" b="0" i="0" u="none" strike="noStrike" kern="1200" dirty="0">
                        <a:solidFill>
                          <a:schemeClr val="dk1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sz="2000" b="0" i="0" u="none" strike="noStrike" kern="1200" noProof="0" dirty="0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Il fait (très) chaud.</a:t>
                      </a:r>
                      <a:endParaRPr lang="fr-FR" sz="2000" b="0" i="0" u="none" strike="noStrike" kern="1200" noProof="0" dirty="0">
                        <a:solidFill>
                          <a:schemeClr val="dk1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sz="2000" b="0" i="1" u="none" strike="noStrike" kern="1200" noProof="0" dirty="0" smtClean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Il va faire (très) chaud.</a:t>
                      </a:r>
                      <a:endParaRPr lang="fr-FR" sz="2000" b="0" i="1" u="none" strike="noStrike" kern="1200" noProof="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0" marR="0" marT="0" marB="0"/>
                </a:tc>
              </a:tr>
              <a:tr h="377636">
                <a:tc>
                  <a:txBody>
                    <a:bodyPr/>
                    <a:lstStyle/>
                    <a:p>
                      <a:pPr marL="0" marR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5</a:t>
                      </a:r>
                      <a:endParaRPr lang="cs-CZ" sz="1800" b="0" i="0" u="none" strike="noStrike" kern="12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J</a:t>
                      </a:r>
                      <a:r>
                        <a:rPr lang="cs-CZ" sz="2000" b="0" i="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e (velmi) zima.</a:t>
                      </a:r>
                      <a:endParaRPr lang="cs-CZ" sz="2000" b="0" i="0" u="none" strike="noStrike" kern="1200" dirty="0">
                        <a:solidFill>
                          <a:schemeClr val="dk1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sz="2000" b="0" i="0" u="none" strike="noStrike" kern="1200" noProof="0" dirty="0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Il fait (très) froid.</a:t>
                      </a:r>
                      <a:endParaRPr lang="fr-FR" sz="2000" b="0" i="0" u="none" strike="noStrike" kern="1200" noProof="0" dirty="0">
                        <a:solidFill>
                          <a:schemeClr val="dk1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sz="2000" b="0" i="1" u="none" strike="noStrike" kern="1200" noProof="0" dirty="0" smtClean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Il va faire (très) froid.</a:t>
                      </a:r>
                      <a:endParaRPr lang="fr-FR" sz="2000" b="0" i="1" u="none" strike="noStrike" kern="1200" noProof="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0" marR="0" marT="0" marB="0"/>
                </a:tc>
              </a:tr>
              <a:tr h="398480">
                <a:tc>
                  <a:txBody>
                    <a:bodyPr/>
                    <a:lstStyle/>
                    <a:p>
                      <a:pPr marL="0" marR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dirty="0" smtClean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6</a:t>
                      </a:r>
                      <a:endParaRPr lang="cs-CZ" sz="1800" b="0" i="0" u="none" strike="noStrike" kern="12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J</a:t>
                      </a:r>
                      <a:r>
                        <a:rPr lang="cs-CZ" sz="2000" b="0" i="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e </a:t>
                      </a:r>
                      <a:r>
                        <a:rPr lang="cs-CZ" sz="2000" b="0" i="0" u="none" strike="noStrike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(velmi) ošklivě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sz="2000" b="0" i="0" u="none" strike="noStrike" kern="1200" noProof="0" dirty="0" smtClean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Il fait (très) mauvais.</a:t>
                      </a:r>
                      <a:endParaRPr lang="fr-FR" sz="2000" b="0" i="0" u="none" strike="noStrike" kern="1200" noProof="0" dirty="0">
                        <a:solidFill>
                          <a:schemeClr val="dk1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fr-FR" sz="2000" b="0" i="1" u="none" strike="noStrike" kern="1200" noProof="0" dirty="0" smtClean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+mn-cs"/>
                        </a:rPr>
                        <a:t>Il va faire (très) mauvais.</a:t>
                      </a:r>
                      <a:endParaRPr lang="fr-FR" sz="2000" b="0" i="1" u="none" strike="noStrike" kern="1200" noProof="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+mn-ea"/>
                        <a:cs typeface="+mn-cs"/>
                      </a:endParaRPr>
                    </a:p>
                  </a:txBody>
                  <a:tcPr marL="0" marR="0" marT="0" marB="0"/>
                </a:tc>
              </a:tr>
            </a:tbl>
          </a:graphicData>
        </a:graphic>
      </p:graphicFrame>
      <p:pic>
        <p:nvPicPr>
          <p:cNvPr id="6146" name="Picture 2" descr="C:\Users\frajsp\AppData\Local\Microsoft\Windows\Temporary Internet Files\Content.IE5\9PGM8SR2\MM90035467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712162"/>
            <a:ext cx="857424" cy="1247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frajsp\AppData\Local\Microsoft\Windows\Temporary Internet Files\Content.IE5\WN6MTEJY\MM910001143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678595"/>
            <a:ext cx="1349635" cy="13496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457200" y="188639"/>
            <a:ext cx="8211960" cy="1001365"/>
          </a:xfrm>
          <a:prstGeom prst="rect">
            <a:avLst/>
          </a:prstGeom>
          <a:solidFill>
            <a:schemeClr val="accent3"/>
          </a:solidFill>
        </p:spPr>
        <p:txBody>
          <a:bodyPr vert="horz" lIns="45720" tIns="0" rIns="45720" bIns="0" anchor="b" anchorCtr="0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800" b="1" kern="1200" cap="all" baseline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latin typeface="+mj-lt"/>
                <a:ea typeface="+mj-ea"/>
                <a:cs typeface="+mj-cs"/>
              </a:defRPr>
            </a:lvl1pPr>
            <a:extLst/>
          </a:lstStyle>
          <a:p>
            <a:pPr algn="ctr"/>
            <a:r>
              <a:rPr lang="cs-CZ" sz="3200" dirty="0" smtClean="0">
                <a:solidFill>
                  <a:schemeClr val="tx1"/>
                </a:solidFill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</a:rPr>
              <a:t/>
            </a:r>
            <a:br>
              <a:rPr lang="cs-CZ" sz="3200" dirty="0" smtClean="0">
                <a:solidFill>
                  <a:schemeClr val="tx1"/>
                </a:solidFill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</a:rPr>
              <a:t>LE FUTUR PROCHE (ZKRATKA FP)</a:t>
            </a:r>
            <a:br>
              <a:rPr lang="cs-CZ" sz="3200" dirty="0" smtClean="0">
                <a:solidFill>
                  <a:schemeClr val="tx1"/>
                </a:solidFill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  <a:latin typeface="Calibri" panose="020F0502020204030204" pitchFamily="34" charset="0"/>
              </a:rPr>
              <a:t> BLÍZKÝ BUDOUCÍ ČAS </a:t>
            </a:r>
            <a:endParaRPr lang="cs-CZ" sz="3200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pic>
        <p:nvPicPr>
          <p:cNvPr id="9" name="Picture 3" descr="C:\Users\ultrabook\AppData\Local\Microsoft\Windows\Temporary Internet Files\Content.IE5\98X4WNRY\dglxasset[2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04664"/>
            <a:ext cx="1072824" cy="785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9868"/>
          <a:stretch/>
        </p:blipFill>
        <p:spPr>
          <a:xfrm>
            <a:off x="5565545" y="2204864"/>
            <a:ext cx="2717528" cy="2304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8910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07288" cy="1354162"/>
          </a:xfrm>
          <a:solidFill>
            <a:schemeClr val="accent2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 anchor="ctr">
            <a:normAutofit/>
          </a:bodyPr>
          <a:lstStyle/>
          <a:p>
            <a:pPr algn="ctr"/>
            <a:r>
              <a:rPr lang="cs-CZ" sz="3200" dirty="0">
                <a:latin typeface="Arial" pitchFamily="34" charset="0"/>
                <a:cs typeface="Arial" pitchFamily="34" charset="0"/>
              </a:rPr>
              <a:t>Použité zdroje</a:t>
            </a:r>
            <a:endParaRPr lang="cs-CZ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5" y="1628801"/>
            <a:ext cx="8524056" cy="4525963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/>
          <a:lstStyle/>
          <a:p>
            <a:r>
              <a:rPr lang="cs-CZ" sz="2000" dirty="0">
                <a:latin typeface="Arial" pitchFamily="34" charset="0"/>
                <a:cs typeface="Arial" pitchFamily="34" charset="0"/>
              </a:rPr>
              <a:t>Microsoft Office – placená školní licence zakoupená EOA Děčín.</a:t>
            </a:r>
          </a:p>
          <a:p>
            <a:r>
              <a:rPr lang="cs-CZ" sz="2000" dirty="0">
                <a:latin typeface="Arial" pitchFamily="34" charset="0"/>
                <a:cs typeface="Arial" pitchFamily="34" charset="0"/>
              </a:rPr>
              <a:t>Pokud není uvedeno jinak, použitý materiál je z vlastních zdrojů autora.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8638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</TotalTime>
  <Words>560</Words>
  <Application>Microsoft Office PowerPoint</Application>
  <PresentationFormat>Předvádění na obrazovce (4:3)</PresentationFormat>
  <Paragraphs>155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Company>EOA Děčín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 futur proche (zkratka FP) -</dc:title>
  <dc:creator>Formánková Lucie</dc:creator>
  <cp:lastModifiedBy>jitka</cp:lastModifiedBy>
  <cp:revision>22</cp:revision>
  <cp:lastPrinted>2014-05-03T13:16:02Z</cp:lastPrinted>
  <dcterms:created xsi:type="dcterms:W3CDTF">2013-04-03T11:54:53Z</dcterms:created>
  <dcterms:modified xsi:type="dcterms:W3CDTF">2014-05-26T18:22:20Z</dcterms:modified>
</cp:coreProperties>
</file>