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5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B40E498-6C3C-438D-AF89-94E458226391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C34EE26-06BD-43B4-8CF1-12D311F2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009-03_JMB_outside.JPG" TargetMode="External"/><Relationship Id="rId2" Type="http://schemas.openxmlformats.org/officeDocument/2006/relationships/hyperlink" Target="http://commons.wikimedia.org/wiki/File:Guggenheim_museum_Bilba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.wikipedia.org/w/index.php?title=Datei:Vitra_fire_station,_full_view,_Zaha_Hadid.jpg&amp;filetimestamp=20061004214745" TargetMode="External"/><Relationship Id="rId4" Type="http://schemas.openxmlformats.org/officeDocument/2006/relationships/hyperlink" Target="http://commons.wikimedia.org/wiki/File:Prag_ginger_u_fred_gehry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Dekonstruktivismus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Moderní a současná architektura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1600" dirty="0" smtClean="0"/>
              <a:t>Číslo DUM:VY_32_INOVACE_DVK_4_14</a:t>
            </a:r>
            <a:endParaRPr lang="cs-CZ" sz="16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476672"/>
            <a:ext cx="5778531" cy="1127667"/>
          </a:xfrm>
          <a:prstGeom prst="rect">
            <a:avLst/>
          </a:prstGeom>
        </p:spPr>
      </p:pic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810099" y="6478809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Okolnosti vzniku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/>
              <a:t>Vznik v 80. a 90. letech 20. stol.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U jejího vzniku stála výstava </a:t>
            </a:r>
            <a:r>
              <a:rPr lang="cs-CZ" sz="2200" b="1" dirty="0" smtClean="0">
                <a:solidFill>
                  <a:srgbClr val="FF0000"/>
                </a:solidFill>
              </a:rPr>
              <a:t>„Dekonstruktivistická architektura“ </a:t>
            </a:r>
            <a:r>
              <a:rPr lang="cs-CZ" sz="2200" dirty="0" smtClean="0"/>
              <a:t>konaná v roce 1988 v New Yorku</a:t>
            </a:r>
          </a:p>
          <a:p>
            <a:pPr>
              <a:lnSpc>
                <a:spcPct val="150000"/>
              </a:lnSpc>
            </a:pPr>
            <a:r>
              <a:rPr lang="cs-CZ" sz="2800" i="1" dirty="0" smtClean="0"/>
              <a:t>Styl vznikl jako reakce na názor funkcionalistických architektů, že architektura má být „strojem na bydlení“ a architekt nemá do navrhování projektovat svou duši</a:t>
            </a:r>
            <a:endParaRPr lang="cs-CZ" sz="2800" i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Guggenheim</a:t>
            </a:r>
            <a:r>
              <a:rPr lang="cs-CZ" sz="3600" dirty="0" smtClean="0"/>
              <a:t> museum </a:t>
            </a:r>
            <a:r>
              <a:rPr lang="cs-CZ" sz="3600" dirty="0" err="1" smtClean="0"/>
              <a:t>Bilbao</a:t>
            </a:r>
            <a:r>
              <a:rPr lang="cs-CZ" sz="3600" dirty="0" smtClean="0"/>
              <a:t>/F. </a:t>
            </a:r>
            <a:r>
              <a:rPr lang="cs-CZ" sz="3600" dirty="0" err="1" smtClean="0"/>
              <a:t>Gehry</a:t>
            </a:r>
            <a:r>
              <a:rPr lang="cs-CZ" sz="3600" dirty="0" smtClean="0"/>
              <a:t> </a:t>
            </a:r>
            <a:r>
              <a:rPr lang="cs-CZ" sz="2400" dirty="0" smtClean="0"/>
              <a:t>(obr. 1)</a:t>
            </a:r>
            <a:endParaRPr lang="cs-CZ" sz="2400" dirty="0"/>
          </a:p>
        </p:txBody>
      </p:sp>
      <p:pic>
        <p:nvPicPr>
          <p:cNvPr id="4" name="Zástupný symbol pro obsah 3" descr="Guggenheim museum Bilbao - Frank Gehr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88016" y="1774825"/>
            <a:ext cx="6167967" cy="462597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a inspirační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sz="2200" b="1" dirty="0" err="1" smtClean="0">
                <a:solidFill>
                  <a:srgbClr val="FF0000"/>
                </a:solidFill>
              </a:rPr>
              <a:t>Dekonstruktivisté</a:t>
            </a:r>
            <a:r>
              <a:rPr lang="cs-CZ" sz="2200" b="1" dirty="0" smtClean="0">
                <a:solidFill>
                  <a:srgbClr val="FF0000"/>
                </a:solidFill>
              </a:rPr>
              <a:t> tvrdí, že mrtvá je nejenom moderní, ale i postmoderní architektura</a:t>
            </a: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Přesto částečně navazují na ruskou konstruktivistickou architekturu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Bahnhof Black CE" pitchFamily="2" charset="0"/>
              </a:rPr>
              <a:t>Dekonstruktivismus je napojen na soudobou filosofii a ve své podstatě je tak výrazně intelektuálský a komplikovaný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Židovské muzeum </a:t>
            </a:r>
            <a:r>
              <a:rPr lang="cs-CZ" sz="3200" dirty="0" err="1" smtClean="0"/>
              <a:t>Berlín</a:t>
            </a:r>
            <a:r>
              <a:rPr lang="cs-CZ" sz="3200" dirty="0" smtClean="0"/>
              <a:t>/D. </a:t>
            </a:r>
            <a:r>
              <a:rPr lang="cs-CZ" sz="3200" dirty="0" err="1" smtClean="0"/>
              <a:t>Libeskind</a:t>
            </a:r>
            <a:r>
              <a:rPr lang="cs-CZ" sz="3200" dirty="0" smtClean="0"/>
              <a:t> (obr. 2)</a:t>
            </a:r>
            <a:endParaRPr lang="cs-CZ" sz="3200" dirty="0"/>
          </a:p>
        </p:txBody>
      </p:sp>
      <p:pic>
        <p:nvPicPr>
          <p:cNvPr id="4" name="Zástupný symbol pro obsah 3" descr="Židovské muzeum Berlín - Daniel Libeskin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65085" y="1774825"/>
            <a:ext cx="6413830" cy="462597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algn="r">
              <a:lnSpc>
                <a:spcPct val="150000"/>
              </a:lnSpc>
            </a:pPr>
            <a:r>
              <a:rPr lang="cs-CZ" b="1" i="1" dirty="0" smtClean="0">
                <a:latin typeface="Botanika Lite CE" pitchFamily="2" charset="0"/>
              </a:rPr>
              <a:t>Jedná se o výrazný a snadno rozeznatelný styl</a:t>
            </a:r>
          </a:p>
          <a:p>
            <a:pPr algn="r">
              <a:lnSpc>
                <a:spcPct val="150000"/>
              </a:lnSpc>
              <a:buNone/>
            </a:pPr>
            <a:endParaRPr lang="cs-CZ" sz="2400" b="1" i="1" dirty="0" smtClean="0">
              <a:latin typeface="Botanika Lite CE" pitchFamily="2" charset="0"/>
            </a:endParaRPr>
          </a:p>
          <a:p>
            <a:pPr algn="r">
              <a:lnSpc>
                <a:spcPct val="150000"/>
              </a:lnSpc>
              <a:buNone/>
            </a:pPr>
            <a:endParaRPr lang="cs-CZ" sz="2400" b="1" i="1" dirty="0" smtClean="0">
              <a:latin typeface="Botanika Lite CE" pitchFamily="2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FF0000"/>
                </a:solidFill>
              </a:rPr>
              <a:t>A to i přes značně individualistický projev jednotlivých architektů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60000"/>
              </a:lnSpc>
            </a:pPr>
            <a:r>
              <a:rPr lang="cs-CZ" dirty="0" smtClean="0">
                <a:latin typeface="Bahnhof Black CE" pitchFamily="2" charset="0"/>
              </a:rPr>
              <a:t>Dekonstruktivismus se vyznačuje kompozicemi, které připomínají náhodně popadané, rozlámané a deformované zdi, sloupy, ocelové konstrukce a plochy</a:t>
            </a:r>
          </a:p>
          <a:p>
            <a:endParaRPr lang="cs-CZ" dirty="0">
              <a:latin typeface="Bahnhof Black CE" pitchFamily="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Tančící dům - Praha/ F. </a:t>
            </a:r>
            <a:r>
              <a:rPr lang="cs-CZ" sz="3600" dirty="0" err="1" smtClean="0"/>
              <a:t>Gehry</a:t>
            </a:r>
            <a:r>
              <a:rPr lang="cs-CZ" sz="3600" dirty="0" smtClean="0"/>
              <a:t> (obr. 3)</a:t>
            </a:r>
            <a:endParaRPr lang="cs-CZ" sz="3600" dirty="0"/>
          </a:p>
        </p:txBody>
      </p:sp>
      <p:pic>
        <p:nvPicPr>
          <p:cNvPr id="4" name="Zástupný symbol pro obsah 3" descr="Tančící dům Praha - F. Gehr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8181" y="1774825"/>
            <a:ext cx="4307638" cy="462597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70000"/>
              </a:lnSpc>
            </a:pPr>
            <a:r>
              <a:rPr lang="cs-CZ" sz="5800" dirty="0" smtClean="0">
                <a:latin typeface="Bahnhof Black CE" pitchFamily="2" charset="0"/>
              </a:rPr>
              <a:t>Jeho poezie čerpá z anarchistických kořenů moderní architektury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pPr algn="r">
              <a:lnSpc>
                <a:spcPct val="170000"/>
              </a:lnSpc>
            </a:pPr>
            <a:r>
              <a:rPr lang="cs-CZ" sz="4400" b="1" dirty="0" smtClean="0">
                <a:solidFill>
                  <a:srgbClr val="FF0000"/>
                </a:solidFill>
                <a:latin typeface="Botanika Lite CE" pitchFamily="2" charset="0"/>
              </a:rPr>
              <a:t>Pravidla „správného“ stavění jsou zde záměrně demontována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sz="5100" b="1" dirty="0" smtClean="0">
                <a:latin typeface="Botanika Lite CE" pitchFamily="2" charset="0"/>
              </a:rPr>
              <a:t>To všechno je podmíněno užitím špičkových technologií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Požární stanice ve </a:t>
            </a:r>
            <a:r>
              <a:rPr lang="cs-CZ" sz="2800" dirty="0" err="1" smtClean="0"/>
              <a:t>Weil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Rein</a:t>
            </a:r>
            <a:r>
              <a:rPr lang="cs-CZ" sz="2800" dirty="0" smtClean="0"/>
              <a:t>/ </a:t>
            </a:r>
            <a:r>
              <a:rPr lang="cs-CZ" sz="2800" dirty="0" err="1" smtClean="0"/>
              <a:t>Zaha</a:t>
            </a:r>
            <a:r>
              <a:rPr lang="cs-CZ" sz="2800" dirty="0" smtClean="0"/>
              <a:t> </a:t>
            </a:r>
            <a:r>
              <a:rPr lang="cs-CZ" sz="2800" dirty="0" err="1" smtClean="0"/>
              <a:t>Hadid</a:t>
            </a:r>
            <a:r>
              <a:rPr lang="cs-CZ" sz="2800" dirty="0" smtClean="0"/>
              <a:t> (obr. 4)</a:t>
            </a:r>
            <a:endParaRPr lang="cs-CZ" sz="2800" dirty="0"/>
          </a:p>
        </p:txBody>
      </p:sp>
      <p:pic>
        <p:nvPicPr>
          <p:cNvPr id="4" name="Zástupný symbol pro obsah 3" descr="požární stanice Weil am Rein -Zaha Hadi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926276"/>
            <a:ext cx="8229600" cy="432307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Architekti dekonstruktivismu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b="1" i="1" dirty="0" smtClean="0"/>
              <a:t>Frank </a:t>
            </a:r>
            <a:r>
              <a:rPr lang="cs-CZ" sz="3600" b="1" i="1" dirty="0" err="1" smtClean="0"/>
              <a:t>Gehry</a:t>
            </a:r>
            <a:endParaRPr lang="cs-CZ" sz="3600" b="1" i="1" dirty="0" smtClean="0"/>
          </a:p>
          <a:p>
            <a:pPr>
              <a:lnSpc>
                <a:spcPct val="150000"/>
              </a:lnSpc>
            </a:pPr>
            <a:r>
              <a:rPr lang="cs-CZ" sz="3600" b="1" i="1" dirty="0" err="1" smtClean="0"/>
              <a:t>Zaha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Hadid</a:t>
            </a:r>
            <a:endParaRPr lang="cs-CZ" sz="3600" b="1" i="1" dirty="0" smtClean="0"/>
          </a:p>
          <a:p>
            <a:pPr>
              <a:lnSpc>
                <a:spcPct val="150000"/>
              </a:lnSpc>
            </a:pPr>
            <a:r>
              <a:rPr lang="cs-CZ" sz="3600" b="1" i="1" dirty="0" smtClean="0"/>
              <a:t>Daniel </a:t>
            </a:r>
            <a:r>
              <a:rPr lang="cs-CZ" sz="3600" b="1" i="1" dirty="0" err="1" smtClean="0"/>
              <a:t>Libeskind</a:t>
            </a:r>
            <a:endParaRPr lang="cs-CZ" sz="3600" b="1" i="1" dirty="0" smtClean="0"/>
          </a:p>
          <a:p>
            <a:pPr>
              <a:lnSpc>
                <a:spcPct val="150000"/>
              </a:lnSpc>
            </a:pPr>
            <a:r>
              <a:rPr lang="cs-CZ" sz="3600" b="1" i="1" dirty="0" err="1" smtClean="0"/>
              <a:t>Coop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Himmelb</a:t>
            </a:r>
            <a:r>
              <a:rPr lang="cs-CZ" sz="3600" b="1" i="1" dirty="0" smtClean="0"/>
              <a:t>(l)au</a:t>
            </a:r>
          </a:p>
          <a:p>
            <a:pPr>
              <a:lnSpc>
                <a:spcPct val="150000"/>
              </a:lnSpc>
            </a:pPr>
            <a:r>
              <a:rPr lang="cs-CZ" sz="3600" b="1" i="1" dirty="0" err="1" smtClean="0"/>
              <a:t>Morphosis</a:t>
            </a:r>
            <a:endParaRPr lang="cs-CZ" sz="3600" b="1" i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Obrazová dokumentace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72518" cy="4625609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2. 5. 2014</a:t>
            </a:r>
            <a:br>
              <a:rPr lang="cs-CZ" dirty="0" smtClean="0"/>
            </a:br>
            <a:r>
              <a:rPr lang="cs-CZ" dirty="0" smtClean="0"/>
              <a:t>Obrázek </a:t>
            </a:r>
            <a:r>
              <a:rPr lang="cs-CZ" dirty="0" smtClean="0"/>
              <a:t>č. 1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:</a:t>
            </a:r>
            <a:r>
              <a:rPr lang="cs-CZ" dirty="0" err="1" smtClean="0">
                <a:hlinkClick r:id="rId2"/>
              </a:rPr>
              <a:t>Guggenheim</a:t>
            </a:r>
            <a:r>
              <a:rPr lang="cs-CZ" dirty="0" smtClean="0">
                <a:hlinkClick r:id="rId2"/>
              </a:rPr>
              <a:t>_museum_Bilbao.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Obrázek č. 2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</a:t>
            </a:r>
            <a:r>
              <a:rPr lang="cs-CZ" dirty="0" smtClean="0">
                <a:hlinkClick r:id="rId3"/>
              </a:rPr>
              <a:t>:2009-03_JMB_</a:t>
            </a:r>
            <a:r>
              <a:rPr lang="cs-CZ" dirty="0" err="1" smtClean="0">
                <a:hlinkClick r:id="rId3"/>
              </a:rPr>
              <a:t>outside.JPG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Obrázek č. 3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</a:t>
            </a:r>
            <a:r>
              <a:rPr lang="cs-CZ" dirty="0" smtClean="0">
                <a:hlinkClick r:id="rId4"/>
              </a:rPr>
              <a:t>:</a:t>
            </a:r>
            <a:r>
              <a:rPr lang="cs-CZ" dirty="0" err="1" smtClean="0">
                <a:hlinkClick r:id="rId4"/>
              </a:rPr>
              <a:t>Prag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ginger</a:t>
            </a:r>
            <a:r>
              <a:rPr lang="cs-CZ" dirty="0" smtClean="0">
                <a:hlinkClick r:id="rId4"/>
              </a:rPr>
              <a:t>_u_</a:t>
            </a:r>
            <a:r>
              <a:rPr lang="cs-CZ" dirty="0" err="1" smtClean="0">
                <a:hlinkClick r:id="rId4"/>
              </a:rPr>
              <a:t>fred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gehry.jpg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Obrázek č. 4</a:t>
            </a:r>
          </a:p>
          <a:p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r>
              <a:rPr lang="cs-CZ" dirty="0" smtClean="0">
                <a:hlinkClick r:id="rId5"/>
              </a:rPr>
              <a:t>http://de.</a:t>
            </a:r>
            <a:r>
              <a:rPr lang="cs-CZ" dirty="0" err="1" smtClean="0">
                <a:hlinkClick r:id="rId5"/>
              </a:rPr>
              <a:t>wikipedia.org</a:t>
            </a:r>
            <a:r>
              <a:rPr lang="cs-CZ" dirty="0" smtClean="0">
                <a:hlinkClick r:id="rId5"/>
              </a:rPr>
              <a:t>/w/index.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title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Datei</a:t>
            </a:r>
            <a:r>
              <a:rPr lang="cs-CZ" dirty="0" smtClean="0">
                <a:hlinkClick r:id="rId5"/>
              </a:rPr>
              <a:t>:</a:t>
            </a:r>
            <a:r>
              <a:rPr lang="cs-CZ" dirty="0" err="1" smtClean="0">
                <a:hlinkClick r:id="rId5"/>
              </a:rPr>
              <a:t>Vitra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fire</a:t>
            </a:r>
            <a:r>
              <a:rPr lang="cs-CZ" dirty="0" smtClean="0">
                <a:hlinkClick r:id="rId5"/>
              </a:rPr>
              <a:t>_station,_</a:t>
            </a:r>
            <a:r>
              <a:rPr lang="cs-CZ" dirty="0" err="1" smtClean="0">
                <a:hlinkClick r:id="rId5"/>
              </a:rPr>
              <a:t>full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view</a:t>
            </a:r>
            <a:r>
              <a:rPr lang="cs-CZ" dirty="0" smtClean="0">
                <a:hlinkClick r:id="rId5"/>
              </a:rPr>
              <a:t>,_</a:t>
            </a:r>
            <a:r>
              <a:rPr lang="cs-CZ" dirty="0" err="1" smtClean="0">
                <a:hlinkClick r:id="rId5"/>
              </a:rPr>
              <a:t>Zaha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Hadid.jpg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filetimestamp</a:t>
            </a:r>
            <a:r>
              <a:rPr lang="cs-CZ" dirty="0" smtClean="0">
                <a:hlinkClick r:id="rId5"/>
              </a:rPr>
              <a:t>=20061004214745</a:t>
            </a:r>
            <a:endParaRPr lang="cs-CZ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Použitá literatura </a:t>
            </a:r>
            <a:r>
              <a:rPr lang="cs-CZ" sz="4400" smtClean="0"/>
              <a:t>a 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Pijoán</a:t>
            </a:r>
            <a:r>
              <a:rPr lang="cs-CZ" sz="2400" dirty="0" smtClean="0"/>
              <a:t>, J., Dějiny umění 12. Praha 2002. </a:t>
            </a:r>
          </a:p>
          <a:p>
            <a:endParaRPr lang="cs-CZ" sz="2400" dirty="0" smtClean="0"/>
          </a:p>
          <a:p>
            <a:r>
              <a:rPr lang="cs-CZ" sz="2400" dirty="0" smtClean="0"/>
              <a:t>Dudák, V. (</a:t>
            </a:r>
            <a:r>
              <a:rPr lang="cs-CZ" sz="2400" dirty="0" err="1" smtClean="0"/>
              <a:t>ed</a:t>
            </a:r>
            <a:r>
              <a:rPr lang="cs-CZ" sz="2400" dirty="0" smtClean="0"/>
              <a:t>.), Encyklopedie světové architektury: od menhiru k dekonstruktivismu, díl 2, L-Ž. Praha 2002. 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622</TotalTime>
  <Words>291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Dekonstruktivismus </vt:lpstr>
      <vt:lpstr>Okolnosti vzniku</vt:lpstr>
      <vt:lpstr>Guggenheim museum Bilbao/F. Gehry (obr. 1)</vt:lpstr>
      <vt:lpstr>Vymezení a inspirační zdroje</vt:lpstr>
      <vt:lpstr>Židovské muzeum Berlín/D. Libeskind (obr. 2)</vt:lpstr>
      <vt:lpstr>Charakteristické znaky</vt:lpstr>
      <vt:lpstr>Tančící dům - Praha/ F. Gehry (obr. 3)</vt:lpstr>
      <vt:lpstr>Charakteristické znaky</vt:lpstr>
      <vt:lpstr>Požární stanice ve Weil am Rein/ Zaha Hadid (obr. 4)</vt:lpstr>
      <vt:lpstr>Architekti dekonstruktivismu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67</cp:revision>
  <dcterms:created xsi:type="dcterms:W3CDTF">2013-01-31T09:05:31Z</dcterms:created>
  <dcterms:modified xsi:type="dcterms:W3CDTF">2014-05-28T18:09:32Z</dcterms:modified>
</cp:coreProperties>
</file>