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3" r:id="rId8"/>
    <p:sldId id="264" r:id="rId9"/>
    <p:sldId id="265" r:id="rId10"/>
    <p:sldId id="266" r:id="rId11"/>
    <p:sldId id="262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eissenhof_Corbusier_1.jpg" TargetMode="External"/><Relationship Id="rId2" Type="http://schemas.openxmlformats.org/officeDocument/2006/relationships/hyperlink" Target="http://commons.wikimedia.org/wiki/File:Bauhaus-Dessau_main_building.jp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Villa_Tugendhat-20070429.jpeg" TargetMode="External"/><Relationship Id="rId4" Type="http://schemas.openxmlformats.org/officeDocument/2006/relationships/hyperlink" Target="http://commons.wikimedia.org/wiki/File:Fragner_Leciva_BF_1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Funkcionalismus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Moderní a současná architektura</a:t>
            </a:r>
          </a:p>
          <a:p>
            <a:endParaRPr lang="cs-CZ" sz="2800" dirty="0" smtClean="0"/>
          </a:p>
          <a:p>
            <a:r>
              <a:rPr lang="cs-CZ" sz="1800" dirty="0" smtClean="0"/>
              <a:t>Číslo DUM: VY_32_INOVACE_DVK_4_15</a:t>
            </a:r>
            <a:endParaRPr lang="cs-CZ" sz="1800" dirty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620688"/>
            <a:ext cx="5778531" cy="1127667"/>
          </a:xfrm>
          <a:prstGeom prst="rect">
            <a:avLst/>
          </a:prstGeom>
        </p:spPr>
      </p:pic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667223" y="6478809"/>
            <a:ext cx="790530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  <a:ea typeface="MS Mincho" pitchFamily="49" charset="-128"/>
                <a:cs typeface="Tahoma" pitchFamily="34" charset="0"/>
              </a:rPr>
              <a:t>Číslo projektu: CZ.1.07./1.5.00/34.0938 /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Botanika Lite CE" pitchFamily="2" charset="0"/>
                <a:ea typeface="MS Mincho" pitchFamily="49" charset="-128"/>
                <a:cs typeface="Tahoma" pitchFamily="34" charset="0"/>
              </a:rPr>
              <a:t>Název projektu: Zlepšení podmínek pro vzdělávání na SUŠ, Ostrava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algn="r">
              <a:lnSpc>
                <a:spcPct val="150000"/>
              </a:lnSpc>
            </a:pPr>
            <a:r>
              <a:rPr lang="cs-CZ" b="1" i="1" dirty="0" smtClean="0"/>
              <a:t>Architektonický směr 20. až 50. let 20. století</a:t>
            </a:r>
          </a:p>
          <a:p>
            <a:pPr>
              <a:lnSpc>
                <a:spcPct val="150000"/>
              </a:lnSpc>
            </a:pPr>
            <a:endParaRPr lang="cs-CZ" sz="2200" i="1" dirty="0" smtClean="0"/>
          </a:p>
          <a:p>
            <a:pPr>
              <a:lnSpc>
                <a:spcPct val="150000"/>
              </a:lnSpc>
            </a:pPr>
            <a:endParaRPr lang="cs-CZ" sz="2200" i="1" dirty="0" smtClean="0"/>
          </a:p>
          <a:p>
            <a:pPr>
              <a:lnSpc>
                <a:spcPct val="150000"/>
              </a:lnSpc>
            </a:pPr>
            <a:r>
              <a:rPr lang="cs-CZ" sz="2600" i="1" dirty="0" smtClean="0"/>
              <a:t>Souvisel s technickým pokrokem a řešením </a:t>
            </a:r>
            <a:r>
              <a:rPr lang="cs-CZ" sz="2600" b="1" i="1" dirty="0" smtClean="0">
                <a:solidFill>
                  <a:srgbClr val="FF0000"/>
                </a:solidFill>
              </a:rPr>
              <a:t>problematiky bydlení ve velkých městech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sz="3000" i="1" dirty="0" smtClean="0">
                <a:latin typeface="Botanika Lite CE" pitchFamily="2" charset="0"/>
              </a:rPr>
              <a:t>Myšlení funkcionalistů je formováno </a:t>
            </a:r>
            <a:r>
              <a:rPr lang="cs-CZ" sz="3000" b="1" i="1" dirty="0" smtClean="0">
                <a:solidFill>
                  <a:srgbClr val="FF0000"/>
                </a:solidFill>
                <a:latin typeface="Botanika Lite CE" pitchFamily="2" charset="0"/>
              </a:rPr>
              <a:t>sociálním utopismem</a:t>
            </a:r>
            <a:r>
              <a:rPr lang="cs-CZ" sz="3000" b="1" i="1" dirty="0" smtClean="0">
                <a:latin typeface="Botanika Lite CE" pitchFamily="2" charset="0"/>
              </a:rPr>
              <a:t> </a:t>
            </a:r>
            <a:r>
              <a:rPr lang="cs-CZ" sz="3000" i="1" dirty="0" smtClean="0">
                <a:latin typeface="Botanika Lite CE" pitchFamily="2" charset="0"/>
              </a:rPr>
              <a:t>– chtějí vyřešit špatnou bytovou situaci nově vzniklé městské dělnické masy 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Prostředí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sz="3600" dirty="0" smtClean="0">
                <a:latin typeface="Bauhaus 93" pitchFamily="82" charset="0"/>
              </a:rPr>
              <a:t>Německá umělecká škola </a:t>
            </a:r>
            <a:r>
              <a:rPr lang="cs-CZ" sz="3600" b="1" dirty="0" err="1" smtClean="0">
                <a:latin typeface="Bauhaus 93" pitchFamily="82" charset="0"/>
              </a:rPr>
              <a:t>Bauhaus</a:t>
            </a:r>
            <a:endParaRPr lang="cs-CZ" sz="3600" dirty="0" smtClean="0">
              <a:latin typeface="Bauhaus 93" pitchFamily="82" charset="0"/>
            </a:endParaRP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Puristické teorie švýcarského architekta </a:t>
            </a:r>
            <a:r>
              <a:rPr lang="cs-CZ" b="1" dirty="0" err="1" smtClean="0"/>
              <a:t>Le</a:t>
            </a:r>
            <a:r>
              <a:rPr lang="cs-CZ" b="1" dirty="0" smtClean="0"/>
              <a:t> </a:t>
            </a:r>
            <a:r>
              <a:rPr lang="cs-CZ" b="1" dirty="0" err="1" smtClean="0"/>
              <a:t>Corbusiera</a:t>
            </a:r>
            <a:endParaRPr lang="cs-CZ" b="1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sz="4000" dirty="0" smtClean="0">
                <a:solidFill>
                  <a:srgbClr val="FF0000"/>
                </a:solidFill>
              </a:rPr>
              <a:t>Inspiraci dodala také holandská umělecká skupina </a:t>
            </a:r>
            <a:r>
              <a:rPr lang="cs-CZ" sz="4000" b="1" dirty="0" smtClean="0">
                <a:solidFill>
                  <a:srgbClr val="FF0000"/>
                </a:solidFill>
              </a:rPr>
              <a:t>De </a:t>
            </a:r>
            <a:r>
              <a:rPr lang="cs-CZ" sz="4000" b="1" dirty="0" err="1" smtClean="0">
                <a:solidFill>
                  <a:srgbClr val="FF0000"/>
                </a:solidFill>
              </a:rPr>
              <a:t>Stijl</a:t>
            </a:r>
            <a:endParaRPr lang="cs-CZ" sz="40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W. </a:t>
            </a:r>
            <a:r>
              <a:rPr lang="cs-CZ" sz="3600" dirty="0" err="1" smtClean="0"/>
              <a:t>Gropius</a:t>
            </a:r>
            <a:endParaRPr lang="cs-CZ" sz="3600" dirty="0"/>
          </a:p>
        </p:txBody>
      </p:sp>
      <p:pic>
        <p:nvPicPr>
          <p:cNvPr id="4" name="Zástupný symbol pro obsah 3" descr="Bauhaus Dessau - W. Gropius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6396" r="6396"/>
          <a:stretch>
            <a:fillRect/>
          </a:stretch>
        </p:blipFill>
        <p:spPr/>
      </p:pic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800" dirty="0" err="1" smtClean="0"/>
              <a:t>Dessau</a:t>
            </a:r>
            <a:r>
              <a:rPr lang="cs-CZ" sz="2800" dirty="0" smtClean="0"/>
              <a:t> – hlavní budova </a:t>
            </a:r>
            <a:r>
              <a:rPr lang="cs-CZ" sz="2800" dirty="0" err="1" smtClean="0"/>
              <a:t>Bauhausu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Obr. 1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Program a zásady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algn="r">
              <a:lnSpc>
                <a:spcPct val="150000"/>
              </a:lnSpc>
            </a:pPr>
            <a:r>
              <a:rPr lang="cs-CZ" sz="2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Základním předpokladem je, že „forma následuje funkci“</a:t>
            </a:r>
          </a:p>
          <a:p>
            <a:pPr>
              <a:lnSpc>
                <a:spcPct val="150000"/>
              </a:lnSpc>
            </a:pPr>
            <a:endParaRPr lang="cs-CZ" sz="22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150000"/>
              </a:lnSpc>
            </a:pPr>
            <a:endParaRPr lang="cs-CZ" sz="22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Architekt je chápaný především jako inženýr – má co nejvíce upozadit svoji individualitu</a:t>
            </a:r>
          </a:p>
          <a:p>
            <a:pPr>
              <a:lnSpc>
                <a:spcPct val="150000"/>
              </a:lnSpc>
            </a:pPr>
            <a:endParaRPr lang="cs-CZ" sz="22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sz="3500" b="1" dirty="0" smtClean="0">
                <a:solidFill>
                  <a:srgbClr val="C00000"/>
                </a:solidFill>
                <a:latin typeface="Botanika Lite CE" pitchFamily="2" charset="0"/>
              </a:rPr>
              <a:t>Dekorace má být odstraněna. Esteticky působivá je samotná konstrukce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Program a zásady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algn="r">
              <a:lnSpc>
                <a:spcPct val="170000"/>
              </a:lnSpc>
            </a:pPr>
            <a:r>
              <a:rPr lang="cs-CZ" sz="2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Využívá se skeletových železobetonových konstrukcí – umožňují variabilní práci s vnitřním prostorem </a:t>
            </a:r>
          </a:p>
          <a:p>
            <a:pPr>
              <a:lnSpc>
                <a:spcPct val="170000"/>
              </a:lnSpc>
            </a:pPr>
            <a:endParaRPr lang="cs-CZ" sz="22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170000"/>
              </a:lnSpc>
            </a:pPr>
            <a:endParaRPr lang="cs-CZ" sz="22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170000"/>
              </a:lnSpc>
            </a:pPr>
            <a:r>
              <a:rPr lang="cs-CZ" sz="36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Střechy jsou rovné a okna v pásech na hladké závěsné fasádě</a:t>
            </a:r>
          </a:p>
          <a:p>
            <a:pPr>
              <a:lnSpc>
                <a:spcPct val="150000"/>
              </a:lnSpc>
            </a:pPr>
            <a:endParaRPr lang="cs-CZ" sz="2200" dirty="0" smtClean="0"/>
          </a:p>
          <a:p>
            <a:pPr>
              <a:lnSpc>
                <a:spcPct val="150000"/>
              </a:lnSpc>
            </a:pPr>
            <a:endParaRPr lang="cs-CZ" sz="2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Estetika interiérů je minimalistická někdy industriální, z moderních materiálů – linoleum, chrom, umělé hmoty atd.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r">
              <a:lnSpc>
                <a:spcPct val="150000"/>
              </a:lnSpc>
            </a:pPr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Mezi hlavní typy staveb patří – kolektivní domy, sídliště a vily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373216"/>
            <a:ext cx="8183880" cy="661824"/>
          </a:xfrm>
        </p:spPr>
        <p:txBody>
          <a:bodyPr>
            <a:normAutofit/>
          </a:bodyPr>
          <a:lstStyle/>
          <a:p>
            <a:pPr algn="ctr"/>
            <a:r>
              <a:rPr lang="cs-CZ" sz="2800" dirty="0" err="1" smtClean="0"/>
              <a:t>Le</a:t>
            </a:r>
            <a:r>
              <a:rPr lang="cs-CZ" sz="2800" dirty="0" smtClean="0"/>
              <a:t> </a:t>
            </a:r>
            <a:r>
              <a:rPr lang="cs-CZ" sz="2800" dirty="0" err="1" smtClean="0"/>
              <a:t>Corbusier</a:t>
            </a:r>
            <a:r>
              <a:rPr lang="cs-CZ" sz="2800" dirty="0" smtClean="0"/>
              <a:t> / vila ve </a:t>
            </a:r>
            <a:r>
              <a:rPr lang="cs-CZ" sz="2800" dirty="0" err="1" smtClean="0"/>
              <a:t>Weissenhofu</a:t>
            </a:r>
            <a:r>
              <a:rPr lang="cs-CZ" sz="2800" dirty="0" smtClean="0"/>
              <a:t>  obr. 2</a:t>
            </a:r>
            <a:endParaRPr lang="cs-CZ" sz="2800" dirty="0"/>
          </a:p>
        </p:txBody>
      </p:sp>
      <p:pic>
        <p:nvPicPr>
          <p:cNvPr id="4" name="Zástupný symbol pro obsah 3" descr="Stuttgart - Weissenhof -Le Corbusie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764704"/>
            <a:ext cx="6120680" cy="4315080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err="1" smtClean="0"/>
              <a:t>Nejvýznamější</a:t>
            </a:r>
            <a:r>
              <a:rPr lang="cs-CZ" sz="4000" dirty="0" smtClean="0"/>
              <a:t> architekti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Evropa: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b="1" i="1" dirty="0" err="1" smtClean="0"/>
              <a:t>Le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Corbusier</a:t>
            </a:r>
            <a:endParaRPr lang="cs-CZ" sz="2400" b="1" i="1" dirty="0" smtClean="0"/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b="1" i="1" dirty="0" err="1" smtClean="0"/>
              <a:t>Mies</a:t>
            </a:r>
            <a:r>
              <a:rPr lang="cs-CZ" sz="2400" b="1" i="1" dirty="0" smtClean="0"/>
              <a:t> van der </a:t>
            </a:r>
            <a:r>
              <a:rPr lang="cs-CZ" sz="2400" b="1" i="1" dirty="0" err="1" smtClean="0"/>
              <a:t>Rohe</a:t>
            </a:r>
            <a:endParaRPr lang="cs-CZ" sz="2400" b="1" i="1" dirty="0" smtClean="0"/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b="1" i="1" dirty="0" smtClean="0"/>
              <a:t>Walter </a:t>
            </a:r>
            <a:r>
              <a:rPr lang="cs-CZ" sz="2400" b="1" i="1" dirty="0" err="1" smtClean="0"/>
              <a:t>Gropius</a:t>
            </a:r>
            <a:endParaRPr lang="cs-CZ" sz="2400" b="1" i="1" dirty="0" smtClean="0"/>
          </a:p>
          <a:p>
            <a:pPr>
              <a:buFontTx/>
              <a:buChar char="-"/>
            </a:pPr>
            <a:endParaRPr lang="cs-CZ" dirty="0" smtClean="0"/>
          </a:p>
          <a:p>
            <a:pPr algn="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Československo:</a:t>
            </a:r>
          </a:p>
          <a:p>
            <a:pPr algn="r">
              <a:lnSpc>
                <a:spcPct val="150000"/>
              </a:lnSpc>
              <a:buFontTx/>
              <a:buChar char="-"/>
            </a:pPr>
            <a:r>
              <a:rPr lang="cs-CZ" sz="2400" b="1" i="1" dirty="0" smtClean="0"/>
              <a:t>Bohuslav Fuchs</a:t>
            </a:r>
          </a:p>
          <a:p>
            <a:pPr algn="r">
              <a:lnSpc>
                <a:spcPct val="150000"/>
              </a:lnSpc>
              <a:buFontTx/>
              <a:buChar char="-"/>
            </a:pPr>
            <a:r>
              <a:rPr lang="cs-CZ" sz="2400" b="1" i="1" dirty="0" smtClean="0"/>
              <a:t>Jaroslav </a:t>
            </a:r>
            <a:r>
              <a:rPr lang="cs-CZ" sz="2400" b="1" i="1" dirty="0" err="1" smtClean="0"/>
              <a:t>Frágner</a:t>
            </a:r>
            <a:endParaRPr lang="cs-CZ" sz="2400" b="1" i="1" dirty="0" smtClean="0"/>
          </a:p>
          <a:p>
            <a:pPr algn="r">
              <a:lnSpc>
                <a:spcPct val="150000"/>
              </a:lnSpc>
              <a:buFontTx/>
              <a:buChar char="-"/>
            </a:pPr>
            <a:r>
              <a:rPr lang="cs-CZ" sz="2400" b="1" i="1" dirty="0" smtClean="0"/>
              <a:t>František </a:t>
            </a:r>
            <a:r>
              <a:rPr lang="cs-CZ" sz="2400" b="1" i="1" dirty="0" err="1" smtClean="0"/>
              <a:t>Lydie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Gahura</a:t>
            </a:r>
            <a:endParaRPr lang="cs-CZ" sz="2400" b="1" i="1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301208"/>
            <a:ext cx="8183880" cy="7338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K. </a:t>
            </a:r>
            <a:r>
              <a:rPr lang="cs-CZ" sz="2800" dirty="0" err="1" smtClean="0"/>
              <a:t>Frágner</a:t>
            </a:r>
            <a:r>
              <a:rPr lang="cs-CZ" sz="2800" dirty="0" smtClean="0"/>
              <a:t> – továrna léčiv/ Praha  obr. 3</a:t>
            </a:r>
            <a:endParaRPr lang="cs-CZ" sz="2800" dirty="0"/>
          </a:p>
        </p:txBody>
      </p:sp>
      <p:pic>
        <p:nvPicPr>
          <p:cNvPr id="4" name="Zástupný symbol pro obsah 3" descr="Karel Frágner - továrna léčiv Prah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692696"/>
            <a:ext cx="6089520" cy="4482951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301208"/>
            <a:ext cx="8183880" cy="733832"/>
          </a:xfrm>
        </p:spPr>
        <p:txBody>
          <a:bodyPr>
            <a:noAutofit/>
          </a:bodyPr>
          <a:lstStyle/>
          <a:p>
            <a:pPr algn="ctr"/>
            <a:r>
              <a:rPr lang="cs-CZ" sz="2800" dirty="0" err="1" smtClean="0"/>
              <a:t>Mies</a:t>
            </a:r>
            <a:r>
              <a:rPr lang="cs-CZ" sz="2800" dirty="0" smtClean="0"/>
              <a:t> van der </a:t>
            </a:r>
            <a:r>
              <a:rPr lang="cs-CZ" sz="2800" dirty="0" err="1" smtClean="0"/>
              <a:t>Rohe</a:t>
            </a:r>
            <a:r>
              <a:rPr lang="cs-CZ" sz="2800" dirty="0" smtClean="0"/>
              <a:t> – vila </a:t>
            </a:r>
            <a:r>
              <a:rPr lang="cs-CZ" sz="2800" dirty="0" err="1" smtClean="0"/>
              <a:t>Tugendhat</a:t>
            </a:r>
            <a:r>
              <a:rPr lang="cs-CZ" sz="2800" dirty="0" smtClean="0"/>
              <a:t>/ Brno  obr. 4</a:t>
            </a:r>
            <a:endParaRPr lang="cs-CZ" sz="2800" dirty="0"/>
          </a:p>
        </p:txBody>
      </p:sp>
      <p:pic>
        <p:nvPicPr>
          <p:cNvPr id="4" name="Zástupný symbol pro obsah 3" descr="Mies van der Rohe - Vila Tugendhat - Brno.jpe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052736"/>
            <a:ext cx="8183562" cy="3892057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Obrazová dokumentace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2. 5. 2014</a:t>
            </a:r>
          </a:p>
          <a:p>
            <a:r>
              <a:rPr lang="cs-CZ" sz="2000" dirty="0" smtClean="0"/>
              <a:t>Obrázek č. 1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000" dirty="0" smtClean="0">
                <a:hlinkClick r:id="rId2"/>
              </a:rPr>
              <a:t>http://</a:t>
            </a:r>
            <a:r>
              <a:rPr lang="cs-CZ" sz="2000" dirty="0" err="1" smtClean="0">
                <a:hlinkClick r:id="rId2"/>
              </a:rPr>
              <a:t>commons.wikimedia.org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wiki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File</a:t>
            </a:r>
            <a:r>
              <a:rPr lang="cs-CZ" sz="2000" dirty="0" smtClean="0">
                <a:hlinkClick r:id="rId2"/>
              </a:rPr>
              <a:t>:</a:t>
            </a:r>
            <a:r>
              <a:rPr lang="cs-CZ" sz="2000" dirty="0" err="1" smtClean="0">
                <a:hlinkClick r:id="rId2"/>
              </a:rPr>
              <a:t>Bauhaus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Dessau</a:t>
            </a:r>
            <a:r>
              <a:rPr lang="cs-CZ" sz="2000" dirty="0" smtClean="0">
                <a:hlinkClick r:id="rId2"/>
              </a:rPr>
              <a:t>_</a:t>
            </a:r>
            <a:r>
              <a:rPr lang="cs-CZ" sz="2000" dirty="0" err="1" smtClean="0">
                <a:hlinkClick r:id="rId2"/>
              </a:rPr>
              <a:t>main</a:t>
            </a:r>
            <a:r>
              <a:rPr lang="cs-CZ" sz="2000" dirty="0" smtClean="0">
                <a:hlinkClick r:id="rId2"/>
              </a:rPr>
              <a:t>_</a:t>
            </a:r>
            <a:r>
              <a:rPr lang="cs-CZ" sz="2000" dirty="0" err="1" smtClean="0">
                <a:hlinkClick r:id="rId2"/>
              </a:rPr>
              <a:t>building.jpg</a:t>
            </a:r>
            <a:r>
              <a:rPr lang="cs-CZ" sz="2000" dirty="0" smtClean="0">
                <a:hlinkClick r:id="rId2"/>
              </a:rPr>
              <a:t>?</a:t>
            </a:r>
            <a:r>
              <a:rPr lang="cs-CZ" sz="2000" dirty="0" err="1" smtClean="0">
                <a:hlinkClick r:id="rId2"/>
              </a:rPr>
              <a:t>uselang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cs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Obrázek č. 2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000" dirty="0" smtClean="0">
                <a:hlinkClick r:id="rId3"/>
              </a:rPr>
              <a:t>http://</a:t>
            </a:r>
            <a:r>
              <a:rPr lang="cs-CZ" sz="2000" dirty="0" err="1" smtClean="0">
                <a:hlinkClick r:id="rId3"/>
              </a:rPr>
              <a:t>commons.wikimedia.org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wiki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File</a:t>
            </a:r>
            <a:r>
              <a:rPr lang="cs-CZ" sz="2000" dirty="0" smtClean="0">
                <a:hlinkClick r:id="rId3"/>
              </a:rPr>
              <a:t>:</a:t>
            </a:r>
            <a:r>
              <a:rPr lang="cs-CZ" sz="2000" dirty="0" err="1" smtClean="0">
                <a:hlinkClick r:id="rId3"/>
              </a:rPr>
              <a:t>Weissenhof</a:t>
            </a:r>
            <a:r>
              <a:rPr lang="cs-CZ" sz="2000" dirty="0" smtClean="0">
                <a:hlinkClick r:id="rId3"/>
              </a:rPr>
              <a:t>_</a:t>
            </a:r>
            <a:r>
              <a:rPr lang="cs-CZ" sz="2000" dirty="0" err="1" smtClean="0">
                <a:hlinkClick r:id="rId3"/>
              </a:rPr>
              <a:t>Corbusier</a:t>
            </a:r>
            <a:r>
              <a:rPr lang="cs-CZ" sz="2000" dirty="0" smtClean="0">
                <a:hlinkClick r:id="rId3"/>
              </a:rPr>
              <a:t>_1.jpg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Obrázek č. 2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000" dirty="0" smtClean="0">
                <a:hlinkClick r:id="rId4"/>
              </a:rPr>
              <a:t>http://</a:t>
            </a:r>
            <a:r>
              <a:rPr lang="cs-CZ" sz="2000" dirty="0" err="1" smtClean="0">
                <a:hlinkClick r:id="rId4"/>
              </a:rPr>
              <a:t>commons.wikimedia.org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wiki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File</a:t>
            </a:r>
            <a:r>
              <a:rPr lang="cs-CZ" sz="2000" dirty="0" smtClean="0">
                <a:hlinkClick r:id="rId4"/>
              </a:rPr>
              <a:t>:</a:t>
            </a:r>
            <a:r>
              <a:rPr lang="cs-CZ" sz="2000" dirty="0" err="1" smtClean="0">
                <a:hlinkClick r:id="rId4"/>
              </a:rPr>
              <a:t>Fragner</a:t>
            </a:r>
            <a:r>
              <a:rPr lang="cs-CZ" sz="2000" dirty="0" smtClean="0">
                <a:hlinkClick r:id="rId4"/>
              </a:rPr>
              <a:t>_</a:t>
            </a:r>
            <a:r>
              <a:rPr lang="cs-CZ" sz="2000" dirty="0" err="1" smtClean="0">
                <a:hlinkClick r:id="rId4"/>
              </a:rPr>
              <a:t>Leciva</a:t>
            </a:r>
            <a:r>
              <a:rPr lang="cs-CZ" sz="2000" dirty="0" smtClean="0">
                <a:hlinkClick r:id="rId4"/>
              </a:rPr>
              <a:t>_BF_1.jpg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Obrázek č. 4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000" dirty="0" smtClean="0">
                <a:hlinkClick r:id="rId5"/>
              </a:rPr>
              <a:t>http://commons.wikimedia.org/wiki/File:Villa_Tugendhat-20070429.jpeg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Použitá literatura a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000" dirty="0" err="1" smtClean="0"/>
              <a:t>Drosteová</a:t>
            </a:r>
            <a:r>
              <a:rPr lang="cs-CZ" sz="2000" dirty="0" smtClean="0"/>
              <a:t>, M., </a:t>
            </a:r>
            <a:r>
              <a:rPr lang="cs-CZ" sz="2000" dirty="0" err="1" smtClean="0"/>
              <a:t>Bauhaus</a:t>
            </a:r>
            <a:r>
              <a:rPr lang="cs-CZ" sz="2000" dirty="0" smtClean="0"/>
              <a:t> 1919-1933: reforma a avantgarda. Praha: </a:t>
            </a:r>
            <a:r>
              <a:rPr lang="cs-CZ" sz="2000" dirty="0" err="1" smtClean="0"/>
              <a:t>Slovart</a:t>
            </a:r>
            <a:r>
              <a:rPr lang="cs-CZ" sz="2000" dirty="0" smtClean="0"/>
              <a:t> 2007. 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err="1" smtClean="0"/>
              <a:t>Frampton</a:t>
            </a:r>
            <a:r>
              <a:rPr lang="cs-CZ" sz="2000" dirty="0" smtClean="0"/>
              <a:t>, K., Moderní architektura: kritické dějiny. Praha: Academia 2004.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Dudák, V. (</a:t>
            </a:r>
            <a:r>
              <a:rPr lang="cs-CZ" sz="2000" dirty="0" err="1" smtClean="0"/>
              <a:t>ed</a:t>
            </a:r>
            <a:r>
              <a:rPr lang="cs-CZ" sz="2000" dirty="0" smtClean="0"/>
              <a:t>.), Encyklopedie světové architektury: od menhiru k dekonstruktivismu, díl 1, A-K. Praha 2002. 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464</TotalTime>
  <Words>360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Modul</vt:lpstr>
      <vt:lpstr>Funkcionalismus</vt:lpstr>
      <vt:lpstr>Okolnosti vzniku</vt:lpstr>
      <vt:lpstr>Prostředí vzniku</vt:lpstr>
      <vt:lpstr>  W. Gropius</vt:lpstr>
      <vt:lpstr>Program a zásady </vt:lpstr>
      <vt:lpstr>Program a zásady</vt:lpstr>
      <vt:lpstr>Le Corbusier / vila ve Weissenhofu  obr. 2</vt:lpstr>
      <vt:lpstr>Nejvýznamější architekti </vt:lpstr>
      <vt:lpstr>K. Frágner – továrna léčiv/ Praha  obr. 3</vt:lpstr>
      <vt:lpstr>Mies van der Rohe – vila Tugendhat/ Brno  obr. 4</vt:lpstr>
      <vt:lpstr>Obrazová dokumentace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Moderní a současná architektura</dc:title>
  <dc:creator>user</dc:creator>
  <cp:lastModifiedBy>spravce2</cp:lastModifiedBy>
  <cp:revision>32</cp:revision>
  <dcterms:created xsi:type="dcterms:W3CDTF">2013-02-05T10:23:51Z</dcterms:created>
  <dcterms:modified xsi:type="dcterms:W3CDTF">2014-05-28T18:50:12Z</dcterms:modified>
</cp:coreProperties>
</file>