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5" r:id="rId6"/>
    <p:sldId id="260" r:id="rId7"/>
    <p:sldId id="263" r:id="rId8"/>
    <p:sldId id="264" r:id="rId9"/>
    <p:sldId id="261" r:id="rId10"/>
    <p:sldId id="267" r:id="rId11"/>
    <p:sldId id="266" r:id="rId12"/>
    <p:sldId id="268" r:id="rId13"/>
    <p:sldId id="262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5" autoAdjust="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89C254-48B9-4F4B-853F-BB6FC1035CC2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2EAEE-5ABF-4D52-AC30-73420DFA8D2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82EAEE-5ABF-4D52-AC30-73420DFA8D28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Les_Demoiselles_d'Avignon.jpg" TargetMode="External"/><Relationship Id="rId2" Type="http://schemas.openxmlformats.org/officeDocument/2006/relationships/hyperlink" Target="http://commons.wikimedia.org/wiki/File:Image_of_an_African_Songye_Power_Figure_in_the_collection_of_the_Indianapolis_Museum_of_Art_(2005.21)-EDIT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n.wikipedia.org/wiki/File:Picasso_Portrait_of_Daniel-Henry_Kahnweiler_1910.jpg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Juan_Gris_-_Still_Life_with_a_Guitar.jpg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kubismus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z="2400" dirty="0" smtClean="0"/>
              <a:t>Moderní umělecké směry                     </a:t>
            </a:r>
            <a:r>
              <a:rPr lang="cs-CZ" sz="1400" dirty="0" smtClean="0"/>
              <a:t>Číslo DUM: VY_32_INOVACE_DVK_4_12</a:t>
            </a:r>
            <a:endParaRPr lang="cs-CZ" sz="1400" dirty="0"/>
          </a:p>
        </p:txBody>
      </p:sp>
      <p:pic>
        <p:nvPicPr>
          <p:cNvPr id="4" name="Obrázek 3" descr="log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764704"/>
            <a:ext cx="5778531" cy="1127667"/>
          </a:xfrm>
          <a:prstGeom prst="rect">
            <a:avLst/>
          </a:prstGeom>
        </p:spPr>
      </p:pic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714348" y="6500834"/>
            <a:ext cx="790530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ea typeface="MS Mincho" pitchFamily="49" charset="-128"/>
                <a:cs typeface="Tahoma" pitchFamily="34" charset="0"/>
              </a:rPr>
              <a:t>Číslo projektu: CZ.1.07./1.5.00/34.0938 /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tanika Lite CE" pitchFamily="2" charset="0"/>
                <a:ea typeface="MS Mincho" pitchFamily="49" charset="-128"/>
                <a:cs typeface="Tahoma" pitchFamily="34" charset="0"/>
              </a:rPr>
              <a:t>Název projektu: Zlepšení podmínek pro vzdělávání na SUŠ, Ostrava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Teze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latin typeface="Bahnhof Black CE" pitchFamily="2" charset="0"/>
              </a:rPr>
              <a:t>Analýzou formy destruovat iluzi 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4000" i="1" dirty="0" smtClean="0"/>
              <a:t>Zabránit expresionismu, aby rozložil formy na chaos</a:t>
            </a:r>
            <a:endParaRPr lang="cs-CZ" sz="4000" i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5400" dirty="0" smtClean="0"/>
              <a:t>Rozmetat lineární perspektivu</a:t>
            </a:r>
          </a:p>
          <a:p>
            <a:endParaRPr lang="cs-CZ" sz="2400" dirty="0" smtClean="0"/>
          </a:p>
          <a:p>
            <a:endParaRPr lang="cs-CZ" sz="2400" dirty="0" smtClean="0"/>
          </a:p>
          <a:p>
            <a:endParaRPr lang="cs-CZ" sz="2400" dirty="0" smtClean="0"/>
          </a:p>
          <a:p>
            <a:r>
              <a:rPr lang="cs-CZ" sz="2400" dirty="0" smtClean="0">
                <a:latin typeface="Bahnhof Black CE" pitchFamily="2" charset="0"/>
              </a:rPr>
              <a:t>Podvolit se dvojrozměrnosti plátna</a:t>
            </a:r>
          </a:p>
          <a:p>
            <a:endParaRPr lang="cs-CZ" sz="2400" dirty="0" smtClean="0"/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Paul </a:t>
            </a:r>
            <a:r>
              <a:rPr lang="cs-CZ" dirty="0" err="1" smtClean="0"/>
              <a:t>Cezanne</a:t>
            </a:r>
            <a:r>
              <a:rPr lang="cs-CZ" dirty="0" smtClean="0"/>
              <a:t> jako základ 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endParaRPr lang="cs-CZ" i="1" dirty="0" smtClean="0"/>
          </a:p>
          <a:p>
            <a:pPr algn="just">
              <a:lnSpc>
                <a:spcPct val="150000"/>
              </a:lnSpc>
            </a:pPr>
            <a:r>
              <a:rPr lang="cs-CZ" i="1" dirty="0" smtClean="0">
                <a:solidFill>
                  <a:schemeClr val="accent3">
                    <a:lumMod val="75000"/>
                  </a:schemeClr>
                </a:solidFill>
                <a:latin typeface="Bahnhof Black CE" pitchFamily="2" charset="0"/>
              </a:rPr>
              <a:t>„Všechny formy v přírodě lze redukovat na kouli, kužel a válec…nemusíme redukovat přírodu, můžeme ji zastupovat, a to čím? Barevnými ekvivalenty, jimž dáme tvar.“</a:t>
            </a:r>
            <a:endParaRPr lang="cs-CZ" i="1" dirty="0">
              <a:solidFill>
                <a:schemeClr val="accent3">
                  <a:lumMod val="75000"/>
                </a:schemeClr>
              </a:solidFill>
              <a:latin typeface="Bahnhof Black C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Iberská a africká plastika - kompaktní fáze /1907-1908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oper Std Black" pitchFamily="18" charset="0"/>
              </a:rPr>
              <a:t>Picassa fascinuje estetika a výrazová síla „primitivních“ sošek.</a:t>
            </a:r>
          </a:p>
          <a:p>
            <a:endParaRPr lang="cs-CZ" dirty="0" smtClean="0"/>
          </a:p>
          <a:p>
            <a:pPr algn="r"/>
            <a:endParaRPr lang="cs-CZ" dirty="0" smtClean="0"/>
          </a:p>
          <a:p>
            <a:pPr algn="r"/>
            <a:endParaRPr lang="cs-CZ" dirty="0" smtClean="0"/>
          </a:p>
          <a:p>
            <a:pPr algn="r"/>
            <a:r>
              <a:rPr lang="cs-CZ" dirty="0" smtClean="0">
                <a:latin typeface="Cooper Std Black" pitchFamily="18" charset="0"/>
              </a:rPr>
              <a:t>Jde zejména o užití geometricky zjednodušených a zhuštěných forem </a:t>
            </a:r>
            <a:endParaRPr lang="cs-CZ" dirty="0">
              <a:latin typeface="Cooper Std Black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Africká plastika + Avignonské slečny </a:t>
            </a:r>
            <a:r>
              <a:rPr lang="cs-CZ" sz="2000" dirty="0" smtClean="0"/>
              <a:t>(obrázek č. 1, 2)</a:t>
            </a:r>
            <a:endParaRPr lang="cs-CZ" sz="2000" dirty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6" name="Zástupný symbol pro obsah 5" descr="africká plastika.jpg"/>
          <p:cNvPicPr>
            <a:picLocks noGrp="1" noChangeAspect="1"/>
          </p:cNvPicPr>
          <p:nvPr>
            <p:ph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395536" y="1872904"/>
            <a:ext cx="3127375" cy="4625975"/>
          </a:xfrm>
        </p:spPr>
      </p:pic>
      <p:pic>
        <p:nvPicPr>
          <p:cNvPr id="1026" name="Picture 2" descr="C:\Users\user\Documents\dum dvk\Avignonské slečny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1857364"/>
            <a:ext cx="4536504" cy="46996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Analytická fáze /1909 – 1912/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Prolomení uzavřené formy</a:t>
            </a:r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600" b="1" dirty="0" smtClean="0">
                <a:latin typeface="Bahnhof Black CE" pitchFamily="2" charset="0"/>
              </a:rPr>
              <a:t>Utlumení barevnosti /šeď, okr, hněď, tmavá zeleň</a:t>
            </a:r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3600" dirty="0" smtClean="0">
                <a:solidFill>
                  <a:schemeClr val="accent3">
                    <a:lumMod val="75000"/>
                  </a:schemeClr>
                </a:solidFill>
              </a:rPr>
              <a:t>Světlo a stín zmizí</a:t>
            </a:r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endParaRPr lang="cs-CZ" sz="2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latin typeface="Bahnhof Black CE" pitchFamily="2" charset="0"/>
              </a:rPr>
              <a:t>Náměty jsou vedlejší – zobrazují se prosté věci</a:t>
            </a:r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3500" dirty="0" smtClean="0">
                <a:solidFill>
                  <a:schemeClr val="accent3">
                    <a:lumMod val="75000"/>
                  </a:schemeClr>
                </a:solidFill>
              </a:rPr>
              <a:t>Upřednostňuje se formální experiment</a:t>
            </a:r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smtClean="0">
                <a:latin typeface="Bahnhof Black CE" pitchFamily="2" charset="0"/>
              </a:rPr>
              <a:t>Hledá se neměnný prototyp</a:t>
            </a:r>
            <a:endParaRPr lang="cs-CZ" sz="2400" dirty="0">
              <a:latin typeface="Bahnhof Black C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Analytická fáze /1909 – 1912/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Je zde vyjádřena dominantní myšlenka 20. stol. , že kritické poznání nedůvěřuje smyslovému vnímání.</a:t>
            </a:r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b="1" dirty="0" smtClean="0"/>
              <a:t>Optický klam neproniká k jádru věci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Kubisti malují předměty ne, jak je viděli, ale jak je mysleli. </a:t>
            </a:r>
          </a:p>
          <a:p>
            <a:pPr>
              <a:lnSpc>
                <a:spcPct val="150000"/>
              </a:lnSpc>
            </a:pPr>
            <a:endParaRPr lang="cs-CZ" sz="2400" dirty="0" smtClean="0"/>
          </a:p>
          <a:p>
            <a:pPr>
              <a:lnSpc>
                <a:spcPct val="150000"/>
              </a:lnSpc>
            </a:pPr>
            <a:r>
              <a:rPr lang="cs-CZ" sz="2400" dirty="0" smtClean="0">
                <a:solidFill>
                  <a:schemeClr val="accent3">
                    <a:lumMod val="75000"/>
                  </a:schemeClr>
                </a:solidFill>
              </a:rPr>
              <a:t>Jde vlastně o rané konceptuální umění – střízlivé, zadumané a naplněné intelektuálně chladnou mystikou. </a:t>
            </a:r>
            <a:endParaRPr lang="cs-CZ" sz="24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Analytická fáze /1909 – 1912/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800" i="1" dirty="0" smtClean="0"/>
              <a:t>Na ploše plátna je předmět zobrazen z mnoha úhlů najednou. Byl zde vpuštěn čas.</a:t>
            </a:r>
          </a:p>
          <a:p>
            <a:pPr>
              <a:lnSpc>
                <a:spcPct val="150000"/>
              </a:lnSpc>
            </a:pPr>
            <a:endParaRPr lang="cs-CZ" sz="2800" dirty="0" smtClean="0"/>
          </a:p>
          <a:p>
            <a:pPr>
              <a:lnSpc>
                <a:spcPct val="150000"/>
              </a:lnSpc>
            </a:pPr>
            <a:r>
              <a:rPr lang="cs-CZ" sz="2800" i="1" dirty="0" smtClean="0">
                <a:solidFill>
                  <a:schemeClr val="accent3">
                    <a:lumMod val="75000"/>
                  </a:schemeClr>
                </a:solidFill>
                <a:latin typeface="Bahnhof Black CE" pitchFamily="2" charset="0"/>
              </a:rPr>
              <a:t>Harmonie vzniká z promyšlené konfrontace protikladů, která vede k plastickému, reliéfnímu účinku. </a:t>
            </a:r>
            <a:endParaRPr lang="cs-CZ" sz="2800" i="1" dirty="0">
              <a:solidFill>
                <a:schemeClr val="accent3">
                  <a:lumMod val="75000"/>
                </a:schemeClr>
              </a:solidFill>
              <a:latin typeface="Bahnhof Black C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200" dirty="0" err="1" smtClean="0"/>
              <a:t>Pablo</a:t>
            </a:r>
            <a:r>
              <a:rPr lang="cs-CZ" sz="3200" dirty="0" smtClean="0"/>
              <a:t> Picasso</a:t>
            </a:r>
            <a:endParaRPr lang="cs-CZ" sz="3200" dirty="0"/>
          </a:p>
        </p:txBody>
      </p:sp>
      <p:pic>
        <p:nvPicPr>
          <p:cNvPr id="6" name="Zástupný symbol pro obrázek 5" descr="Picasso - Daniel-Henry_Kahnweiler_1910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t="18466" b="18466"/>
          <a:stretch>
            <a:fillRect/>
          </a:stretch>
        </p:blipFill>
        <p:spPr>
          <a:xfrm>
            <a:off x="3059832" y="1556792"/>
            <a:ext cx="5832648" cy="5016479"/>
          </a:xfrm>
        </p:spPr>
      </p:pic>
      <p:sp>
        <p:nvSpPr>
          <p:cNvPr id="11" name="Zástupný symbol pro text 10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cs-CZ" sz="2800" b="1" i="1" dirty="0" smtClean="0">
                <a:solidFill>
                  <a:schemeClr val="accent1">
                    <a:lumMod val="50000"/>
                  </a:schemeClr>
                </a:solidFill>
              </a:rPr>
              <a:t>„Hledá se „věc o sobě“. Smysly deformují, duch formuje.“</a:t>
            </a:r>
          </a:p>
          <a:p>
            <a:r>
              <a:rPr lang="cs-CZ" sz="2400" dirty="0" err="1" smtClean="0"/>
              <a:t>Georges</a:t>
            </a:r>
            <a:r>
              <a:rPr lang="cs-CZ" sz="2400" dirty="0" smtClean="0"/>
              <a:t> </a:t>
            </a:r>
            <a:r>
              <a:rPr lang="cs-CZ" sz="2400" dirty="0" err="1" smtClean="0"/>
              <a:t>Braque</a:t>
            </a:r>
            <a:endParaRPr lang="cs-CZ" sz="2400" b="1" i="1" dirty="0" smtClean="0"/>
          </a:p>
          <a:p>
            <a:endParaRPr lang="cs-CZ" sz="280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80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800" b="1" i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1600" b="1" i="1" dirty="0" smtClean="0"/>
              <a:t>Obrázek č. 3</a:t>
            </a:r>
            <a:endParaRPr lang="cs-CZ" sz="2800" b="1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Syntetická fáze /1913-1914/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 smtClean="0"/>
              <a:t>Rozložené fragmenty  vytváří nové kompoziční celky, balancující na hraně abstrakce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r>
              <a:rPr lang="cs-CZ" sz="3600" dirty="0" smtClean="0">
                <a:solidFill>
                  <a:srgbClr val="FF0000"/>
                </a:solidFill>
                <a:latin typeface="Bahnhof Black CE" pitchFamily="2" charset="0"/>
              </a:rPr>
              <a:t>Tu ale kubismus odmítá</a:t>
            </a:r>
            <a:endParaRPr lang="cs-CZ" sz="3600" dirty="0">
              <a:solidFill>
                <a:srgbClr val="FF0000"/>
              </a:solidFill>
              <a:latin typeface="Bahnhof Black CE" pitchFamily="2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60000"/>
              </a:lnSpc>
            </a:pPr>
            <a:r>
              <a:rPr lang="cs-CZ" sz="3500" b="1" i="1" dirty="0" smtClean="0"/>
              <a:t>Rozklad celku (analýza) byl nahrazen souhrnem jednotlivostí (syntéza)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Syntetická fáze /1913-1914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sz="3200" i="1" dirty="0" smtClean="0">
                <a:solidFill>
                  <a:srgbClr val="FF0000"/>
                </a:solidFill>
                <a:latin typeface="Bahnhof Black CE" pitchFamily="2" charset="0"/>
              </a:rPr>
              <a:t>Do obrazu se vrací  barevnost</a:t>
            </a:r>
          </a:p>
          <a:p>
            <a:pPr>
              <a:lnSpc>
                <a:spcPct val="150000"/>
              </a:lnSpc>
            </a:pPr>
            <a:endParaRPr lang="cs-CZ" sz="2400" b="1" i="1" dirty="0" smtClean="0">
              <a:solidFill>
                <a:srgbClr val="FF0000"/>
              </a:solidFill>
              <a:latin typeface="Bahnhof Black CE" pitchFamily="2" charset="0"/>
            </a:endParaRPr>
          </a:p>
          <a:p>
            <a:pPr>
              <a:lnSpc>
                <a:spcPct val="150000"/>
              </a:lnSpc>
            </a:pPr>
            <a:endParaRPr lang="cs-CZ" sz="2400" b="1" i="1" dirty="0" smtClean="0">
              <a:solidFill>
                <a:srgbClr val="FF0000"/>
              </a:solidFill>
              <a:latin typeface="Bahnhof Black CE" pitchFamily="2" charset="0"/>
            </a:endParaRPr>
          </a:p>
          <a:p>
            <a:pPr>
              <a:lnSpc>
                <a:spcPct val="150000"/>
              </a:lnSpc>
            </a:pPr>
            <a:r>
              <a:rPr lang="cs-CZ" b="1" dirty="0" smtClean="0">
                <a:latin typeface="Botanika Lite Alt CE" pitchFamily="2" charset="0"/>
              </a:rPr>
              <a:t>Objevují se poukazy na optickou zkušenost – na realitu</a:t>
            </a:r>
          </a:p>
          <a:p>
            <a:pPr>
              <a:lnSpc>
                <a:spcPct val="150000"/>
              </a:lnSpc>
            </a:pPr>
            <a:endParaRPr lang="cs-CZ" sz="2400" b="1" i="1" dirty="0" smtClean="0">
              <a:solidFill>
                <a:srgbClr val="FF0000"/>
              </a:solidFill>
              <a:latin typeface="Bahnhof Black CE" pitchFamily="2" charset="0"/>
            </a:endParaRPr>
          </a:p>
          <a:p>
            <a:pPr>
              <a:lnSpc>
                <a:spcPct val="150000"/>
              </a:lnSpc>
            </a:pPr>
            <a:endParaRPr lang="cs-CZ" sz="2400" dirty="0">
              <a:solidFill>
                <a:srgbClr val="FF0000"/>
              </a:solidFill>
              <a:latin typeface="Bahnhof Black CE" pitchFamily="2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cs-CZ" b="1" dirty="0" smtClean="0">
                <a:latin typeface="Bahnhof Black CE" pitchFamily="2" charset="0"/>
              </a:rPr>
              <a:t>Zapojení písmen, písku, hoblin, imitace materiálů, dřevo </a:t>
            </a:r>
          </a:p>
          <a:p>
            <a:pPr>
              <a:lnSpc>
                <a:spcPct val="150000"/>
              </a:lnSpc>
            </a:pPr>
            <a:endParaRPr lang="cs-CZ" dirty="0" smtClean="0">
              <a:latin typeface="Botanika Lite Alt CE" pitchFamily="2" charset="0"/>
            </a:endParaRPr>
          </a:p>
          <a:p>
            <a:pPr>
              <a:lnSpc>
                <a:spcPct val="150000"/>
              </a:lnSpc>
              <a:buNone/>
            </a:pPr>
            <a:endParaRPr lang="cs-CZ" dirty="0" smtClean="0">
              <a:latin typeface="Botanika Lite Alt CE" pitchFamily="2" charset="0"/>
            </a:endParaRPr>
          </a:p>
          <a:p>
            <a:pPr>
              <a:lnSpc>
                <a:spcPct val="150000"/>
              </a:lnSpc>
            </a:pPr>
            <a:r>
              <a:rPr lang="cs-CZ" sz="4800" b="1" dirty="0" smtClean="0">
                <a:solidFill>
                  <a:schemeClr val="accent1">
                    <a:lumMod val="75000"/>
                  </a:schemeClr>
                </a:solidFill>
                <a:latin typeface="Botanika Lite Alt CE" pitchFamily="2" charset="0"/>
              </a:rPr>
              <a:t>Vzniká koláž</a:t>
            </a:r>
            <a:endParaRPr lang="cs-CZ" sz="4800" b="1" dirty="0">
              <a:solidFill>
                <a:schemeClr val="accent1">
                  <a:lumMod val="75000"/>
                </a:schemeClr>
              </a:solidFill>
              <a:latin typeface="Botanika Lite Alt CE" pitchFamily="2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Juan </a:t>
            </a:r>
            <a:r>
              <a:rPr lang="cs-CZ" sz="2800" dirty="0" err="1" smtClean="0"/>
              <a:t>Gris</a:t>
            </a:r>
            <a:r>
              <a:rPr lang="cs-CZ" sz="2800" dirty="0" smtClean="0"/>
              <a:t> – zátiší s kytarou</a:t>
            </a:r>
            <a:endParaRPr lang="cs-CZ" sz="2800" dirty="0"/>
          </a:p>
        </p:txBody>
      </p:sp>
      <p:pic>
        <p:nvPicPr>
          <p:cNvPr id="8" name="Zástupný symbol pro obrázek 7" descr="Juan Gris - zátiší s kytarou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12073" r="12073"/>
          <a:stretch>
            <a:fillRect/>
          </a:stretch>
        </p:blipFill>
        <p:spPr>
          <a:xfrm>
            <a:off x="3059832" y="1670580"/>
            <a:ext cx="5863954" cy="5043404"/>
          </a:xfrm>
        </p:spPr>
      </p:pic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Obrázek č. 4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Obrazová dokumentace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2. 5. 2014</a:t>
            </a:r>
          </a:p>
          <a:p>
            <a:r>
              <a:rPr lang="cs-CZ" dirty="0" smtClean="0"/>
              <a:t>Obrázek </a:t>
            </a:r>
            <a:r>
              <a:rPr lang="cs-CZ" dirty="0" smtClean="0"/>
              <a:t>č. 1</a:t>
            </a:r>
          </a:p>
          <a:p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WWW:</a:t>
            </a:r>
            <a:r>
              <a:rPr lang="cs-CZ" dirty="0" smtClean="0">
                <a:hlinkClick r:id="rId2"/>
              </a:rPr>
              <a:t>http://commons.wikimedia.org/wiki/File:Image_of_an_African_Songye_Power_Figure_in_the_collection_of_the_Indianapolis_Museum_of_Art_(2005.21)-</a:t>
            </a:r>
            <a:r>
              <a:rPr lang="cs-CZ" dirty="0" err="1" smtClean="0">
                <a:hlinkClick r:id="rId2"/>
              </a:rPr>
              <a:t>EDIT.jpg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Obrázek č. 2</a:t>
            </a:r>
          </a:p>
          <a:p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WWW:</a:t>
            </a:r>
            <a:r>
              <a:rPr lang="cs-CZ" dirty="0" smtClean="0">
                <a:hlinkClick r:id="rId3"/>
              </a:rPr>
              <a:t>http://</a:t>
            </a:r>
            <a:r>
              <a:rPr lang="cs-CZ" dirty="0" err="1" smtClean="0">
                <a:hlinkClick r:id="rId3"/>
              </a:rPr>
              <a:t>en.wikipedia.org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wiki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File</a:t>
            </a:r>
            <a:r>
              <a:rPr lang="cs-CZ" dirty="0" smtClean="0">
                <a:hlinkClick r:id="rId3"/>
              </a:rPr>
              <a:t>:Les_</a:t>
            </a:r>
            <a:r>
              <a:rPr lang="cs-CZ" dirty="0" err="1" smtClean="0">
                <a:hlinkClick r:id="rId3"/>
              </a:rPr>
              <a:t>Demoiselles</a:t>
            </a:r>
            <a:r>
              <a:rPr lang="cs-CZ" dirty="0" smtClean="0">
                <a:hlinkClick r:id="rId3"/>
              </a:rPr>
              <a:t>_d%27Avignon.jpg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Obrázek č. 3</a:t>
            </a:r>
          </a:p>
          <a:p>
            <a:r>
              <a:rPr lang="cs-CZ" dirty="0" smtClean="0"/>
              <a:t>Dostupný pod licencí </a:t>
            </a:r>
            <a:r>
              <a:rPr lang="cs-CZ" dirty="0" err="1" smtClean="0"/>
              <a:t>Creative</a:t>
            </a:r>
            <a:r>
              <a:rPr lang="cs-CZ" dirty="0" smtClean="0"/>
              <a:t> </a:t>
            </a:r>
            <a:r>
              <a:rPr lang="cs-CZ" dirty="0" err="1" smtClean="0"/>
              <a:t>Commons</a:t>
            </a:r>
            <a:r>
              <a:rPr lang="cs-CZ" dirty="0" smtClean="0"/>
              <a:t> na WWW:</a:t>
            </a:r>
            <a:r>
              <a:rPr lang="cs-CZ" dirty="0" smtClean="0">
                <a:hlinkClick r:id="rId4"/>
              </a:rPr>
              <a:t>http://</a:t>
            </a:r>
            <a:r>
              <a:rPr lang="cs-CZ" dirty="0" err="1" smtClean="0">
                <a:hlinkClick r:id="rId4"/>
              </a:rPr>
              <a:t>en.wikipedia.org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wiki</a:t>
            </a:r>
            <a:r>
              <a:rPr lang="cs-CZ" dirty="0" smtClean="0">
                <a:hlinkClick r:id="rId4"/>
              </a:rPr>
              <a:t>/</a:t>
            </a:r>
            <a:r>
              <a:rPr lang="cs-CZ" dirty="0" err="1" smtClean="0">
                <a:hlinkClick r:id="rId4"/>
              </a:rPr>
              <a:t>File</a:t>
            </a:r>
            <a:r>
              <a:rPr lang="cs-CZ" dirty="0" smtClean="0">
                <a:hlinkClick r:id="rId4"/>
              </a:rPr>
              <a:t>:Picasso_</a:t>
            </a:r>
            <a:r>
              <a:rPr lang="cs-CZ" dirty="0" err="1" smtClean="0">
                <a:hlinkClick r:id="rId4"/>
              </a:rPr>
              <a:t>Portrait</a:t>
            </a:r>
            <a:r>
              <a:rPr lang="cs-CZ" dirty="0" smtClean="0">
                <a:hlinkClick r:id="rId4"/>
              </a:rPr>
              <a:t>_</a:t>
            </a:r>
            <a:r>
              <a:rPr lang="cs-CZ" dirty="0" err="1" smtClean="0">
                <a:hlinkClick r:id="rId4"/>
              </a:rPr>
              <a:t>of</a:t>
            </a:r>
            <a:r>
              <a:rPr lang="cs-CZ" dirty="0" smtClean="0">
                <a:hlinkClick r:id="rId4"/>
              </a:rPr>
              <a:t>_</a:t>
            </a:r>
            <a:r>
              <a:rPr lang="cs-CZ" dirty="0" err="1" smtClean="0">
                <a:hlinkClick r:id="rId4"/>
              </a:rPr>
              <a:t>Daniel</a:t>
            </a:r>
            <a:r>
              <a:rPr lang="cs-CZ" dirty="0" smtClean="0">
                <a:hlinkClick r:id="rId4"/>
              </a:rPr>
              <a:t>-Henry_</a:t>
            </a:r>
            <a:r>
              <a:rPr lang="cs-CZ" dirty="0" err="1" smtClean="0">
                <a:hlinkClick r:id="rId4"/>
              </a:rPr>
              <a:t>Kahnweiler</a:t>
            </a:r>
            <a:r>
              <a:rPr lang="cs-CZ" dirty="0" smtClean="0">
                <a:hlinkClick r:id="rId4"/>
              </a:rPr>
              <a:t>_1910.jpg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Obrazová dokumentace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200" dirty="0" smtClean="0"/>
              <a:t>Obrázek č. 4</a:t>
            </a:r>
          </a:p>
          <a:p>
            <a:r>
              <a:rPr lang="cs-CZ" sz="2200" dirty="0" smtClean="0"/>
              <a:t>Dostupný pod licencí </a:t>
            </a:r>
            <a:r>
              <a:rPr lang="cs-CZ" sz="2200" dirty="0" err="1" smtClean="0"/>
              <a:t>Creative</a:t>
            </a:r>
            <a:r>
              <a:rPr lang="cs-CZ" sz="2200" dirty="0" smtClean="0"/>
              <a:t> </a:t>
            </a:r>
            <a:r>
              <a:rPr lang="cs-CZ" sz="2200" dirty="0" err="1" smtClean="0"/>
              <a:t>Commons</a:t>
            </a:r>
            <a:r>
              <a:rPr lang="cs-CZ" sz="2200" dirty="0" smtClean="0"/>
              <a:t> na WWW:</a:t>
            </a:r>
            <a:r>
              <a:rPr lang="cs-CZ" sz="2200" dirty="0" smtClean="0">
                <a:hlinkClick r:id="rId2"/>
              </a:rPr>
              <a:t>http://</a:t>
            </a:r>
            <a:r>
              <a:rPr lang="cs-CZ" sz="2200" dirty="0" err="1" smtClean="0">
                <a:hlinkClick r:id="rId2"/>
              </a:rPr>
              <a:t>commons.wikimedia.org</a:t>
            </a:r>
            <a:r>
              <a:rPr lang="cs-CZ" sz="2200" dirty="0" smtClean="0">
                <a:hlinkClick r:id="rId2"/>
              </a:rPr>
              <a:t>/</a:t>
            </a:r>
            <a:r>
              <a:rPr lang="cs-CZ" sz="2200" dirty="0" err="1" smtClean="0">
                <a:hlinkClick r:id="rId2"/>
              </a:rPr>
              <a:t>wiki</a:t>
            </a:r>
            <a:r>
              <a:rPr lang="cs-CZ" sz="2200" dirty="0" smtClean="0">
                <a:hlinkClick r:id="rId2"/>
              </a:rPr>
              <a:t>/</a:t>
            </a:r>
            <a:r>
              <a:rPr lang="cs-CZ" sz="2200" dirty="0" err="1" smtClean="0">
                <a:hlinkClick r:id="rId2"/>
              </a:rPr>
              <a:t>File</a:t>
            </a:r>
            <a:r>
              <a:rPr lang="cs-CZ" sz="2200" dirty="0" smtClean="0">
                <a:hlinkClick r:id="rId2"/>
              </a:rPr>
              <a:t>:Juan_</a:t>
            </a:r>
            <a:r>
              <a:rPr lang="cs-CZ" sz="2200" dirty="0" err="1" smtClean="0">
                <a:hlinkClick r:id="rId2"/>
              </a:rPr>
              <a:t>Gris</a:t>
            </a:r>
            <a:r>
              <a:rPr lang="cs-CZ" sz="2200" dirty="0" smtClean="0">
                <a:hlinkClick r:id="rId2"/>
              </a:rPr>
              <a:t>_-_</a:t>
            </a:r>
            <a:r>
              <a:rPr lang="cs-CZ" sz="2200" dirty="0" err="1" smtClean="0">
                <a:hlinkClick r:id="rId2"/>
              </a:rPr>
              <a:t>Still</a:t>
            </a:r>
            <a:r>
              <a:rPr lang="cs-CZ" sz="2200" dirty="0" smtClean="0">
                <a:hlinkClick r:id="rId2"/>
              </a:rPr>
              <a:t>_</a:t>
            </a:r>
            <a:r>
              <a:rPr lang="cs-CZ" sz="2200" dirty="0" err="1" smtClean="0">
                <a:hlinkClick r:id="rId2"/>
              </a:rPr>
              <a:t>Life</a:t>
            </a:r>
            <a:r>
              <a:rPr lang="cs-CZ" sz="2200" dirty="0" smtClean="0">
                <a:hlinkClick r:id="rId2"/>
              </a:rPr>
              <a:t>_</a:t>
            </a:r>
            <a:r>
              <a:rPr lang="cs-CZ" sz="2200" dirty="0" err="1" smtClean="0">
                <a:hlinkClick r:id="rId2"/>
              </a:rPr>
              <a:t>with</a:t>
            </a:r>
            <a:r>
              <a:rPr lang="cs-CZ" sz="2200" dirty="0" smtClean="0">
                <a:hlinkClick r:id="rId2"/>
              </a:rPr>
              <a:t>_a_</a:t>
            </a:r>
            <a:r>
              <a:rPr lang="cs-CZ" sz="2200" dirty="0" err="1" smtClean="0">
                <a:hlinkClick r:id="rId2"/>
              </a:rPr>
              <a:t>Guitar.jpg</a:t>
            </a:r>
            <a:endParaRPr lang="cs-CZ" sz="2200" dirty="0" smtClean="0"/>
          </a:p>
          <a:p>
            <a:endParaRPr lang="cs-CZ" sz="22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 </a:t>
            </a:r>
            <a:r>
              <a:rPr lang="cs-CZ" smtClean="0"/>
              <a:t>a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sz="2000" dirty="0" err="1" smtClean="0"/>
              <a:t>Ruhrberg</a:t>
            </a:r>
            <a:r>
              <a:rPr lang="cs-CZ" sz="2000" dirty="0" smtClean="0"/>
              <a:t>, K. (</a:t>
            </a:r>
            <a:r>
              <a:rPr lang="cs-CZ" sz="2000" dirty="0" err="1" smtClean="0"/>
              <a:t>ed</a:t>
            </a:r>
            <a:r>
              <a:rPr lang="cs-CZ" sz="2000" dirty="0" smtClean="0"/>
              <a:t>.) a kol., Umění 20. Století: malířství, skulptury a objekty, nová média, fotografie. Praha, </a:t>
            </a:r>
            <a:r>
              <a:rPr lang="cs-CZ" sz="2000" dirty="0" err="1" smtClean="0"/>
              <a:t>Slovart</a:t>
            </a:r>
            <a:r>
              <a:rPr lang="cs-CZ" sz="2000" dirty="0" smtClean="0"/>
              <a:t> 2004.</a:t>
            </a:r>
          </a:p>
          <a:p>
            <a:pPr>
              <a:lnSpc>
                <a:spcPct val="150000"/>
              </a:lnSpc>
            </a:pPr>
            <a:endParaRPr lang="cs-CZ" sz="2000" dirty="0" smtClean="0"/>
          </a:p>
          <a:p>
            <a:pPr>
              <a:lnSpc>
                <a:spcPct val="150000"/>
              </a:lnSpc>
            </a:pPr>
            <a:r>
              <a:rPr lang="cs-CZ" sz="2000" dirty="0" err="1" smtClean="0"/>
              <a:t>Foster</a:t>
            </a:r>
            <a:r>
              <a:rPr lang="cs-CZ" sz="2000" dirty="0" smtClean="0"/>
              <a:t>, H. (</a:t>
            </a:r>
            <a:r>
              <a:rPr lang="cs-CZ" sz="2000" dirty="0" err="1" smtClean="0"/>
              <a:t>ed</a:t>
            </a:r>
            <a:r>
              <a:rPr lang="cs-CZ" sz="2000" dirty="0" smtClean="0"/>
              <a:t>.) a kol., Umění po roce 1900. Praha, </a:t>
            </a:r>
            <a:r>
              <a:rPr lang="cs-CZ" sz="2000" dirty="0" err="1" smtClean="0"/>
              <a:t>Slovart</a:t>
            </a:r>
            <a:r>
              <a:rPr lang="cs-CZ" sz="2000" dirty="0" smtClean="0"/>
              <a:t> 2007. </a:t>
            </a:r>
          </a:p>
          <a:p>
            <a:pPr>
              <a:lnSpc>
                <a:spcPct val="150000"/>
              </a:lnSpc>
            </a:pPr>
            <a:endParaRPr lang="cs-CZ" sz="2000" dirty="0" smtClean="0"/>
          </a:p>
          <a:p>
            <a:pPr>
              <a:lnSpc>
                <a:spcPct val="150000"/>
              </a:lnSpc>
            </a:pPr>
            <a:r>
              <a:rPr lang="cs-CZ" sz="2000" dirty="0" err="1" smtClean="0"/>
              <a:t>Grosenickova</a:t>
            </a:r>
            <a:r>
              <a:rPr lang="cs-CZ" sz="2000" dirty="0" smtClean="0"/>
              <a:t>, U. (</a:t>
            </a:r>
            <a:r>
              <a:rPr lang="cs-CZ" sz="2000" dirty="0" err="1" smtClean="0"/>
              <a:t>ed</a:t>
            </a:r>
            <a:r>
              <a:rPr lang="cs-CZ" sz="2000" dirty="0" smtClean="0"/>
              <a:t>.), Kubismus. Praha, </a:t>
            </a:r>
            <a:r>
              <a:rPr lang="cs-CZ" sz="2000" dirty="0" err="1" smtClean="0"/>
              <a:t>Slovart</a:t>
            </a:r>
            <a:r>
              <a:rPr lang="cs-CZ" sz="2000" dirty="0" smtClean="0"/>
              <a:t> 2005.</a:t>
            </a:r>
          </a:p>
          <a:p>
            <a:pPr>
              <a:lnSpc>
                <a:spcPct val="150000"/>
              </a:lnSpc>
            </a:pPr>
            <a:endParaRPr lang="cs-CZ" sz="2000" dirty="0" smtClean="0"/>
          </a:p>
          <a:p>
            <a:pPr>
              <a:lnSpc>
                <a:spcPct val="150000"/>
              </a:lnSpc>
              <a:buNone/>
            </a:pPr>
            <a:endParaRPr lang="cs-CZ" sz="2000" dirty="0" smtClean="0"/>
          </a:p>
          <a:p>
            <a:endParaRPr lang="cs-CZ" sz="20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465</TotalTime>
  <Words>494</Words>
  <Application>Microsoft Office PowerPoint</Application>
  <PresentationFormat>Předvádění na obrazovce (4:3)</PresentationFormat>
  <Paragraphs>93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Modul</vt:lpstr>
      <vt:lpstr>kubismus</vt:lpstr>
      <vt:lpstr>Teze </vt:lpstr>
      <vt:lpstr>Paul Cezanne jako základ </vt:lpstr>
      <vt:lpstr>Iberská a africká plastika - kompaktní fáze /1907-1908</vt:lpstr>
      <vt:lpstr>Africká plastika + Avignonské slečny (obrázek č. 1, 2)</vt:lpstr>
      <vt:lpstr>Analytická fáze /1909 – 1912/</vt:lpstr>
      <vt:lpstr>Analytická fáze /1909 – 1912/</vt:lpstr>
      <vt:lpstr>Analytická fáze /1909 – 1912/</vt:lpstr>
      <vt:lpstr>Pablo Picasso</vt:lpstr>
      <vt:lpstr>Syntetická fáze /1913-1914/</vt:lpstr>
      <vt:lpstr>Syntetická fáze /1913-1914</vt:lpstr>
      <vt:lpstr>Juan Gris – zátiší s kytarou</vt:lpstr>
      <vt:lpstr>Obrazová dokumentace</vt:lpstr>
      <vt:lpstr>Obrazová dokumentace</vt:lpstr>
      <vt:lpstr>Použitá literatura a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kubismus</dc:title>
  <dc:creator>user</dc:creator>
  <cp:lastModifiedBy>spravce2</cp:lastModifiedBy>
  <cp:revision>37</cp:revision>
  <dcterms:created xsi:type="dcterms:W3CDTF">2013-04-17T13:34:25Z</dcterms:created>
  <dcterms:modified xsi:type="dcterms:W3CDTF">2014-05-28T18:13:25Z</dcterms:modified>
</cp:coreProperties>
</file>