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8" r:id="rId5"/>
    <p:sldId id="262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r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Pablo</a:t>
            </a:r>
            <a:r>
              <a:rPr lang="cs-CZ" dirty="0" smtClean="0">
                <a:solidFill>
                  <a:srgbClr val="C00000"/>
                </a:solidFill>
              </a:rPr>
              <a:t> Picasso /1881 – 1973/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Malířská esence 20. století</a:t>
            </a:r>
          </a:p>
          <a:p>
            <a:endParaRPr lang="cs-CZ" dirty="0" smtClean="0"/>
          </a:p>
          <a:p>
            <a:endParaRPr lang="cs-CZ" sz="1600" dirty="0" smtClean="0"/>
          </a:p>
          <a:p>
            <a:r>
              <a:rPr lang="cs-CZ" sz="1600" dirty="0" smtClean="0"/>
              <a:t>Číslo DUM: VY_32_INOVACE_DVK_4_18</a:t>
            </a:r>
            <a:endParaRPr lang="cs-CZ" sz="1600" dirty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404664"/>
            <a:ext cx="5778531" cy="1127667"/>
          </a:xfrm>
          <a:prstGeom prst="rect">
            <a:avLst/>
          </a:prstGeom>
        </p:spPr>
      </p:pic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785786" y="6550247"/>
            <a:ext cx="790530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itchFamily="34" charset="0"/>
                <a:ea typeface="MS Mincho" pitchFamily="49" charset="-128"/>
                <a:cs typeface="Tahoma" pitchFamily="34" charset="0"/>
              </a:rPr>
              <a:t>Číslo projektu: CZ.1.07./1.5.00/34.0938 /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Botanika Lite CE" pitchFamily="2" charset="0"/>
                <a:ea typeface="MS Mincho" pitchFamily="49" charset="-128"/>
                <a:cs typeface="Tahoma" pitchFamily="34" charset="0"/>
              </a:rPr>
              <a:t>Název projektu: Zlepšení podmínek pro vzdělávání na SUŠ, Ostrava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Fakta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60000"/>
              </a:lnSpc>
            </a:pPr>
            <a:r>
              <a:rPr lang="cs-CZ" sz="3000" dirty="0" smtClean="0">
                <a:solidFill>
                  <a:srgbClr val="FFFF00"/>
                </a:solidFill>
              </a:rPr>
              <a:t>Narozen ve Španělsku</a:t>
            </a:r>
          </a:p>
          <a:p>
            <a:pPr>
              <a:lnSpc>
                <a:spcPct val="160000"/>
              </a:lnSpc>
              <a:buNone/>
            </a:pPr>
            <a:endParaRPr lang="cs-CZ" sz="2400" dirty="0" smtClean="0"/>
          </a:p>
          <a:p>
            <a:pPr>
              <a:lnSpc>
                <a:spcPct val="160000"/>
              </a:lnSpc>
            </a:pPr>
            <a:r>
              <a:rPr lang="cs-CZ" sz="2400" dirty="0" smtClean="0"/>
              <a:t>Žil v Barceloně </a:t>
            </a:r>
          </a:p>
          <a:p>
            <a:pPr>
              <a:lnSpc>
                <a:spcPct val="160000"/>
              </a:lnSpc>
              <a:buNone/>
            </a:pPr>
            <a:endParaRPr lang="cs-CZ" sz="2400" dirty="0" smtClean="0"/>
          </a:p>
          <a:p>
            <a:pPr>
              <a:lnSpc>
                <a:spcPct val="160000"/>
              </a:lnSpc>
            </a:pPr>
            <a:r>
              <a:rPr lang="cs-CZ" sz="2400" dirty="0" smtClean="0"/>
              <a:t>V 16 letech dokonale zvládl akademickou malbu</a:t>
            </a:r>
          </a:p>
          <a:p>
            <a:endParaRPr lang="cs-CZ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60000"/>
              </a:lnSpc>
            </a:pPr>
            <a:r>
              <a:rPr lang="cs-CZ" sz="2400" dirty="0" smtClean="0"/>
              <a:t>V 18 odchází do Paříže</a:t>
            </a:r>
          </a:p>
          <a:p>
            <a:pPr>
              <a:lnSpc>
                <a:spcPct val="160000"/>
              </a:lnSpc>
              <a:buNone/>
            </a:pPr>
            <a:endParaRPr lang="cs-CZ" sz="2400" dirty="0" smtClean="0"/>
          </a:p>
          <a:p>
            <a:pPr>
              <a:lnSpc>
                <a:spcPct val="160000"/>
              </a:lnSpc>
            </a:pPr>
            <a:r>
              <a:rPr lang="cs-CZ" sz="2400" dirty="0" smtClean="0"/>
              <a:t>Prožívá těžké začátky (</a:t>
            </a:r>
            <a:r>
              <a:rPr lang="cs-CZ" sz="2400" dirty="0" smtClean="0">
                <a:solidFill>
                  <a:srgbClr val="00B0F0"/>
                </a:solidFill>
              </a:rPr>
              <a:t>modré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chemeClr val="accent6">
                    <a:lumMod val="90000"/>
                  </a:schemeClr>
                </a:solidFill>
              </a:rPr>
              <a:t>růžové</a:t>
            </a:r>
            <a:r>
              <a:rPr lang="cs-CZ" sz="2400" dirty="0" smtClean="0"/>
              <a:t> období) </a:t>
            </a:r>
          </a:p>
          <a:p>
            <a:pPr>
              <a:lnSpc>
                <a:spcPct val="160000"/>
              </a:lnSpc>
              <a:buNone/>
            </a:pPr>
            <a:endParaRPr lang="cs-CZ" sz="2400" dirty="0" smtClean="0"/>
          </a:p>
          <a:p>
            <a:pPr>
              <a:lnSpc>
                <a:spcPct val="110000"/>
              </a:lnSpc>
            </a:pPr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</a:rPr>
              <a:t>Kolem roku 1908 se stává vůdčí postavou kubismu</a:t>
            </a:r>
          </a:p>
          <a:p>
            <a:pPr>
              <a:lnSpc>
                <a:spcPct val="160000"/>
              </a:lnSpc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Fakta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60000"/>
              </a:lnSpc>
            </a:pPr>
            <a:r>
              <a:rPr lang="cs-CZ" dirty="0" smtClean="0"/>
              <a:t>Picasso je z podstaty živočišným a bezprostředním typem osobnosti</a:t>
            </a:r>
          </a:p>
          <a:p>
            <a:pPr>
              <a:lnSpc>
                <a:spcPct val="160000"/>
              </a:lnSpc>
              <a:buNone/>
            </a:pPr>
            <a:endParaRPr lang="cs-CZ" dirty="0" smtClean="0"/>
          </a:p>
          <a:p>
            <a:pPr>
              <a:lnSpc>
                <a:spcPct val="160000"/>
              </a:lnSpc>
            </a:pPr>
            <a:r>
              <a:rPr lang="cs-CZ" dirty="0" smtClean="0"/>
              <a:t>Vždy citlivě reaguje na změnu pocitů a dobovou atmosféru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cs-CZ" sz="3800" dirty="0" smtClean="0">
                <a:solidFill>
                  <a:srgbClr val="FFFF00"/>
                </a:solidFill>
              </a:rPr>
              <a:t>Často radikálně mění styl</a:t>
            </a:r>
          </a:p>
          <a:p>
            <a:pPr>
              <a:lnSpc>
                <a:spcPct val="160000"/>
              </a:lnSpc>
              <a:buNone/>
            </a:pPr>
            <a:endParaRPr lang="cs-CZ" dirty="0" smtClean="0"/>
          </a:p>
          <a:p>
            <a:pPr>
              <a:lnSpc>
                <a:spcPct val="160000"/>
              </a:lnSpc>
            </a:pPr>
            <a:r>
              <a:rPr lang="cs-CZ" dirty="0" smtClean="0"/>
              <a:t>Experimentuje s formou</a:t>
            </a:r>
          </a:p>
          <a:p>
            <a:pPr>
              <a:lnSpc>
                <a:spcPct val="160000"/>
              </a:lnSpc>
              <a:buNone/>
            </a:pPr>
            <a:r>
              <a:rPr lang="cs-CZ" dirty="0" smtClean="0"/>
              <a:t> </a:t>
            </a:r>
          </a:p>
          <a:p>
            <a:pPr>
              <a:lnSpc>
                <a:spcPct val="120000"/>
              </a:lnSpc>
            </a:pPr>
            <a:r>
              <a:rPr lang="cs-CZ" sz="3800" dirty="0" smtClean="0">
                <a:solidFill>
                  <a:srgbClr val="FFFF00"/>
                </a:solidFill>
              </a:rPr>
              <a:t>Díky tomuto přístupu je zosobněním principů moderny</a:t>
            </a:r>
          </a:p>
          <a:p>
            <a:pPr>
              <a:lnSpc>
                <a:spcPct val="160000"/>
              </a:lnSpc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Vztah k tradici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Velmi dobře zná tvorbu starých mistrů. Neustále se k nim formou rafinovaných citací vrací a přetavuje je do svých děl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Jeho experimentální období vrcholí ve 30. letech – obraz </a:t>
            </a:r>
            <a:r>
              <a:rPr lang="cs-CZ" sz="3800" dirty="0" err="1" smtClean="0">
                <a:solidFill>
                  <a:srgbClr val="FFFF00"/>
                </a:solidFill>
              </a:rPr>
              <a:t>Guernica</a:t>
            </a:r>
            <a:endParaRPr lang="cs-CZ" sz="3800" dirty="0" smtClean="0">
              <a:solidFill>
                <a:srgbClr val="FFFF00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Tady někde se jeho tvorba začíná stávat</a:t>
            </a:r>
            <a:endParaRPr lang="cs-CZ" sz="2400" dirty="0" smtClean="0"/>
          </a:p>
          <a:p>
            <a:pPr>
              <a:lnSpc>
                <a:spcPct val="170000"/>
              </a:lnSpc>
              <a:buNone/>
            </a:pPr>
            <a:r>
              <a:rPr lang="cs-CZ" sz="2400" dirty="0" smtClean="0"/>
              <a:t> </a:t>
            </a:r>
            <a:r>
              <a:rPr lang="cs-CZ" sz="4200" dirty="0" smtClean="0">
                <a:solidFill>
                  <a:srgbClr val="FFFF00"/>
                </a:solidFill>
              </a:rPr>
              <a:t>„postmoderní“</a:t>
            </a:r>
          </a:p>
          <a:p>
            <a:pPr>
              <a:lnSpc>
                <a:spcPct val="170000"/>
              </a:lnSpc>
            </a:pPr>
            <a:endParaRPr lang="cs-CZ" sz="2000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Picasso „postmoderní“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Všechny nové výtvarné světy, které za svůj život objevil, se zde začnou potkávat. </a:t>
            </a:r>
          </a:p>
          <a:p>
            <a:pPr>
              <a:lnSpc>
                <a:spcPct val="150000"/>
              </a:lnSpc>
              <a:buNone/>
            </a:pP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Picasso zběsile recykluje formy a často tak činí v prostoru klasických malířských děl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10000"/>
              </a:lnSpc>
            </a:pPr>
            <a:r>
              <a:rPr lang="cs-CZ" sz="3200" dirty="0" smtClean="0">
                <a:solidFill>
                  <a:srgbClr val="FFFF00"/>
                </a:solidFill>
              </a:rPr>
              <a:t>Je to dokonalá symfonie tvarů, zářivých barev a struktury tahů štětce</a:t>
            </a:r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citát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4000" dirty="0" smtClean="0"/>
              <a:t>„V moderním malířství se každý tah štětce stal precizní prací“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Pravda o Picassově umění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i="1" dirty="0" smtClean="0"/>
              <a:t>Picasso nám celým svým dílem sděluje, že podstatou umělecké tvorby je vizuálně zformulovat problém – učinit ho zřetelným.</a:t>
            </a:r>
          </a:p>
          <a:p>
            <a:pPr>
              <a:lnSpc>
                <a:spcPct val="150000"/>
              </a:lnSpc>
            </a:pPr>
            <a:endParaRPr lang="cs-CZ" sz="2800" i="1" dirty="0" smtClean="0"/>
          </a:p>
          <a:p>
            <a:pPr>
              <a:lnSpc>
                <a:spcPct val="150000"/>
              </a:lnSpc>
            </a:pPr>
            <a:r>
              <a:rPr lang="cs-CZ" sz="2800" i="1" dirty="0" smtClean="0"/>
              <a:t>A přitom absolutně nezáleží na tom, jakých prostředků bylo užito.</a:t>
            </a:r>
          </a:p>
          <a:p>
            <a:endParaRPr lang="cs-CZ" sz="2800" i="1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C00000"/>
                </a:solidFill>
              </a:rPr>
              <a:t>Použitá literatura 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000" dirty="0" err="1" smtClean="0"/>
              <a:t>Ruhrberg</a:t>
            </a:r>
            <a:r>
              <a:rPr lang="cs-CZ" sz="2000" dirty="0" smtClean="0"/>
              <a:t>, K. (</a:t>
            </a:r>
            <a:r>
              <a:rPr lang="cs-CZ" sz="2000" dirty="0" err="1" smtClean="0"/>
              <a:t>ed</a:t>
            </a:r>
            <a:r>
              <a:rPr lang="cs-CZ" sz="2000" dirty="0" smtClean="0"/>
              <a:t>.) a kol., Umění 20. Století: malířství, skulptury a objekty, nová média, fotografie. Praha, </a:t>
            </a:r>
            <a:r>
              <a:rPr lang="cs-CZ" sz="2000" dirty="0" err="1" smtClean="0"/>
              <a:t>Slovart</a:t>
            </a:r>
            <a:r>
              <a:rPr lang="cs-CZ" sz="2000" dirty="0" smtClean="0"/>
              <a:t> 2004.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err="1" smtClean="0"/>
              <a:t>Foster</a:t>
            </a:r>
            <a:r>
              <a:rPr lang="cs-CZ" sz="2000" dirty="0" smtClean="0"/>
              <a:t>, H. (</a:t>
            </a:r>
            <a:r>
              <a:rPr lang="cs-CZ" sz="2000" dirty="0" err="1" smtClean="0"/>
              <a:t>ed</a:t>
            </a:r>
            <a:r>
              <a:rPr lang="cs-CZ" sz="2000" dirty="0" smtClean="0"/>
              <a:t>.) a kol., Umění po roce 1900. Praha, </a:t>
            </a:r>
            <a:r>
              <a:rPr lang="cs-CZ" sz="2000" dirty="0" err="1" smtClean="0"/>
              <a:t>Slovart</a:t>
            </a:r>
            <a:r>
              <a:rPr lang="cs-CZ" sz="2000" dirty="0" smtClean="0"/>
              <a:t> 2007. 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err="1" smtClean="0"/>
              <a:t>Grosenickova</a:t>
            </a:r>
            <a:r>
              <a:rPr lang="cs-CZ" sz="2000" dirty="0" smtClean="0"/>
              <a:t>, U. (</a:t>
            </a:r>
            <a:r>
              <a:rPr lang="cs-CZ" sz="2000" dirty="0" err="1" smtClean="0"/>
              <a:t>ed</a:t>
            </a:r>
            <a:r>
              <a:rPr lang="cs-CZ" sz="2000" dirty="0" smtClean="0"/>
              <a:t>.), Kubismus. Praha, </a:t>
            </a:r>
            <a:r>
              <a:rPr lang="cs-CZ" sz="2000" dirty="0" err="1" smtClean="0"/>
              <a:t>Slovart</a:t>
            </a:r>
            <a:r>
              <a:rPr lang="cs-CZ" sz="2000" dirty="0" smtClean="0"/>
              <a:t> 2005.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146</TotalTime>
  <Words>311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Pablo Picasso /1881 – 1973/</vt:lpstr>
      <vt:lpstr>Fakta</vt:lpstr>
      <vt:lpstr>Fakta </vt:lpstr>
      <vt:lpstr>Vztah k tradici</vt:lpstr>
      <vt:lpstr>Picasso „postmoderní“</vt:lpstr>
      <vt:lpstr>citát</vt:lpstr>
      <vt:lpstr>Pravda o Picassově umění</vt:lpstr>
      <vt:lpstr>Použitá literatura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Pablo Picasso</dc:title>
  <dc:creator>user</dc:creator>
  <cp:lastModifiedBy>spravce2</cp:lastModifiedBy>
  <cp:revision>26</cp:revision>
  <dcterms:created xsi:type="dcterms:W3CDTF">2013-04-15T15:51:14Z</dcterms:created>
  <dcterms:modified xsi:type="dcterms:W3CDTF">2014-05-28T18:18:17Z</dcterms:modified>
</cp:coreProperties>
</file>