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00FF00"/>
    <a:srgbClr val="05080B"/>
    <a:srgbClr val="CC3300"/>
    <a:srgbClr val="FFCF37"/>
    <a:srgbClr val="FFDD7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00" y="-5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9E17AF-7D25-4AB8-B017-805CC46438ED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FBB051-6DCC-49DF-980E-19D1096FE8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FBB051-6DCC-49DF-980E-19D1096FE8A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A6572-BDD8-40CA-B0D9-3E8B74EF9C43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3DC7A-6D2B-4C84-A6B4-97DE2EFC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A6572-BDD8-40CA-B0D9-3E8B74EF9C43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3DC7A-6D2B-4C84-A6B4-97DE2EFC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A6572-BDD8-40CA-B0D9-3E8B74EF9C43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3DC7A-6D2B-4C84-A6B4-97DE2EFC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A6572-BDD8-40CA-B0D9-3E8B74EF9C43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3DC7A-6D2B-4C84-A6B4-97DE2EFC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A6572-BDD8-40CA-B0D9-3E8B74EF9C43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3DC7A-6D2B-4C84-A6B4-97DE2EFC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A6572-BDD8-40CA-B0D9-3E8B74EF9C43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3DC7A-6D2B-4C84-A6B4-97DE2EFC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A6572-BDD8-40CA-B0D9-3E8B74EF9C43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3DC7A-6D2B-4C84-A6B4-97DE2EFC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A6572-BDD8-40CA-B0D9-3E8B74EF9C43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3DC7A-6D2B-4C84-A6B4-97DE2EFC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A6572-BDD8-40CA-B0D9-3E8B74EF9C43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3DC7A-6D2B-4C84-A6B4-97DE2EFC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A6572-BDD8-40CA-B0D9-3E8B74EF9C43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3DC7A-6D2B-4C84-A6B4-97DE2EFC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A6572-BDD8-40CA-B0D9-3E8B74EF9C43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3DC7A-6D2B-4C84-A6B4-97DE2EFC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5A6572-BDD8-40CA-B0D9-3E8B74EF9C43}" type="datetimeFigureOut">
              <a:rPr lang="cs-CZ" smtClean="0"/>
              <a:pPr/>
              <a:t>27.5.2014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3DC7A-6D2B-4C84-A6B4-97DE2EFC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anekdota - titulní stran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2204864"/>
            <a:ext cx="4991157" cy="3953940"/>
          </a:xfrm>
        </p:spPr>
      </p:pic>
      <p:sp>
        <p:nvSpPr>
          <p:cNvPr id="2" name="Rectangle 1"/>
          <p:cNvSpPr/>
          <p:nvPr/>
        </p:nvSpPr>
        <p:spPr>
          <a:xfrm>
            <a:off x="6012160" y="6274240"/>
            <a:ext cx="279281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ČÍSLO DUM: </a:t>
            </a:r>
            <a:r>
              <a:rPr lang="cs-CZ" sz="1200" dirty="0" smtClean="0"/>
              <a:t>VY_32_INOVACE_CJL_1,4_83</a:t>
            </a:r>
            <a:endParaRPr lang="cs-CZ" sz="1200" dirty="0"/>
          </a:p>
        </p:txBody>
      </p:sp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323528" y="1595790"/>
            <a:ext cx="315355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Dějiny literatury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Číslo projektu: CZ.1.07./1.5.00/34.0938 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7" name="Obrázek 6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7664" y="332656"/>
            <a:ext cx="5778531" cy="11276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O s n o v a 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3600" b="1" i="1" dirty="0" smtClean="0">
                <a:solidFill>
                  <a:schemeClr val="bg1"/>
                </a:solidFill>
              </a:rPr>
              <a:t>Vysvětlení  </a:t>
            </a:r>
            <a:r>
              <a:rPr lang="cs-CZ" sz="3600" b="1" dirty="0" smtClean="0">
                <a:solidFill>
                  <a:srgbClr val="FFFF00"/>
                </a:solidFill>
              </a:rPr>
              <a:t>p o j m u</a:t>
            </a:r>
          </a:p>
          <a:p>
            <a:pPr marL="514350" indent="-514350">
              <a:buAutoNum type="arabicPeriod"/>
            </a:pPr>
            <a:r>
              <a:rPr lang="cs-CZ" sz="3600" b="1" i="1" dirty="0" smtClean="0">
                <a:solidFill>
                  <a:schemeClr val="bg1"/>
                </a:solidFill>
              </a:rPr>
              <a:t>Cesta do  </a:t>
            </a:r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h i s t o r i e</a:t>
            </a:r>
          </a:p>
          <a:p>
            <a:pPr marL="514350" indent="-514350">
              <a:buAutoNum type="arabicPeriod"/>
            </a:pPr>
            <a:r>
              <a:rPr lang="cs-CZ" sz="3600" b="1" i="1" dirty="0" smtClean="0">
                <a:solidFill>
                  <a:schemeClr val="bg1"/>
                </a:solidFill>
              </a:rPr>
              <a:t>Hledání typických  </a:t>
            </a:r>
            <a:r>
              <a:rPr lang="cs-CZ" sz="4400" b="1" dirty="0" smtClean="0">
                <a:solidFill>
                  <a:srgbClr val="05080B"/>
                </a:solidFill>
              </a:rPr>
              <a:t>r y s ů</a:t>
            </a:r>
          </a:p>
          <a:p>
            <a:pPr marL="514350" indent="-514350">
              <a:buAutoNum type="arabicPeriod"/>
            </a:pPr>
            <a:r>
              <a:rPr lang="cs-CZ" sz="3600" b="1" i="1" dirty="0" smtClean="0">
                <a:solidFill>
                  <a:schemeClr val="bg1"/>
                </a:solidFill>
              </a:rPr>
              <a:t>Základní  </a:t>
            </a:r>
            <a:r>
              <a:rPr lang="cs-CZ" sz="4400" b="1" dirty="0" smtClean="0">
                <a:solidFill>
                  <a:srgbClr val="00FF00"/>
                </a:solidFill>
              </a:rPr>
              <a:t>f o r m y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chemeClr val="bg1"/>
                </a:solidFill>
              </a:rPr>
              <a:t>Ú </a:t>
            </a:r>
            <a:r>
              <a:rPr lang="cs-CZ" sz="3600" b="1" smtClean="0">
                <a:solidFill>
                  <a:schemeClr val="bg1"/>
                </a:solidFill>
              </a:rPr>
              <a:t>k o l</a:t>
            </a:r>
            <a:endParaRPr lang="cs-CZ" sz="3600" b="1" dirty="0" smtClean="0">
              <a:solidFill>
                <a:schemeClr val="bg1"/>
              </a:solidFill>
            </a:endParaRPr>
          </a:p>
          <a:p>
            <a:pPr marL="514350" indent="-514350">
              <a:buAutoNum type="arabicPeriod"/>
            </a:pPr>
            <a:r>
              <a:rPr lang="cs-CZ" sz="3600" b="1" i="1" dirty="0" smtClean="0">
                <a:solidFill>
                  <a:schemeClr val="bg1"/>
                </a:solidFill>
              </a:rPr>
              <a:t>Zdroje</a:t>
            </a:r>
            <a:endParaRPr lang="cs-CZ" sz="36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8000" b="1" dirty="0" smtClean="0">
                <a:solidFill>
                  <a:srgbClr val="C00000"/>
                </a:solidFill>
              </a:rPr>
              <a:t>z </a:t>
            </a:r>
            <a:r>
              <a:rPr lang="cs-CZ" sz="8000" b="1" dirty="0" err="1" smtClean="0">
                <a:solidFill>
                  <a:srgbClr val="C00000"/>
                </a:solidFill>
              </a:rPr>
              <a:t>řec</a:t>
            </a:r>
            <a:r>
              <a:rPr lang="cs-CZ" sz="8000" b="1" dirty="0" smtClean="0">
                <a:solidFill>
                  <a:srgbClr val="C00000"/>
                </a:solidFill>
              </a:rPr>
              <a:t>. </a:t>
            </a:r>
            <a:r>
              <a:rPr lang="cs-CZ" sz="8000" b="1" i="1" dirty="0" err="1" smtClean="0">
                <a:solidFill>
                  <a:srgbClr val="C00000"/>
                </a:solidFill>
              </a:rPr>
              <a:t>an</a:t>
            </a:r>
            <a:r>
              <a:rPr lang="cs-CZ" sz="8000" b="1" i="1" dirty="0" smtClean="0">
                <a:solidFill>
                  <a:srgbClr val="C00000"/>
                </a:solidFill>
              </a:rPr>
              <a:t>- </a:t>
            </a:r>
            <a:r>
              <a:rPr lang="cs-CZ" sz="8000" b="1" i="1" dirty="0" err="1" smtClean="0">
                <a:solidFill>
                  <a:srgbClr val="C00000"/>
                </a:solidFill>
              </a:rPr>
              <a:t>ekdoten</a:t>
            </a:r>
            <a:endParaRPr lang="cs-CZ" sz="8000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C00000"/>
                </a:solidFill>
              </a:rPr>
              <a:t>= </a:t>
            </a:r>
            <a:r>
              <a:rPr lang="cs-CZ" sz="6000" b="1" i="1" dirty="0" smtClean="0">
                <a:solidFill>
                  <a:srgbClr val="C00000"/>
                </a:solidFill>
              </a:rPr>
              <a:t>nevydané</a:t>
            </a:r>
            <a:r>
              <a:rPr lang="cs-CZ" sz="6000" b="1" dirty="0" smtClean="0">
                <a:solidFill>
                  <a:srgbClr val="C00000"/>
                </a:solidFill>
              </a:rPr>
              <a:t> (neformální, nepublikovaná forma)</a:t>
            </a:r>
          </a:p>
          <a:p>
            <a:pPr>
              <a:buNone/>
            </a:pPr>
            <a:r>
              <a:rPr lang="cs-CZ" sz="6000" b="1" dirty="0" smtClean="0">
                <a:solidFill>
                  <a:srgbClr val="C00000"/>
                </a:solidFill>
              </a:rPr>
              <a:t>- součást </a:t>
            </a:r>
            <a:r>
              <a:rPr lang="cs-CZ" sz="6000" b="1" u="sng" dirty="0" smtClean="0">
                <a:solidFill>
                  <a:srgbClr val="C00000"/>
                </a:solidFill>
              </a:rPr>
              <a:t>ústní lidové slovesnosti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6215074" y="5143512"/>
            <a:ext cx="914400" cy="914400"/>
          </a:xfrm>
          <a:prstGeom prst="smileyFace">
            <a:avLst/>
          </a:prstGeom>
          <a:solidFill>
            <a:srgbClr val="FFC000"/>
          </a:solidFill>
          <a:ln w="38100">
            <a:solidFill>
              <a:srgbClr val="CC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filogélós- anekdot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714356"/>
            <a:ext cx="8229600" cy="492922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b="1" i="1" dirty="0" smtClean="0">
                <a:solidFill>
                  <a:srgbClr val="FFFF00"/>
                </a:solidFill>
              </a:rPr>
              <a:t>Napište do sešitu 5 rysů, které jsou podle vás typické pro anekdotu.</a:t>
            </a:r>
          </a:p>
          <a:p>
            <a:pPr algn="ctr">
              <a:buNone/>
            </a:pPr>
            <a:r>
              <a:rPr lang="cs-CZ" sz="5400" b="1" i="1" dirty="0" smtClean="0">
                <a:solidFill>
                  <a:srgbClr val="FFFF00"/>
                </a:solidFill>
              </a:rPr>
              <a:t>Poté porovnejte své postřehy se sousedem.</a:t>
            </a:r>
            <a:endParaRPr lang="cs-CZ" sz="5400" b="1" i="1" dirty="0">
              <a:solidFill>
                <a:srgbClr val="FFFF00"/>
              </a:solidFill>
            </a:endParaRPr>
          </a:p>
        </p:txBody>
      </p:sp>
      <p:sp>
        <p:nvSpPr>
          <p:cNvPr id="4" name="Popisek se šipkou dolů 3"/>
          <p:cNvSpPr/>
          <p:nvPr/>
        </p:nvSpPr>
        <p:spPr>
          <a:xfrm>
            <a:off x="4214810" y="428604"/>
            <a:ext cx="914400" cy="914400"/>
          </a:xfrm>
          <a:prstGeom prst="downArrowCallout">
            <a:avLst/>
          </a:prstGeom>
          <a:solidFill>
            <a:srgbClr val="FFFF00"/>
          </a:solidFill>
          <a:ln w="57150">
            <a:solidFill>
              <a:srgbClr val="05080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800" b="1" u="sng" dirty="0" smtClean="0">
                <a:solidFill>
                  <a:schemeClr val="tx2"/>
                </a:solidFill>
              </a:rPr>
              <a:t>Charakteristické rysy anekdoty:</a:t>
            </a:r>
            <a:endParaRPr lang="cs-CZ" sz="4800" b="1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r">
              <a:buNone/>
            </a:pPr>
            <a:r>
              <a:rPr lang="cs-CZ" sz="3600" b="1" u="sng" dirty="0" smtClean="0">
                <a:solidFill>
                  <a:srgbClr val="FF0000"/>
                </a:solidFill>
              </a:rPr>
              <a:t>aktuální</a:t>
            </a:r>
            <a:r>
              <a:rPr lang="cs-CZ" sz="3600" b="1" i="1" dirty="0" smtClean="0">
                <a:solidFill>
                  <a:schemeClr val="tx2"/>
                </a:solidFill>
              </a:rPr>
              <a:t>, minimum iracionality,</a:t>
            </a:r>
            <a:r>
              <a:rPr lang="cs-CZ" sz="3600" b="1" i="1" u="sng" dirty="0" smtClean="0">
                <a:solidFill>
                  <a:schemeClr val="tx2"/>
                </a:solidFill>
              </a:rPr>
              <a:t> </a:t>
            </a:r>
            <a:r>
              <a:rPr lang="cs-CZ" sz="3600" b="1" u="sng" dirty="0" smtClean="0"/>
              <a:t>nadsázka</a:t>
            </a:r>
            <a:r>
              <a:rPr lang="cs-CZ" sz="3600" b="1" i="1" dirty="0" smtClean="0">
                <a:solidFill>
                  <a:schemeClr val="tx2"/>
                </a:solidFill>
              </a:rPr>
              <a:t>, </a:t>
            </a:r>
            <a:r>
              <a:rPr lang="cs-CZ" sz="3600" b="1" u="sng" dirty="0" smtClean="0">
                <a:solidFill>
                  <a:srgbClr val="7030A0"/>
                </a:solidFill>
              </a:rPr>
              <a:t>stručnost</a:t>
            </a:r>
            <a:r>
              <a:rPr lang="cs-CZ" sz="3600" b="1" i="1" dirty="0" smtClean="0">
                <a:solidFill>
                  <a:schemeClr val="tx2"/>
                </a:solidFill>
              </a:rPr>
              <a:t>, </a:t>
            </a:r>
            <a:r>
              <a:rPr lang="cs-CZ" sz="3600" b="1" u="sng" dirty="0" smtClean="0">
                <a:solidFill>
                  <a:srgbClr val="FF0066"/>
                </a:solidFill>
              </a:rPr>
              <a:t>pointa</a:t>
            </a:r>
            <a:r>
              <a:rPr lang="cs-CZ" sz="3600" b="1" i="1" dirty="0" smtClean="0">
                <a:solidFill>
                  <a:schemeClr val="tx2"/>
                </a:solidFill>
              </a:rPr>
              <a:t>, kontrastní </a:t>
            </a:r>
            <a:r>
              <a:rPr lang="cs-CZ" sz="3600" b="1" i="1" dirty="0" err="1" smtClean="0">
                <a:solidFill>
                  <a:schemeClr val="tx2"/>
                </a:solidFill>
              </a:rPr>
              <a:t>dvoudílnost</a:t>
            </a:r>
            <a:r>
              <a:rPr lang="cs-CZ" sz="3600" b="1" i="1" dirty="0" smtClean="0">
                <a:solidFill>
                  <a:schemeClr val="tx2"/>
                </a:solidFill>
              </a:rPr>
              <a:t>, známou věc činí neznámou, překvapivé řešení situací, zpochybňuje samozřejmé, malé nároky na vypravěče, kosmopolitní charakter, stále trvá, rychle koluje (dnes vliv médií), </a:t>
            </a:r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</a:rPr>
              <a:t>vyvolává smích</a:t>
            </a:r>
            <a:r>
              <a:rPr lang="cs-CZ" sz="3600" b="1" i="1" dirty="0" smtClean="0">
                <a:solidFill>
                  <a:schemeClr val="tx2"/>
                </a:solidFill>
              </a:rPr>
              <a:t>…</a:t>
            </a:r>
            <a:endParaRPr lang="cs-CZ" sz="3600" b="1" i="1" dirty="0">
              <a:solidFill>
                <a:schemeClr val="tx2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714744" y="5643578"/>
            <a:ext cx="914400" cy="914400"/>
          </a:xfrm>
          <a:prstGeom prst="smileyFace">
            <a:avLst/>
          </a:prstGeom>
          <a:solidFill>
            <a:srgbClr val="FF0000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u="sng" dirty="0" smtClean="0"/>
              <a:t>Základní </a:t>
            </a:r>
            <a:r>
              <a:rPr lang="cs-CZ" sz="6000" b="1" i="1" u="sng" dirty="0" smtClean="0"/>
              <a:t>formy</a:t>
            </a:r>
            <a:r>
              <a:rPr lang="cs-CZ" sz="6000" b="1" u="sng" dirty="0" smtClean="0"/>
              <a:t> anekdot:</a:t>
            </a:r>
            <a:endParaRPr lang="cs-CZ" sz="6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indent="-742950">
              <a:buAutoNum type="arabicPeriod"/>
            </a:pPr>
            <a:r>
              <a:rPr lang="cs-CZ" sz="5400" b="1" dirty="0" smtClean="0"/>
              <a:t>dějové       dialogové</a:t>
            </a:r>
          </a:p>
          <a:p>
            <a:pPr marL="742950" indent="-742950">
              <a:buAutoNum type="arabicPeriod"/>
            </a:pPr>
            <a:r>
              <a:rPr lang="cs-CZ" sz="5400" b="1" dirty="0" smtClean="0"/>
              <a:t>nepravé hádanky</a:t>
            </a:r>
          </a:p>
          <a:p>
            <a:pPr marL="742950" indent="-742950">
              <a:buAutoNum type="arabicPeriod"/>
            </a:pPr>
            <a:r>
              <a:rPr lang="cs-CZ" sz="5400" b="1" dirty="0" smtClean="0"/>
              <a:t>parodistický překlad</a:t>
            </a:r>
          </a:p>
          <a:p>
            <a:pPr marL="742950" indent="-742950">
              <a:buAutoNum type="arabicPeriod"/>
            </a:pPr>
            <a:r>
              <a:rPr lang="cs-CZ" sz="5400" b="1" dirty="0" err="1" smtClean="0"/>
              <a:t>pseudodefinice</a:t>
            </a:r>
            <a:endParaRPr lang="cs-CZ" sz="5400" b="1" dirty="0"/>
          </a:p>
        </p:txBody>
      </p:sp>
      <p:sp>
        <p:nvSpPr>
          <p:cNvPr id="4" name="Veselý obličej 3"/>
          <p:cNvSpPr/>
          <p:nvPr/>
        </p:nvSpPr>
        <p:spPr>
          <a:xfrm>
            <a:off x="6643702" y="5000636"/>
            <a:ext cx="914400" cy="914400"/>
          </a:xfrm>
          <a:prstGeom prst="smileyFace">
            <a:avLst/>
          </a:prstGeom>
          <a:solidFill>
            <a:srgbClr val="FF0066"/>
          </a:solidFill>
          <a:ln w="76200">
            <a:solidFill>
              <a:srgbClr val="05080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lus 4"/>
          <p:cNvSpPr/>
          <p:nvPr/>
        </p:nvSpPr>
        <p:spPr>
          <a:xfrm>
            <a:off x="3286116" y="1571612"/>
            <a:ext cx="914400" cy="914400"/>
          </a:xfrm>
          <a:prstGeom prst="mathPlus">
            <a:avLst/>
          </a:prstGeom>
          <a:solidFill>
            <a:schemeClr val="bg1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tyřiadvaceticípá hvězda 8"/>
          <p:cNvSpPr/>
          <p:nvPr/>
        </p:nvSpPr>
        <p:spPr>
          <a:xfrm>
            <a:off x="6215074" y="2500306"/>
            <a:ext cx="914400" cy="914400"/>
          </a:xfrm>
          <a:prstGeom prst="star24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a nahoru 9"/>
          <p:cNvSpPr/>
          <p:nvPr/>
        </p:nvSpPr>
        <p:spPr>
          <a:xfrm>
            <a:off x="7215206" y="3571876"/>
            <a:ext cx="850392" cy="850392"/>
          </a:xfrm>
          <a:prstGeom prst="leftUpArrow">
            <a:avLst/>
          </a:prstGeom>
          <a:solidFill>
            <a:srgbClr val="05080B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          Úkol: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000" b="1" u="sng" dirty="0" smtClean="0">
                <a:solidFill>
                  <a:schemeClr val="bg1"/>
                </a:solidFill>
              </a:rPr>
              <a:t>Rozlište formy následujících anekdot:</a:t>
            </a:r>
          </a:p>
          <a:p>
            <a:pPr>
              <a:buNone/>
            </a:pPr>
            <a:r>
              <a:rPr lang="cs-CZ" b="1" i="1" dirty="0" smtClean="0"/>
              <a:t>A) Šli dva a prostřední upadl. Přišel k nim četník a řekl: „Nedělejte tady hloučky, nebo vás obklíčím.“</a:t>
            </a:r>
          </a:p>
          <a:p>
            <a:pPr>
              <a:buNone/>
            </a:pPr>
            <a:r>
              <a:rPr lang="cs-CZ" b="1" i="1" dirty="0" smtClean="0"/>
              <a:t>B) Jak se řekne maďarsky včela? </a:t>
            </a:r>
            <a:r>
              <a:rPr lang="cs-CZ" b="1" i="1" dirty="0" err="1" smtClean="0"/>
              <a:t>Séremed</a:t>
            </a:r>
            <a:r>
              <a:rPr lang="cs-CZ" b="1" i="1" dirty="0" smtClean="0"/>
              <a:t>!</a:t>
            </a:r>
          </a:p>
          <a:p>
            <a:pPr>
              <a:buNone/>
            </a:pPr>
            <a:r>
              <a:rPr lang="cs-CZ" b="1" i="1" dirty="0" smtClean="0"/>
              <a:t>C) Je to pruhované a leze to pod zemí. (Krtek v noční košili).</a:t>
            </a:r>
            <a:endParaRPr lang="cs-CZ" b="1" i="1" dirty="0"/>
          </a:p>
        </p:txBody>
      </p:sp>
      <p:sp>
        <p:nvSpPr>
          <p:cNvPr id="4" name="Veselý obličej 3"/>
          <p:cNvSpPr/>
          <p:nvPr/>
        </p:nvSpPr>
        <p:spPr>
          <a:xfrm>
            <a:off x="785786" y="357166"/>
            <a:ext cx="914400" cy="914400"/>
          </a:xfrm>
          <a:prstGeom prst="smileyFace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Zdroje: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smtClean="0">
                <a:solidFill>
                  <a:schemeClr val="accent3">
                    <a:lumMod val="50000"/>
                  </a:schemeClr>
                </a:solidFill>
              </a:rPr>
              <a:t>JANEČEK,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P.: 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Od Filogéla k Chucku Norrisovi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. Přednáška, Sobotka: 4. 7. 2013.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28" y="5429272"/>
            <a:ext cx="8229600" cy="11430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Kresby zdroj:  vlastní tvorba</a:t>
            </a:r>
            <a:br>
              <a:rPr lang="cs-CZ" sz="2000" dirty="0" smtClean="0">
                <a:solidFill>
                  <a:schemeClr val="bg1"/>
                </a:solidFill>
              </a:rPr>
            </a:b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043246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Freestyle Script" pitchFamily="66" charset="0"/>
              </a:rPr>
              <a:t>chachachachachachachachachachachachechechechechechechechechechichichchichichichichochochochochocho</a:t>
            </a:r>
            <a:r>
              <a:rPr lang="cs-CZ" b="1" dirty="0" smtClean="0">
                <a:solidFill>
                  <a:schemeClr val="bg1"/>
                </a:solidFill>
                <a:latin typeface="+mj-lt"/>
              </a:rPr>
              <a:t>děkuji za </a:t>
            </a:r>
            <a:r>
              <a:rPr lang="cs-CZ" b="1" dirty="0" err="1" smtClean="0">
                <a:solidFill>
                  <a:schemeClr val="bg1"/>
                </a:solidFill>
                <a:latin typeface="+mj-lt"/>
              </a:rPr>
              <a:t>pozornost</a:t>
            </a:r>
            <a:r>
              <a:rPr lang="cs-CZ" b="1" dirty="0" err="1" smtClean="0">
                <a:solidFill>
                  <a:schemeClr val="bg1"/>
                </a:solidFill>
                <a:latin typeface="Freestyle Script" pitchFamily="66" charset="0"/>
              </a:rPr>
              <a:t>chuchuchuchu</a:t>
            </a:r>
            <a:endParaRPr lang="cs-CZ" b="1" dirty="0" smtClean="0">
              <a:solidFill>
                <a:schemeClr val="bg1"/>
              </a:solidFill>
              <a:latin typeface="Freestyle Script" pitchFamily="66" charset="0"/>
            </a:endParaRPr>
          </a:p>
          <a:p>
            <a:pPr>
              <a:buNone/>
            </a:pPr>
            <a:endParaRPr lang="cs-CZ" b="1" dirty="0">
              <a:solidFill>
                <a:schemeClr val="bg1"/>
              </a:solidFill>
              <a:latin typeface="Freestyle Script" pitchFamily="66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6215074" y="4143380"/>
            <a:ext cx="914400" cy="914400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243</Words>
  <Application>Microsoft Office PowerPoint</Application>
  <PresentationFormat>Předvádění na obrazovce (4:3)</PresentationFormat>
  <Paragraphs>32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O s n o v a :</vt:lpstr>
      <vt:lpstr>z řec. an- ekdoten</vt:lpstr>
      <vt:lpstr>Snímek 4</vt:lpstr>
      <vt:lpstr>Snímek 5</vt:lpstr>
      <vt:lpstr>Charakteristické rysy anekdoty:</vt:lpstr>
      <vt:lpstr>Základní formy anekdot:</vt:lpstr>
      <vt:lpstr>          Úkol:</vt:lpstr>
      <vt:lpstr>Zdroje:</vt:lpstr>
      <vt:lpstr>Kresby zdroj:  vlastní tvorba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Dum</cp:lastModifiedBy>
  <cp:revision>27</cp:revision>
  <dcterms:created xsi:type="dcterms:W3CDTF">2013-07-21T09:17:58Z</dcterms:created>
  <dcterms:modified xsi:type="dcterms:W3CDTF">2014-05-27T05:31:00Z</dcterms:modified>
</cp:coreProperties>
</file>