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B6CBA-59F6-4D9F-8466-0C114EC597D9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4E3C1-4BFE-4DAA-8534-9F66B3C3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s-CZ" i="1" dirty="0" smtClean="0">
                <a:solidFill>
                  <a:schemeClr val="bg1"/>
                </a:solidFill>
              </a:rPr>
              <a:t/>
            </a:r>
            <a:br>
              <a:rPr lang="cs-CZ" i="1" dirty="0" smtClean="0">
                <a:solidFill>
                  <a:schemeClr val="bg1"/>
                </a:solidFill>
              </a:rPr>
            </a:br>
            <a:r>
              <a:rPr lang="cs-CZ" sz="6000" i="1" dirty="0" smtClean="0">
                <a:solidFill>
                  <a:schemeClr val="bg1"/>
                </a:solidFill>
              </a:rPr>
              <a:t>JOSEF JUNGMANN</a:t>
            </a:r>
            <a:endParaRPr lang="cs-CZ" sz="6000" i="1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bg1"/>
                </a:solidFill>
              </a:rPr>
              <a:t>JOSEF DOBROVSKÝ</a:t>
            </a:r>
            <a:endParaRPr lang="cs-CZ" sz="6000" b="1" i="1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156176" y="6015770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ČÍSLO DUM: VY_32_INOVACE_CJL_2,4_98</a:t>
            </a:r>
          </a:p>
        </p:txBody>
      </p:sp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539552" y="2099846"/>
            <a:ext cx="315355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Dějiny literatury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Číslo projektu: CZ.1.07./1.5.00/34.0938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548680"/>
            <a:ext cx="5778531" cy="11276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Nakreslete do sešitu obě podobizny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 descr="originál dobrovský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85787" y="1714488"/>
            <a:ext cx="3286148" cy="4411675"/>
          </a:xfrm>
          <a:ln w="76200">
            <a:solidFill>
              <a:srgbClr val="FF00FF"/>
            </a:solidFill>
          </a:ln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" name="Zástupný symbol pro obsah 9" descr="originál jungman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00628" y="1714488"/>
            <a:ext cx="3286147" cy="4411675"/>
          </a:xfrm>
          <a:ln w="76200">
            <a:solidFill>
              <a:srgbClr val="FF00FF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1000">
              <a:srgbClr val="000000">
                <a:alpha val="95000"/>
              </a:srgbClr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 následujících pojmů vyberte ke každé z osobností ty, jež k ní patří: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romantismus, slavistika, 1. fáze NO, klasicismus, Slovesnost, jazykověda, 2. fáze NO, kritický rozbor rukopisů, bohemistika, Německo -český slovník, historie, překlady, zásady české prozodie, Slovník </a:t>
            </a:r>
            <a:r>
              <a:rPr lang="cs-CZ" b="1" i="1" dirty="0" err="1" smtClean="0">
                <a:solidFill>
                  <a:schemeClr val="bg1"/>
                </a:solidFill>
              </a:rPr>
              <a:t>česko</a:t>
            </a:r>
            <a:r>
              <a:rPr lang="cs-CZ" b="1" i="1" dirty="0" smtClean="0">
                <a:solidFill>
                  <a:schemeClr val="bg1"/>
                </a:solidFill>
              </a:rPr>
              <a:t>- německý, básník, obohacování slovní zásoby, ustálení normy spisovné češtiny, všestranná kulturní osobnost, Zevrubná mluvnice češtiny, nevíra v probuzení češtiny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 PRO VYPRACOVÁNÍ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 descr="ferd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1600200"/>
            <a:ext cx="7643865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>
                <a:solidFill>
                  <a:schemeClr val="bg1"/>
                </a:solidFill>
              </a:rPr>
              <a:t>Výsledky porovnejte se sousedem a uvědomte si navzájem, co vám šlo dobře a v čem jste si nebyli jisti. Proč tomu tak bylo?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rgbClr val="000000">
                <a:alpha val="0"/>
              </a:srgbClr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Čeští spisovatelé 19. a počátku 20. století. </a:t>
            </a:r>
            <a:r>
              <a:rPr lang="cs-CZ" b="1" dirty="0" smtClean="0">
                <a:solidFill>
                  <a:schemeClr val="bg1"/>
                </a:solidFill>
              </a:rPr>
              <a:t>Praha: Československý spisovatel, 1982.</a:t>
            </a:r>
          </a:p>
          <a:p>
            <a:pPr>
              <a:buNone/>
            </a:pPr>
            <a:r>
              <a:rPr lang="cs-CZ" b="1" i="1" smtClean="0">
                <a:solidFill>
                  <a:schemeClr val="bg1"/>
                </a:solidFill>
              </a:rPr>
              <a:t>Kresba: vlastní </a:t>
            </a:r>
            <a:r>
              <a:rPr lang="cs-CZ" b="1" i="1" dirty="0" smtClean="0">
                <a:solidFill>
                  <a:schemeClr val="bg1"/>
                </a:solidFill>
              </a:rPr>
              <a:t>tvorba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5000">
              <a:srgbClr val="000000">
                <a:alpha val="0"/>
              </a:srgbClr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6">
              <a:buNone/>
            </a:pPr>
            <a:endParaRPr lang="cs-CZ" dirty="0" smtClean="0"/>
          </a:p>
          <a:p>
            <a:pPr lvl="6">
              <a:buNone/>
            </a:pPr>
            <a:endParaRPr lang="cs-CZ" dirty="0"/>
          </a:p>
          <a:p>
            <a:pPr lvl="6">
              <a:buNone/>
            </a:pP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  <a:p>
            <a:pPr lvl="6">
              <a:buNone/>
            </a:pPr>
            <a:r>
              <a:rPr lang="cs-CZ" sz="2800" b="1" u="sng" dirty="0" smtClean="0">
                <a:solidFill>
                  <a:srgbClr val="FF00FF"/>
                </a:solidFill>
              </a:rPr>
              <a:t>Děkuji za pozornost</a:t>
            </a:r>
            <a:endParaRPr lang="cs-CZ" sz="2800" b="1" u="sng" dirty="0">
              <a:solidFill>
                <a:srgbClr val="FF00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154</Words>
  <Application>Microsoft Office PowerPoint</Application>
  <PresentationFormat>Předvádění na obrazovce (4:3)</PresentationFormat>
  <Paragraphs>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JOSEF JUNGMANN</vt:lpstr>
      <vt:lpstr>Nakreslete do sešitu obě podobizny</vt:lpstr>
      <vt:lpstr>Z následujících pojmů vyberte ke každé z osobností ty, jež k ní patří:</vt:lpstr>
      <vt:lpstr>VZOR PRO VYPRACOVÁNÍ</vt:lpstr>
      <vt:lpstr>Snímek 5</vt:lpstr>
      <vt:lpstr>Zdroje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JUNGMANN</dc:title>
  <dc:creator>user</dc:creator>
  <cp:lastModifiedBy>Dum</cp:lastModifiedBy>
  <cp:revision>10</cp:revision>
  <dcterms:created xsi:type="dcterms:W3CDTF">2013-08-08T17:12:33Z</dcterms:created>
  <dcterms:modified xsi:type="dcterms:W3CDTF">2014-05-27T05:39:48Z</dcterms:modified>
</cp:coreProperties>
</file>