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2B480F-C8D7-4E30-901E-3D03AAFE27A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A70F89-E7F0-46EB-8FC3-732AF5D64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xy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Antická </a:t>
            </a:r>
            <a:r>
              <a:rPr lang="cs-CZ" sz="8000" b="1" dirty="0" smtClean="0">
                <a:solidFill>
                  <a:schemeClr val="tx2"/>
                </a:solidFill>
              </a:rPr>
              <a:t>mytologie</a:t>
            </a:r>
            <a:r>
              <a:rPr lang="cs-CZ" sz="7200" b="1" dirty="0" smtClean="0">
                <a:solidFill>
                  <a:schemeClr val="tx2"/>
                </a:solidFill>
              </a:rPr>
              <a:t> </a:t>
            </a:r>
            <a:br>
              <a:rPr lang="cs-CZ" sz="7200" b="1" dirty="0" smtClean="0">
                <a:solidFill>
                  <a:schemeClr val="tx2"/>
                </a:solidFill>
              </a:rPr>
            </a:br>
            <a:r>
              <a:rPr lang="cs-CZ" sz="7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renesančním </a:t>
            </a:r>
            <a:r>
              <a:rPr lang="cs-CZ" sz="8000" b="1" dirty="0" smtClean="0">
                <a:solidFill>
                  <a:schemeClr val="tx2"/>
                </a:solidFill>
              </a:rPr>
              <a:t>malířství</a:t>
            </a:r>
            <a:endParaRPr lang="cs-CZ" sz="8000" b="1" dirty="0">
              <a:solidFill>
                <a:schemeClr val="tx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1428728" y="4643446"/>
            <a:ext cx="914400" cy="914400"/>
          </a:xfrm>
          <a:prstGeom prst="sun">
            <a:avLst/>
          </a:prstGeom>
          <a:solidFill>
            <a:srgbClr val="FF0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ectangle 4"/>
          <p:cNvSpPr/>
          <p:nvPr/>
        </p:nvSpPr>
        <p:spPr>
          <a:xfrm>
            <a:off x="6007680" y="6381328"/>
            <a:ext cx="287136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ČÍSLO DUM: VY_32_INOVACE_CJL_1,4_102</a:t>
            </a: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188640"/>
            <a:ext cx="5778531" cy="112766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004048" y="6021288"/>
            <a:ext cx="39163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i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 byla obrodou antiky ve všech oblastech umění. Ovlivněni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Ovidiovými Proměnami </a:t>
            </a:r>
            <a:r>
              <a:rPr lang="cs-CZ" sz="4400" b="1" i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renesanční malíři zaměřovali na </a:t>
            </a:r>
            <a:r>
              <a:rPr lang="cs-CZ" sz="4400" b="1" i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antickou mytologii</a:t>
            </a:r>
            <a:r>
              <a:rPr lang="cs-CZ" sz="4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pisek se šipkou dolů 3"/>
          <p:cNvSpPr/>
          <p:nvPr/>
        </p:nvSpPr>
        <p:spPr>
          <a:xfrm>
            <a:off x="4143372" y="428604"/>
            <a:ext cx="914400" cy="914400"/>
          </a:xfrm>
          <a:prstGeom prst="downArrowCallou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Určitě všichni znáte slavný obraz </a:t>
            </a:r>
            <a:r>
              <a:rPr lang="cs-CZ" sz="4000" b="1" dirty="0">
                <a:solidFill>
                  <a:srgbClr val="FF0000"/>
                </a:solidFill>
              </a:rPr>
              <a:t>S</a:t>
            </a:r>
            <a:r>
              <a:rPr lang="cs-CZ" sz="4000" b="1" dirty="0" smtClean="0">
                <a:solidFill>
                  <a:srgbClr val="FF0000"/>
                </a:solidFill>
              </a:rPr>
              <a:t>andra </a:t>
            </a:r>
            <a:r>
              <a:rPr lang="cs-CZ" sz="4000" b="1" dirty="0" err="1" smtClean="0">
                <a:solidFill>
                  <a:srgbClr val="FF0000"/>
                </a:solidFill>
              </a:rPr>
              <a:t>Boticelliho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i="1" u="sng" dirty="0" smtClean="0">
                <a:solidFill>
                  <a:srgbClr val="FF0000"/>
                </a:solidFill>
              </a:rPr>
              <a:t>ZROZENÍ VENUŠE</a:t>
            </a:r>
            <a:endParaRPr lang="cs-CZ" sz="4000" b="1" i="1" u="sng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r"/>
            <a:r>
              <a:rPr lang="cs-CZ" sz="4000" dirty="0" smtClean="0">
                <a:solidFill>
                  <a:srgbClr val="FF0000"/>
                </a:solidFill>
              </a:rPr>
              <a:t>Vzpomínáte? 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9" name="Zástupný symbol pro obsah 8" descr="zrození venuše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645025" y="2287445"/>
            <a:ext cx="4041775" cy="3726148"/>
          </a:xfrm>
          <a:ln w="76200">
            <a:solidFill>
              <a:srgbClr val="0070C0"/>
            </a:solidFill>
          </a:ln>
        </p:spPr>
      </p:pic>
      <p:sp>
        <p:nvSpPr>
          <p:cNvPr id="11" name="Šipka ve tvaru U 10"/>
          <p:cNvSpPr/>
          <p:nvPr/>
        </p:nvSpPr>
        <p:spPr>
          <a:xfrm>
            <a:off x="4143372" y="1142984"/>
            <a:ext cx="886968" cy="877824"/>
          </a:xfrm>
          <a:prstGeom prst="uturnArrow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i="1" dirty="0" smtClean="0">
                <a:solidFill>
                  <a:srgbClr val="FFFF00"/>
                </a:solidFill>
              </a:rPr>
              <a:t>Znáte ještě nějaké další renesanční malíře a umělecká díla s tematikou antické mytologie?</a:t>
            </a:r>
          </a:p>
          <a:p>
            <a:pPr>
              <a:buNone/>
            </a:pP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4143372" y="357166"/>
            <a:ext cx="914400" cy="914400"/>
          </a:xfrm>
          <a:prstGeom prst="smileyFace">
            <a:avLst/>
          </a:prstGeom>
          <a:solidFill>
            <a:srgbClr val="92D05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Vyhledejte na internetu následující mytologické příběhy a k nim přiřaďte slavná malířská zpracování z doby renesance:</a:t>
            </a:r>
          </a:p>
          <a:p>
            <a:pPr algn="ctr">
              <a:buNone/>
            </a:pPr>
            <a:r>
              <a:rPr lang="cs-CZ" sz="4000" b="1" i="1" dirty="0" smtClean="0"/>
              <a:t>Apollón a </a:t>
            </a:r>
            <a:r>
              <a:rPr lang="cs-CZ" sz="4000" b="1" i="1" dirty="0" err="1" smtClean="0"/>
              <a:t>Dafné</a:t>
            </a:r>
            <a:endParaRPr lang="cs-CZ" sz="4000" b="1" i="1" dirty="0" smtClean="0"/>
          </a:p>
          <a:p>
            <a:pPr algn="ctr">
              <a:buNone/>
            </a:pPr>
            <a:r>
              <a:rPr lang="cs-CZ" sz="4000" b="1" i="1" dirty="0" smtClean="0"/>
              <a:t>Leda a labuť</a:t>
            </a:r>
          </a:p>
          <a:p>
            <a:pPr algn="ctr">
              <a:buNone/>
            </a:pPr>
            <a:r>
              <a:rPr lang="cs-CZ" sz="4000" b="1" i="1" dirty="0" smtClean="0"/>
              <a:t>Erós a Psýché</a:t>
            </a:r>
          </a:p>
          <a:p>
            <a:pPr algn="ctr">
              <a:buNone/>
            </a:pPr>
            <a:r>
              <a:rPr lang="cs-CZ" sz="4000" b="1" i="1" dirty="0" smtClean="0"/>
              <a:t>Příběh o </a:t>
            </a:r>
            <a:r>
              <a:rPr lang="cs-CZ" sz="4000" b="1" i="1" dirty="0" err="1"/>
              <a:t>N</a:t>
            </a:r>
            <a:r>
              <a:rPr lang="cs-CZ" sz="4000" b="1" i="1" dirty="0" err="1" smtClean="0"/>
              <a:t>arcisovi</a:t>
            </a:r>
            <a:endParaRPr lang="cs-CZ" sz="40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xy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PETIŠKA, E. </a:t>
            </a:r>
            <a:r>
              <a:rPr lang="cs-CZ" b="1" i="1" dirty="0" smtClean="0"/>
              <a:t>Staré řecké báje a pověsti. </a:t>
            </a:r>
            <a:r>
              <a:rPr lang="cs-CZ" b="1" dirty="0" smtClean="0"/>
              <a:t>Praha: Albatros, 1969.</a:t>
            </a:r>
          </a:p>
          <a:p>
            <a:pPr>
              <a:buNone/>
            </a:pPr>
            <a:r>
              <a:rPr lang="cs-CZ" b="1" dirty="0" smtClean="0"/>
              <a:t>Kresba: vlastní tvorba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109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Antická mytologie  v renesančním malířství</vt:lpstr>
      <vt:lpstr>Snímek 2</vt:lpstr>
      <vt:lpstr>Snímek 3</vt:lpstr>
      <vt:lpstr>Snímek 4</vt:lpstr>
      <vt:lpstr>ÚKOL: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Antická mytologie  v renesančním malířství</dc:title>
  <dc:creator>user</dc:creator>
  <cp:lastModifiedBy>Dum</cp:lastModifiedBy>
  <cp:revision>10</cp:revision>
  <dcterms:created xsi:type="dcterms:W3CDTF">2013-08-11T13:53:25Z</dcterms:created>
  <dcterms:modified xsi:type="dcterms:W3CDTF">2014-05-28T10:20:06Z</dcterms:modified>
</cp:coreProperties>
</file>