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8"/>
  </p:notesMasterIdLst>
  <p:sldIdLst>
    <p:sldId id="257" r:id="rId2"/>
    <p:sldId id="260" r:id="rId3"/>
    <p:sldId id="261" r:id="rId4"/>
    <p:sldId id="262" r:id="rId5"/>
    <p:sldId id="263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5FC2A3-0EC8-4CDF-8FD0-771D4BC3B940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6C3478-F9C2-409F-A43B-4747C0A63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271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901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960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60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65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216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157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244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150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93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257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095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8F89C-8208-4DA6-A23A-05E53CACFE88}" type="datetimeFigureOut">
              <a:rPr lang="cs-CZ" smtClean="0"/>
              <a:t>11.1.2012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0F99B-A5E7-4C92-B849-F923FCDB48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55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 Box 1"/>
          <p:cNvSpPr txBox="1">
            <a:spLocks noChangeArrowheads="1"/>
          </p:cNvSpPr>
          <p:nvPr/>
        </p:nvSpPr>
        <p:spPr bwMode="auto">
          <a:xfrm>
            <a:off x="773578" y="2132856"/>
            <a:ext cx="7596844" cy="2160240"/>
          </a:xfrm>
          <a:prstGeom prst="rect">
            <a:avLst/>
          </a:prstGeom>
          <a:gradFill rotWithShape="0">
            <a:gsLst>
              <a:gs pos="0">
                <a:srgbClr val="B2A1C7"/>
              </a:gs>
              <a:gs pos="50000">
                <a:srgbClr val="E5DFEC"/>
              </a:gs>
              <a:gs pos="100000">
                <a:srgbClr val="B2A1C7"/>
              </a:gs>
            </a:gsLst>
            <a:lin ang="189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107763" dir="18900000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školy: ZŠ Pardubice – 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Spořilov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Autor: Ing. Miluše Uhlířová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Název: VY_22_INOVACE_ANGLICKÝ JAZYK1_2.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TO BE – PŘÍT. ČAS I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Téma: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lang="cs-CZ" dirty="0">
                <a:latin typeface="Arial" pitchFamily="34" charset="0"/>
                <a:ea typeface="Times New Roman" pitchFamily="18" charset="0"/>
              </a:rPr>
              <a:t>T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 </a:t>
            </a:r>
            <a:r>
              <a:rPr kumimoji="0" lang="cs-CZ" sz="1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přít. čas I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Číslo projektu: CZ.1.07/1.4.00/21.2349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	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548680"/>
            <a:ext cx="56673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209969" y="4509119"/>
            <a:ext cx="4680520" cy="1656185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sy="50000" kx="-2453608" algn="b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600" dirty="0" smtClean="0">
                <a:latin typeface="Arial" pitchFamily="34" charset="0"/>
              </a:rPr>
              <a:t>Tento materiál zahrnuje výklad k časování slovesa to </a:t>
            </a:r>
            <a:r>
              <a:rPr lang="cs-CZ" sz="1600" dirty="0" err="1" smtClean="0">
                <a:latin typeface="Arial" pitchFamily="34" charset="0"/>
              </a:rPr>
              <a:t>be</a:t>
            </a:r>
            <a:r>
              <a:rPr lang="cs-CZ" sz="1600" dirty="0" smtClean="0">
                <a:latin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</a:rPr>
              <a:t>v přítomném čase - </a:t>
            </a:r>
            <a:r>
              <a:rPr lang="cs-CZ" sz="1600" dirty="0" smtClean="0">
                <a:latin typeface="Arial" pitchFamily="34" charset="0"/>
              </a:rPr>
              <a:t>a to kladných a záporných vět. Součástí je krátké procvičení na závěr.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52400" y="6096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86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996952"/>
            <a:ext cx="3168352" cy="35394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dirty="0" err="1" smtClean="0"/>
              <a:t>am</a:t>
            </a:r>
            <a:r>
              <a:rPr lang="cs-CZ" sz="2800" dirty="0" smtClean="0"/>
              <a:t>		</a:t>
            </a:r>
            <a:r>
              <a:rPr lang="en-US" sz="2800" dirty="0" err="1" smtClean="0">
                <a:solidFill>
                  <a:srgbClr val="FFC000"/>
                </a:solidFill>
              </a:rPr>
              <a:t>Iʼm</a:t>
            </a:r>
            <a:r>
              <a:rPr lang="en-US" sz="2800" dirty="0" smtClean="0"/>
              <a:t>	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já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jsem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r>
              <a:rPr lang="en-US" sz="2800" dirty="0" smtClean="0"/>
              <a:t>you are	</a:t>
            </a:r>
            <a:r>
              <a:rPr lang="en-US" sz="2800" dirty="0" err="1" smtClean="0">
                <a:solidFill>
                  <a:srgbClr val="FFC000"/>
                </a:solidFill>
              </a:rPr>
              <a:t>youʼre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800" dirty="0" smtClean="0"/>
              <a:t>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ty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jsi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r>
              <a:rPr lang="en-US" sz="2800" dirty="0" smtClean="0"/>
              <a:t>he </a:t>
            </a:r>
          </a:p>
          <a:p>
            <a:r>
              <a:rPr lang="en-US" sz="2800" dirty="0" smtClean="0"/>
              <a:t>she 	is	</a:t>
            </a:r>
            <a:r>
              <a:rPr lang="en-US" sz="2800" dirty="0" err="1" smtClean="0">
                <a:solidFill>
                  <a:srgbClr val="FFC000"/>
                </a:solidFill>
              </a:rPr>
              <a:t>heʼs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800" dirty="0" smtClean="0"/>
              <a:t>it </a:t>
            </a:r>
          </a:p>
          <a:p>
            <a:r>
              <a:rPr lang="en-US" sz="2800" dirty="0" smtClean="0"/>
              <a:t>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(on,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ona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ono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je)</a:t>
            </a:r>
            <a:endParaRPr lang="en-US" sz="2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ravá složená závorka 2"/>
          <p:cNvSpPr/>
          <p:nvPr/>
        </p:nvSpPr>
        <p:spPr>
          <a:xfrm>
            <a:off x="1124766" y="4885827"/>
            <a:ext cx="288032" cy="93610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292907" y="260648"/>
            <a:ext cx="4536504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To </a:t>
            </a:r>
            <a:r>
              <a:rPr lang="cs-CZ" sz="3600" dirty="0" err="1" smtClean="0"/>
              <a:t>be</a:t>
            </a:r>
            <a:r>
              <a:rPr lang="cs-CZ" sz="3600" dirty="0" smtClean="0"/>
              <a:t> </a:t>
            </a:r>
          </a:p>
          <a:p>
            <a:pPr algn="ctr"/>
            <a:r>
              <a:rPr lang="cs-CZ" sz="3600" dirty="0" smtClean="0"/>
              <a:t>(</a:t>
            </a:r>
            <a:r>
              <a:rPr lang="cs-CZ" sz="2800" dirty="0" smtClean="0"/>
              <a:t>sloveso být </a:t>
            </a:r>
            <a:r>
              <a:rPr lang="cs-CZ" sz="2800" smtClean="0"/>
              <a:t>- </a:t>
            </a:r>
            <a:r>
              <a:rPr lang="cs-CZ" sz="2800" smtClean="0"/>
              <a:t>přítomný </a:t>
            </a:r>
            <a:r>
              <a:rPr lang="cs-CZ" sz="2800" dirty="0" smtClean="0"/>
              <a:t>čas)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1916832"/>
            <a:ext cx="2448272" cy="80021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Kladné věty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76733" y="2996952"/>
            <a:ext cx="3421992" cy="35394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/>
              <a:t>we are	</a:t>
            </a:r>
            <a:r>
              <a:rPr lang="en-US" sz="2800" dirty="0" err="1" smtClean="0">
                <a:solidFill>
                  <a:srgbClr val="FFC000"/>
                </a:solidFill>
              </a:rPr>
              <a:t>weʼre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	(my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jsme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r>
              <a:rPr lang="en-US" sz="2800" dirty="0" smtClean="0"/>
              <a:t>you are	</a:t>
            </a:r>
            <a:r>
              <a:rPr lang="en-US" sz="2800" dirty="0" err="1" smtClean="0">
                <a:solidFill>
                  <a:srgbClr val="FFC000"/>
                </a:solidFill>
              </a:rPr>
              <a:t>youʼre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800" dirty="0" smtClean="0"/>
              <a:t>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vy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jste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r>
              <a:rPr lang="en-US" sz="2800" dirty="0" smtClean="0"/>
              <a:t>they are	</a:t>
            </a:r>
            <a:r>
              <a:rPr lang="en-US" sz="2800" dirty="0" err="1" smtClean="0">
                <a:solidFill>
                  <a:srgbClr val="FFC000"/>
                </a:solidFill>
              </a:rPr>
              <a:t>theyʼre</a:t>
            </a:r>
            <a:endParaRPr lang="en-US" sz="2800" dirty="0" smtClean="0">
              <a:solidFill>
                <a:srgbClr val="FFC000"/>
              </a:solidFill>
            </a:endParaRPr>
          </a:p>
          <a:p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800" dirty="0" smtClean="0"/>
              <a:t>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oni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jsou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93276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Příklady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 am at home.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 err="1" smtClean="0"/>
              <a:t>Já</a:t>
            </a:r>
            <a:r>
              <a:rPr lang="en-GB" dirty="0" smtClean="0"/>
              <a:t> </a:t>
            </a:r>
            <a:r>
              <a:rPr lang="en-GB" dirty="0" err="1" smtClean="0"/>
              <a:t>jsem</a:t>
            </a:r>
            <a:r>
              <a:rPr lang="en-GB" dirty="0" smtClean="0"/>
              <a:t> </a:t>
            </a:r>
            <a:r>
              <a:rPr lang="en-GB" dirty="0" err="1" smtClean="0"/>
              <a:t>doma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She is sad. 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 err="1" smtClean="0"/>
              <a:t>Ona</a:t>
            </a:r>
            <a:r>
              <a:rPr lang="en-GB" dirty="0" smtClean="0"/>
              <a:t> je </a:t>
            </a:r>
            <a:r>
              <a:rPr lang="en-GB" dirty="0" err="1" smtClean="0"/>
              <a:t>smutná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Dogs are black.</a:t>
            </a:r>
          </a:p>
          <a:p>
            <a:pPr marL="0" indent="0">
              <a:buNone/>
            </a:pPr>
            <a:r>
              <a:rPr lang="en-GB" dirty="0" smtClean="0"/>
              <a:t>	Psi </a:t>
            </a:r>
            <a:r>
              <a:rPr lang="en-GB" dirty="0" err="1" smtClean="0"/>
              <a:t>jsou</a:t>
            </a:r>
            <a:r>
              <a:rPr lang="en-GB" dirty="0" smtClean="0"/>
              <a:t> </a:t>
            </a:r>
            <a:r>
              <a:rPr lang="en-GB" dirty="0" err="1" smtClean="0"/>
              <a:t>černí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9350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87824" y="836712"/>
            <a:ext cx="316835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3600" dirty="0" smtClean="0"/>
              <a:t>Záporné věty</a:t>
            </a:r>
          </a:p>
          <a:p>
            <a:pPr algn="ctr"/>
            <a:endParaRPr lang="cs-CZ" sz="36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708920"/>
            <a:ext cx="3744416" cy="403187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/>
              <a:t>I am not 	</a:t>
            </a:r>
            <a:r>
              <a:rPr lang="en-US" sz="2800" dirty="0" err="1" smtClean="0">
                <a:solidFill>
                  <a:srgbClr val="FFC000"/>
                </a:solidFill>
              </a:rPr>
              <a:t>Iʼm</a:t>
            </a:r>
            <a:r>
              <a:rPr lang="en-US" sz="2800" dirty="0" smtClean="0">
                <a:solidFill>
                  <a:srgbClr val="FFC000"/>
                </a:solidFill>
              </a:rPr>
              <a:t> not</a:t>
            </a:r>
          </a:p>
          <a:p>
            <a:r>
              <a:rPr lang="en-US" sz="2800" dirty="0" smtClean="0"/>
              <a:t>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já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nejsem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en-US" sz="20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US" sz="2800" dirty="0" smtClean="0"/>
              <a:t>you are not	</a:t>
            </a:r>
            <a:r>
              <a:rPr lang="en-US" sz="2800" dirty="0" smtClean="0">
                <a:solidFill>
                  <a:srgbClr val="FFC000"/>
                </a:solidFill>
              </a:rPr>
              <a:t>you </a:t>
            </a:r>
            <a:r>
              <a:rPr lang="en-US" sz="2800" dirty="0" err="1" smtClean="0">
                <a:solidFill>
                  <a:srgbClr val="FFC000"/>
                </a:solidFill>
              </a:rPr>
              <a:t>arenʼt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800" dirty="0" smtClean="0"/>
              <a:t>	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ty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nejsi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r>
              <a:rPr lang="en-US" sz="2800" dirty="0" smtClean="0"/>
              <a:t>he </a:t>
            </a:r>
          </a:p>
          <a:p>
            <a:r>
              <a:rPr lang="en-US" sz="2800" dirty="0" smtClean="0"/>
              <a:t>she 	is not	</a:t>
            </a:r>
            <a:r>
              <a:rPr lang="en-US" sz="2800" dirty="0" smtClean="0">
                <a:solidFill>
                  <a:srgbClr val="FFC000"/>
                </a:solidFill>
              </a:rPr>
              <a:t>she </a:t>
            </a:r>
            <a:r>
              <a:rPr lang="en-US" sz="2800" dirty="0" err="1" smtClean="0">
                <a:solidFill>
                  <a:srgbClr val="FFC000"/>
                </a:solidFill>
              </a:rPr>
              <a:t>isnʼt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sz="2800" dirty="0" smtClean="0"/>
              <a:t>it</a:t>
            </a:r>
          </a:p>
          <a:p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	(on,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ona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ono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není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en-US" sz="2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Pravá složená závorka 3"/>
          <p:cNvSpPr/>
          <p:nvPr/>
        </p:nvSpPr>
        <p:spPr>
          <a:xfrm>
            <a:off x="1070089" y="4869160"/>
            <a:ext cx="144016" cy="104703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732697"/>
            <a:ext cx="4608512" cy="36009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smtClean="0"/>
              <a:t>we are not		</a:t>
            </a:r>
            <a:r>
              <a:rPr lang="en-US" sz="2800" dirty="0" smtClean="0">
                <a:solidFill>
                  <a:srgbClr val="FFC000"/>
                </a:solidFill>
              </a:rPr>
              <a:t>we </a:t>
            </a:r>
            <a:r>
              <a:rPr lang="en-US" sz="2800" dirty="0" err="1" smtClean="0">
                <a:solidFill>
                  <a:srgbClr val="FFC000"/>
                </a:solidFill>
              </a:rPr>
              <a:t>arenʼt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dirty="0" smtClean="0"/>
              <a:t>	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(my </a:t>
            </a:r>
            <a:r>
              <a:rPr lang="en-US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nejsme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en-US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US" sz="2800" dirty="0" smtClean="0"/>
              <a:t>you are not		</a:t>
            </a:r>
            <a:r>
              <a:rPr lang="en-US" sz="2800" dirty="0" smtClean="0">
                <a:solidFill>
                  <a:srgbClr val="FFC000"/>
                </a:solidFill>
              </a:rPr>
              <a:t>you </a:t>
            </a:r>
            <a:r>
              <a:rPr lang="en-US" sz="2800" dirty="0" err="1" smtClean="0">
                <a:solidFill>
                  <a:srgbClr val="FFC000"/>
                </a:solidFill>
              </a:rPr>
              <a:t>arenʼt</a:t>
            </a:r>
            <a:endParaRPr lang="en-US" dirty="0" smtClean="0"/>
          </a:p>
          <a:p>
            <a:r>
              <a:rPr lang="en-US" dirty="0" smtClean="0"/>
              <a:t>	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vy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nejste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en-US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en-US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n-US" sz="2800" dirty="0" smtClean="0"/>
              <a:t>they are not		</a:t>
            </a:r>
            <a:r>
              <a:rPr lang="en-US" sz="2800" dirty="0" smtClean="0">
                <a:solidFill>
                  <a:srgbClr val="FFC000"/>
                </a:solidFill>
              </a:rPr>
              <a:t>they </a:t>
            </a:r>
            <a:r>
              <a:rPr lang="en-US" sz="2800" dirty="0" err="1" smtClean="0">
                <a:solidFill>
                  <a:srgbClr val="FFC000"/>
                </a:solidFill>
              </a:rPr>
              <a:t>arenʼt</a:t>
            </a:r>
            <a:endParaRPr lang="en-US" sz="2800" dirty="0" smtClean="0">
              <a:solidFill>
                <a:srgbClr val="FFC000"/>
              </a:solidFill>
            </a:endParaRPr>
          </a:p>
          <a:p>
            <a:r>
              <a:rPr lang="en-US" dirty="0" smtClean="0"/>
              <a:t>	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</a:t>
            </a:r>
            <a:r>
              <a:rPr lang="en-US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oni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nejsou</a:t>
            </a:r>
            <a:r>
              <a:rPr lang="en-U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</a:t>
            </a:r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0036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Příklady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He </a:t>
            </a:r>
            <a:r>
              <a:rPr lang="cs-CZ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is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not </a:t>
            </a:r>
            <a:r>
              <a:rPr lang="cs-CZ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at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cs-CZ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school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On není ve škole.</a:t>
            </a:r>
          </a:p>
          <a:p>
            <a:pPr marL="0" indent="0">
              <a:buNone/>
            </a:pPr>
            <a:r>
              <a:rPr lang="cs-CZ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They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are not happy.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Oni nejsou šťastní.</a:t>
            </a:r>
          </a:p>
          <a:p>
            <a:pPr marL="0" indent="0">
              <a:buNone/>
            </a:pPr>
            <a:r>
              <a:rPr lang="cs-CZ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You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are not </a:t>
            </a:r>
            <a:r>
              <a:rPr lang="cs-CZ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small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Ty nejsi malý.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362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3008313" cy="1211734"/>
          </a:xfrm>
        </p:spPr>
        <p:txBody>
          <a:bodyPr anchor="ctr">
            <a:normAutofit/>
          </a:bodyPr>
          <a:lstStyle/>
          <a:p>
            <a:pPr algn="ctr"/>
            <a:r>
              <a:rPr lang="cs-CZ" sz="32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Přeložte</a:t>
            </a:r>
            <a:endParaRPr lang="en-GB" sz="32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260648"/>
            <a:ext cx="5111750" cy="585311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Doplň</a:t>
            </a:r>
            <a:r>
              <a:rPr lang="en-U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tvar</a:t>
            </a:r>
            <a:r>
              <a:rPr lang="en-U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n-US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slovesa</a:t>
            </a:r>
            <a:r>
              <a:rPr lang="en-U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to be:</a:t>
            </a:r>
          </a:p>
          <a:p>
            <a:pPr marL="0" indent="0">
              <a:buNone/>
            </a:pPr>
            <a:endParaRPr lang="en-US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My name …… Jane. My sister …….. Kate. She …….. small. She …….. five.  We …….. children and we ……. happy.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Peter and Paul …… boys. They ….. our friends. They ….. not in the garden. They …… at home.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r>
              <a:rPr lang="cs-CZ" sz="2400" dirty="0" smtClean="0"/>
              <a:t>Petra tady není.</a:t>
            </a:r>
          </a:p>
          <a:p>
            <a:r>
              <a:rPr lang="cs-CZ" sz="2400" dirty="0" smtClean="0"/>
              <a:t>Oni jsou malí.</a:t>
            </a:r>
          </a:p>
          <a:p>
            <a:r>
              <a:rPr lang="cs-CZ" sz="2400" dirty="0" smtClean="0"/>
              <a:t>John je velký.</a:t>
            </a:r>
          </a:p>
          <a:p>
            <a:r>
              <a:rPr lang="cs-CZ" sz="2400" dirty="0" smtClean="0"/>
              <a:t>My nejsme unavení.</a:t>
            </a:r>
          </a:p>
          <a:p>
            <a:r>
              <a:rPr lang="cs-CZ" sz="2400" dirty="0" smtClean="0"/>
              <a:t>On je hodný.</a:t>
            </a:r>
          </a:p>
          <a:p>
            <a:r>
              <a:rPr lang="cs-CZ" sz="2400" dirty="0" smtClean="0"/>
              <a:t>Já nejsem doma.</a:t>
            </a:r>
          </a:p>
          <a:p>
            <a:endParaRPr lang="cs-CZ" dirty="0">
              <a:ln>
                <a:solidFill>
                  <a:schemeClr val="accent4">
                    <a:lumMod val="5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94018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183</Words>
  <Application>Microsoft Office PowerPoint</Application>
  <PresentationFormat>Předvádění na obrazovce (4:3)</PresentationFormat>
  <Paragraphs>75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Příklady</vt:lpstr>
      <vt:lpstr>Prezentace aplikace PowerPoint</vt:lpstr>
      <vt:lpstr>Příklady</vt:lpstr>
      <vt:lpstr>Přeložte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Miluše Uhlířová</cp:lastModifiedBy>
  <cp:revision>27</cp:revision>
  <dcterms:created xsi:type="dcterms:W3CDTF">2011-11-23T15:15:28Z</dcterms:created>
  <dcterms:modified xsi:type="dcterms:W3CDTF">2012-01-11T20:26:28Z</dcterms:modified>
</cp:coreProperties>
</file>