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64" r:id="rId2"/>
    <p:sldId id="259" r:id="rId3"/>
    <p:sldId id="260" r:id="rId4"/>
    <p:sldId id="261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3A369-90A2-49F4-8882-C10A48737A5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535FBDC-4751-48EB-A9E0-46AA153C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3A369-90A2-49F4-8882-C10A48737A5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535FBDC-4751-48EB-A9E0-46AA153C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3A369-90A2-49F4-8882-C10A48737A5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5FBDC-4751-48EB-A9E0-46AA153CA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3A369-90A2-49F4-8882-C10A48737A5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5FBDC-4751-48EB-A9E0-46AA153C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3A369-90A2-49F4-8882-C10A48737A5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535FBDC-4751-48EB-A9E0-46AA153CA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3A369-90A2-49F4-8882-C10A48737A5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5FBDC-4751-48EB-A9E0-46AA153C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3A369-90A2-49F4-8882-C10A48737A5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5FBDC-4751-48EB-A9E0-46AA153C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3A369-90A2-49F4-8882-C10A48737A5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5FBDC-4751-48EB-A9E0-46AA153C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3A369-90A2-49F4-8882-C10A48737A5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5FBDC-4751-48EB-A9E0-46AA153CA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3A369-90A2-49F4-8882-C10A48737A5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5FBDC-4751-48EB-A9E0-46AA153C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3A369-90A2-49F4-8882-C10A48737A5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5FBDC-4751-48EB-A9E0-46AA153CA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73A369-90A2-49F4-8882-C10A48737A58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535FBDC-4751-48EB-A9E0-46AA153CA5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1"/>
          <p:cNvSpPr txBox="1">
            <a:spLocks noChangeArrowheads="1"/>
          </p:cNvSpPr>
          <p:nvPr/>
        </p:nvSpPr>
        <p:spPr bwMode="auto">
          <a:xfrm>
            <a:off x="755576" y="2132856"/>
            <a:ext cx="7632848" cy="2160240"/>
          </a:xfrm>
          <a:prstGeom prst="rect">
            <a:avLst/>
          </a:prstGeom>
          <a:gradFill rotWithShape="0">
            <a:gsLst>
              <a:gs pos="0">
                <a:srgbClr val="B2A1C7"/>
              </a:gs>
              <a:gs pos="50000">
                <a:srgbClr val="E5DFEC"/>
              </a:gs>
              <a:gs pos="100000">
                <a:srgbClr val="B2A1C7"/>
              </a:gs>
            </a:gsLst>
            <a:lin ang="18900000" scaled="1"/>
          </a:gradFill>
          <a:ln w="12700">
            <a:solidFill>
              <a:srgbClr val="B2A1C7"/>
            </a:solidFill>
            <a:miter lim="800000"/>
            <a:headEnd/>
            <a:tailEnd/>
          </a:ln>
          <a:effectLst>
            <a:outerShdw dist="107763" dir="18900000" algn="ctr" rotWithShape="0">
              <a:srgbClr val="3F3151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 školy: ZŠ Pardubice –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Spořilov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Autor: Ing. Miluše Uhlířová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Název: VY_22_INOVACE_ANGLICKÝ JAZYK1_4. NEURČITÝ</a:t>
            </a:r>
            <a:r>
              <a:rPr kumimoji="0" lang="cs-CZ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ČLEN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Téma</a:t>
            </a:r>
            <a:r>
              <a:rPr lang="cs-CZ">
                <a:latin typeface="Arial" pitchFamily="34" charset="0"/>
                <a:ea typeface="Times New Roman" pitchFamily="18" charset="0"/>
              </a:rPr>
              <a:t>: </a:t>
            </a:r>
            <a:r>
              <a:rPr lang="cs-CZ" smtClean="0">
                <a:latin typeface="Arial" pitchFamily="34" charset="0"/>
                <a:ea typeface="Times New Roman" pitchFamily="18" charset="0"/>
              </a:rPr>
              <a:t>Neurčitý </a:t>
            </a:r>
            <a:r>
              <a:rPr lang="cs-CZ" dirty="0" smtClean="0">
                <a:latin typeface="Arial" pitchFamily="34" charset="0"/>
                <a:ea typeface="Times New Roman" pitchFamily="18" charset="0"/>
              </a:rPr>
              <a:t>člen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Číslo projektu: CZ.1.07/1.4.00/21.2349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313" y="548680"/>
            <a:ext cx="566737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2231740" y="4511377"/>
            <a:ext cx="4680520" cy="2085975"/>
          </a:xfrm>
          <a:prstGeom prst="rect">
            <a:avLst/>
          </a:prstGeom>
          <a:gradFill rotWithShape="0">
            <a:gsLst>
              <a:gs pos="0">
                <a:srgbClr val="D99594"/>
              </a:gs>
              <a:gs pos="50000">
                <a:srgbClr val="F2DBDB"/>
              </a:gs>
              <a:gs pos="100000">
                <a:srgbClr val="D99594"/>
              </a:gs>
            </a:gsLst>
            <a:lin ang="18900000" scaled="1"/>
          </a:gradFill>
          <a:ln w="12700">
            <a:solidFill>
              <a:srgbClr val="D99594"/>
            </a:solidFill>
            <a:miter lim="800000"/>
            <a:headEnd/>
            <a:tailEnd/>
          </a:ln>
          <a:effectLst>
            <a:outerShdw sy="50000" kx="-2453608" algn="br" rotWithShape="0">
              <a:srgbClr val="622423">
                <a:alpha val="50000"/>
              </a:srgb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Anotace: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Tento </a:t>
            </a:r>
            <a:r>
              <a:rPr lang="cs-CZ" dirty="0"/>
              <a:t>materiál slouží k vysvětlení a přiblížení </a:t>
            </a:r>
            <a:r>
              <a:rPr lang="cs-CZ" dirty="0" smtClean="0"/>
              <a:t>používání </a:t>
            </a:r>
            <a:r>
              <a:rPr lang="cs-CZ" dirty="0"/>
              <a:t>neurčitého členu a, </a:t>
            </a:r>
            <a:r>
              <a:rPr lang="cs-CZ" dirty="0" err="1"/>
              <a:t>an</a:t>
            </a:r>
            <a:r>
              <a:rPr lang="cs-CZ" dirty="0"/>
              <a:t>. Součástí je procvičení a křížovka na závěr.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187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686800" cy="112474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Neurčitý člen:    a;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an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(=nějaký, jeden)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Použití:</a:t>
            </a:r>
          </a:p>
          <a:p>
            <a:pPr>
              <a:buFontTx/>
              <a:buChar char="-"/>
            </a:pPr>
            <a:r>
              <a:rPr lang="cs-CZ" dirty="0" smtClean="0"/>
              <a:t>před podstatným jménem v jednotném čísle</a:t>
            </a:r>
          </a:p>
          <a:p>
            <a:pPr>
              <a:buFontTx/>
              <a:buChar char="-"/>
            </a:pPr>
            <a:r>
              <a:rPr lang="cs-CZ" dirty="0" err="1" smtClean="0"/>
              <a:t>podst</a:t>
            </a:r>
            <a:r>
              <a:rPr lang="cs-CZ" dirty="0" smtClean="0"/>
              <a:t>. jméno je pro nás nové, nebyla o něm ještě řeč</a:t>
            </a:r>
          </a:p>
          <a:p>
            <a:pPr>
              <a:buFontTx/>
              <a:buChar char="-"/>
            </a:pPr>
            <a:r>
              <a:rPr lang="en-US" dirty="0" smtClean="0">
                <a:solidFill>
                  <a:srgbClr val="FF0000"/>
                </a:solidFill>
              </a:rPr>
              <a:t>a</a:t>
            </a:r>
            <a:r>
              <a:rPr lang="en-US" dirty="0" smtClean="0"/>
              <a:t>  		</a:t>
            </a:r>
            <a:r>
              <a:rPr lang="en-US" dirty="0" err="1" smtClean="0"/>
              <a:t>před</a:t>
            </a:r>
            <a:r>
              <a:rPr lang="en-US" dirty="0" smtClean="0"/>
              <a:t> </a:t>
            </a:r>
            <a:r>
              <a:rPr lang="en-US" dirty="0" err="1" smtClean="0"/>
              <a:t>jmény</a:t>
            </a:r>
            <a:r>
              <a:rPr lang="en-US" dirty="0" smtClean="0"/>
              <a:t> </a:t>
            </a:r>
            <a:r>
              <a:rPr lang="en-US" dirty="0" err="1" smtClean="0"/>
              <a:t>začínající</a:t>
            </a:r>
            <a:r>
              <a:rPr lang="en-US" dirty="0" smtClean="0"/>
              <a:t> </a:t>
            </a:r>
            <a:r>
              <a:rPr lang="en-US" dirty="0" err="1" smtClean="0"/>
              <a:t>souhláskou</a:t>
            </a:r>
            <a:endParaRPr lang="en-US" dirty="0" smtClean="0"/>
          </a:p>
          <a:p>
            <a:pPr marL="457200" lvl="1" indent="0">
              <a:buNone/>
            </a:pPr>
            <a:r>
              <a:rPr lang="en-US" dirty="0" smtClean="0"/>
              <a:t>	</a:t>
            </a:r>
            <a:r>
              <a:rPr lang="en-US" dirty="0" smtClean="0">
                <a:solidFill>
                  <a:srgbClr val="FF0000"/>
                </a:solidFill>
              </a:rPr>
              <a:t>a</a:t>
            </a:r>
            <a:r>
              <a:rPr lang="en-US" dirty="0" smtClean="0"/>
              <a:t> dog,</a:t>
            </a:r>
            <a:r>
              <a:rPr lang="en-US" dirty="0" smtClean="0">
                <a:solidFill>
                  <a:srgbClr val="FF0000"/>
                </a:solidFill>
              </a:rPr>
              <a:t> a </a:t>
            </a:r>
            <a:r>
              <a:rPr lang="en-US" dirty="0" smtClean="0"/>
              <a:t>cat, </a:t>
            </a:r>
            <a:r>
              <a:rPr lang="en-US" dirty="0" smtClean="0">
                <a:solidFill>
                  <a:srgbClr val="FF0000"/>
                </a:solidFill>
              </a:rPr>
              <a:t>a</a:t>
            </a:r>
            <a:r>
              <a:rPr lang="en-US" dirty="0" smtClean="0"/>
              <a:t> table, </a:t>
            </a:r>
            <a:r>
              <a:rPr lang="en-US" dirty="0" smtClean="0">
                <a:solidFill>
                  <a:srgbClr val="FF0000"/>
                </a:solidFill>
              </a:rPr>
              <a:t>a </a:t>
            </a:r>
            <a:r>
              <a:rPr lang="en-US" dirty="0" smtClean="0"/>
              <a:t>window</a:t>
            </a:r>
          </a:p>
          <a:p>
            <a:pPr>
              <a:buFontTx/>
              <a:buChar char="-"/>
            </a:pPr>
            <a:r>
              <a:rPr lang="en-US" dirty="0" smtClean="0">
                <a:solidFill>
                  <a:srgbClr val="FF0000"/>
                </a:solidFill>
              </a:rPr>
              <a:t>an</a:t>
            </a:r>
            <a:r>
              <a:rPr lang="en-US" dirty="0" smtClean="0"/>
              <a:t>		</a:t>
            </a:r>
            <a:r>
              <a:rPr lang="en-US" dirty="0" err="1" smtClean="0"/>
              <a:t>před</a:t>
            </a:r>
            <a:r>
              <a:rPr lang="en-US" dirty="0" smtClean="0"/>
              <a:t> </a:t>
            </a:r>
            <a:r>
              <a:rPr lang="en-US" dirty="0" err="1" smtClean="0"/>
              <a:t>jmény</a:t>
            </a:r>
            <a:r>
              <a:rPr lang="en-US" dirty="0" smtClean="0"/>
              <a:t> </a:t>
            </a:r>
            <a:r>
              <a:rPr lang="en-US" dirty="0" err="1" smtClean="0"/>
              <a:t>začínající</a:t>
            </a:r>
            <a:r>
              <a:rPr lang="en-US" dirty="0" smtClean="0"/>
              <a:t> </a:t>
            </a:r>
            <a:r>
              <a:rPr lang="en-US" dirty="0" err="1" smtClean="0"/>
              <a:t>samohláskou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	</a:t>
            </a:r>
            <a:r>
              <a:rPr lang="en-US" dirty="0" smtClean="0">
                <a:solidFill>
                  <a:srgbClr val="FF0000"/>
                </a:solidFill>
              </a:rPr>
              <a:t>an</a:t>
            </a:r>
            <a:r>
              <a:rPr lang="en-US" dirty="0" smtClean="0"/>
              <a:t> apple, </a:t>
            </a:r>
            <a:r>
              <a:rPr lang="en-US" dirty="0" smtClean="0">
                <a:solidFill>
                  <a:srgbClr val="FF0000"/>
                </a:solidFill>
              </a:rPr>
              <a:t>an</a:t>
            </a:r>
            <a:r>
              <a:rPr lang="en-US" dirty="0" smtClean="0"/>
              <a:t> elephant, </a:t>
            </a:r>
            <a:r>
              <a:rPr lang="en-US" dirty="0" smtClean="0">
                <a:solidFill>
                  <a:srgbClr val="FF0000"/>
                </a:solidFill>
              </a:rPr>
              <a:t>an</a:t>
            </a:r>
            <a:r>
              <a:rPr lang="en-US" dirty="0" smtClean="0"/>
              <a:t> orange</a:t>
            </a:r>
          </a:p>
          <a:p>
            <a:pPr>
              <a:buFontTx/>
              <a:buChar char="-"/>
            </a:pPr>
            <a:endParaRPr lang="en-US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1285852" y="4143380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611849" y="5301208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318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Toto je </a:t>
            </a:r>
            <a:r>
              <a:rPr lang="en-GB" dirty="0" err="1" smtClean="0"/>
              <a:t>jablko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r>
              <a:rPr lang="en-GB" dirty="0" smtClean="0"/>
              <a:t>	This is </a:t>
            </a:r>
            <a:r>
              <a:rPr lang="en-GB" dirty="0" smtClean="0">
                <a:solidFill>
                  <a:srgbClr val="FF0000"/>
                </a:solidFill>
              </a:rPr>
              <a:t>an</a:t>
            </a:r>
            <a:r>
              <a:rPr lang="en-GB" dirty="0" smtClean="0"/>
              <a:t> apple.</a:t>
            </a:r>
          </a:p>
          <a:p>
            <a:pPr marL="0" indent="0">
              <a:buNone/>
            </a:pPr>
            <a:r>
              <a:rPr lang="en-GB" dirty="0" smtClean="0"/>
              <a:t>Tam je </a:t>
            </a:r>
            <a:r>
              <a:rPr lang="en-GB" dirty="0" err="1" smtClean="0"/>
              <a:t>nějaká</a:t>
            </a:r>
            <a:r>
              <a:rPr lang="en-GB" dirty="0" smtClean="0"/>
              <a:t> </a:t>
            </a:r>
            <a:r>
              <a:rPr lang="en-GB" dirty="0" err="1" smtClean="0"/>
              <a:t>kniha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	There is </a:t>
            </a:r>
            <a:r>
              <a:rPr lang="en-GB" dirty="0" smtClean="0">
                <a:solidFill>
                  <a:srgbClr val="FF0000"/>
                </a:solidFill>
              </a:rPr>
              <a:t>a</a:t>
            </a:r>
            <a:r>
              <a:rPr lang="en-GB" dirty="0" smtClean="0"/>
              <a:t> book there.</a:t>
            </a:r>
          </a:p>
          <a:p>
            <a:pPr marL="0" indent="0">
              <a:buNone/>
            </a:pPr>
            <a:r>
              <a:rPr lang="en-GB" dirty="0" err="1" smtClean="0"/>
              <a:t>Nemám</a:t>
            </a:r>
            <a:r>
              <a:rPr lang="en-GB" dirty="0" smtClean="0"/>
              <a:t> </a:t>
            </a:r>
            <a:r>
              <a:rPr lang="en-GB" dirty="0" err="1" smtClean="0"/>
              <a:t>bratra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	I have not got</a:t>
            </a:r>
            <a:r>
              <a:rPr lang="en-GB" dirty="0" smtClean="0">
                <a:solidFill>
                  <a:srgbClr val="FF0000"/>
                </a:solidFill>
              </a:rPr>
              <a:t> a </a:t>
            </a:r>
            <a:r>
              <a:rPr lang="en-GB" dirty="0" smtClean="0"/>
              <a:t>brother.</a:t>
            </a:r>
          </a:p>
          <a:p>
            <a:pPr marL="0" indent="0">
              <a:buNone/>
            </a:pPr>
            <a:r>
              <a:rPr lang="en-GB" dirty="0" err="1" smtClean="0"/>
              <a:t>Máš</a:t>
            </a:r>
            <a:r>
              <a:rPr lang="en-GB" dirty="0" smtClean="0"/>
              <a:t> </a:t>
            </a:r>
            <a:r>
              <a:rPr lang="en-GB" dirty="0" err="1" smtClean="0"/>
              <a:t>nějakou</a:t>
            </a:r>
            <a:r>
              <a:rPr lang="en-GB" dirty="0" smtClean="0"/>
              <a:t> </a:t>
            </a:r>
            <a:r>
              <a:rPr lang="en-GB" dirty="0" err="1" smtClean="0"/>
              <a:t>sestru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r>
              <a:rPr lang="en-GB" dirty="0" smtClean="0"/>
              <a:t>	Have you got </a:t>
            </a:r>
            <a:r>
              <a:rPr lang="en-GB" dirty="0" smtClean="0">
                <a:solidFill>
                  <a:srgbClr val="FF0000"/>
                </a:solidFill>
              </a:rPr>
              <a:t>a</a:t>
            </a:r>
            <a:r>
              <a:rPr lang="en-GB" dirty="0" smtClean="0"/>
              <a:t> sister?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940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To je nějaká kniha.</a:t>
            </a:r>
          </a:p>
          <a:p>
            <a:pPr marL="0" indent="0">
              <a:buNone/>
            </a:pPr>
            <a:r>
              <a:rPr lang="cs-CZ" dirty="0" smtClean="0"/>
              <a:t>Tamto je kočka.</a:t>
            </a:r>
          </a:p>
          <a:p>
            <a:pPr marL="0" indent="0">
              <a:buNone/>
            </a:pPr>
            <a:r>
              <a:rPr lang="cs-CZ" dirty="0" smtClean="0"/>
              <a:t>Mám psa.</a:t>
            </a:r>
          </a:p>
          <a:p>
            <a:pPr marL="0" indent="0">
              <a:buNone/>
            </a:pPr>
            <a:r>
              <a:rPr lang="cs-CZ" dirty="0" smtClean="0"/>
              <a:t>Nemám auto.</a:t>
            </a:r>
          </a:p>
          <a:p>
            <a:pPr marL="0" indent="0">
              <a:buNone/>
            </a:pPr>
            <a:r>
              <a:rPr lang="cs-CZ" dirty="0" smtClean="0"/>
              <a:t>Co je toto? To je stůl.</a:t>
            </a:r>
          </a:p>
          <a:p>
            <a:pPr marL="0" indent="0">
              <a:buNone/>
            </a:pPr>
            <a:r>
              <a:rPr lang="cs-CZ" dirty="0" smtClean="0"/>
              <a:t>Co je tamto? To je okno.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115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5802960"/>
              </p:ext>
            </p:extLst>
          </p:nvPr>
        </p:nvGraphicFramePr>
        <p:xfrm>
          <a:off x="2843808" y="2221030"/>
          <a:ext cx="5760640" cy="4171623"/>
        </p:xfrm>
        <a:graphic>
          <a:graphicData uri="http://schemas.openxmlformats.org/drawingml/2006/table">
            <a:tbl>
              <a:tblPr/>
              <a:tblGrid>
                <a:gridCol w="388432"/>
                <a:gridCol w="388432"/>
                <a:gridCol w="390296"/>
                <a:gridCol w="389675"/>
                <a:gridCol w="389675"/>
                <a:gridCol w="389675"/>
                <a:gridCol w="389675"/>
                <a:gridCol w="389675"/>
                <a:gridCol w="389675"/>
                <a:gridCol w="389675"/>
                <a:gridCol w="394815"/>
                <a:gridCol w="357475"/>
                <a:gridCol w="402937"/>
                <a:gridCol w="354645"/>
                <a:gridCol w="355883"/>
              </a:tblGrid>
              <a:tr h="4146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10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indent="-17526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-1694180" algn="l"/>
                        </a:tabLs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2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6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46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6" gridSpan="2"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6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2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6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46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/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828675" y="1405647"/>
            <a:ext cx="2286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20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Across</a:t>
            </a:r>
            <a:endParaRPr lang="en-US" sz="20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1. to je můj kamarád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2. to je nějaká kočka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3. jeho sestra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4. smutný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5. to je nějaký míč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6. její maminka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7. badminton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8. jak se máš?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9. to je nějaký dům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10. nějaký pomeranč</a:t>
            </a:r>
            <a:endParaRPr lang="cs-CZ" sz="1600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71802" y="1285860"/>
            <a:ext cx="38576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Crossword:</a:t>
            </a:r>
            <a:r>
              <a:rPr lang="en-GB" sz="2800" dirty="0" smtClean="0"/>
              <a:t/>
            </a:r>
            <a:br>
              <a:rPr lang="en-GB" sz="2800" dirty="0" smtClean="0"/>
            </a:br>
            <a:endParaRPr lang="en-GB" sz="2800" dirty="0"/>
          </a:p>
        </p:txBody>
      </p:sp>
      <p:sp>
        <p:nvSpPr>
          <p:cNvPr id="4" name="Šipka dolů 3"/>
          <p:cNvSpPr/>
          <p:nvPr/>
        </p:nvSpPr>
        <p:spPr>
          <a:xfrm>
            <a:off x="6687138" y="1405646"/>
            <a:ext cx="484632" cy="62549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36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69</TotalTime>
  <Words>179</Words>
  <Application>Microsoft Office PowerPoint</Application>
  <PresentationFormat>Předvádění na obrazovce (4:3)</PresentationFormat>
  <Paragraphs>60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Prezentace aplikace PowerPoint</vt:lpstr>
      <vt:lpstr>Neurčitý člen:    a; an (=nějaký, jeden)</vt:lpstr>
      <vt:lpstr>Příklady</vt:lpstr>
      <vt:lpstr>Přeložte: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Miluše Uhlířová</dc:creator>
  <cp:lastModifiedBy>Miluše Uhlířová</cp:lastModifiedBy>
  <cp:revision>21</cp:revision>
  <dcterms:created xsi:type="dcterms:W3CDTF">2011-11-21T16:20:34Z</dcterms:created>
  <dcterms:modified xsi:type="dcterms:W3CDTF">2012-01-11T19:30:03Z</dcterms:modified>
</cp:coreProperties>
</file>