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sldIdLst>
    <p:sldId id="268" r:id="rId2"/>
    <p:sldId id="256" r:id="rId3"/>
    <p:sldId id="258" r:id="rId4"/>
    <p:sldId id="259" r:id="rId5"/>
    <p:sldId id="262" r:id="rId6"/>
    <p:sldId id="260" r:id="rId7"/>
    <p:sldId id="267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FE7BC-FF1B-48DB-BFD7-223C3E95074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6AD9A-643D-482E-9D98-63C11BC222D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FE7BC-FF1B-48DB-BFD7-223C3E95074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6AD9A-643D-482E-9D98-63C11BC222D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FE7BC-FF1B-48DB-BFD7-223C3E95074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6AD9A-643D-482E-9D98-63C11BC222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FE7BC-FF1B-48DB-BFD7-223C3E95074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6AD9A-643D-482E-9D98-63C11BC222D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FE7BC-FF1B-48DB-BFD7-223C3E95074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6AD9A-643D-482E-9D98-63C11BC222D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FE7BC-FF1B-48DB-BFD7-223C3E95074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6AD9A-643D-482E-9D98-63C11BC222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FE7BC-FF1B-48DB-BFD7-223C3E95074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6AD9A-643D-482E-9D98-63C11BC222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FE7BC-FF1B-48DB-BFD7-223C3E95074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6AD9A-643D-482E-9D98-63C11BC222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FE7BC-FF1B-48DB-BFD7-223C3E95074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6AD9A-643D-482E-9D98-63C11BC222D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FE7BC-FF1B-48DB-BFD7-223C3E95074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6AD9A-643D-482E-9D98-63C11BC222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FE7BC-FF1B-48DB-BFD7-223C3E95074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6AD9A-643D-482E-9D98-63C11BC222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64FE7BC-FF1B-48DB-BFD7-223C3E95074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106AD9A-643D-482E-9D98-63C11BC222D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noChangeArrowheads="1"/>
          </p:cNvSpPr>
          <p:nvPr/>
        </p:nvSpPr>
        <p:spPr bwMode="auto">
          <a:xfrm>
            <a:off x="647565" y="2151562"/>
            <a:ext cx="7848871" cy="2357558"/>
          </a:xfrm>
          <a:prstGeom prst="rect">
            <a:avLst/>
          </a:prstGeom>
          <a:gradFill rotWithShape="0">
            <a:gsLst>
              <a:gs pos="0">
                <a:srgbClr val="B2A1C7"/>
              </a:gs>
              <a:gs pos="50000">
                <a:srgbClr val="E5DFEC"/>
              </a:gs>
              <a:gs pos="100000">
                <a:srgbClr val="B2A1C7"/>
              </a:gs>
            </a:gsLst>
            <a:lin ang="18900000" scaled="1"/>
          </a:gradFill>
          <a:ln w="12700">
            <a:solidFill>
              <a:srgbClr val="B2A1C7"/>
            </a:solidFill>
            <a:miter lim="800000"/>
            <a:headEnd/>
            <a:tailEnd/>
          </a:ln>
          <a:effectLst>
            <a:outerShdw dist="107763" dir="18900000" algn="ctr" rotWithShape="0">
              <a:srgbClr val="3F3151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Název školy: ZŠ Pardubice – </a:t>
            </a:r>
            <a:r>
              <a:rPr kumimoji="0" lang="cs-CZ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Spořilov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Autor: Ing. Miluše Uhlířová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Název</a:t>
            </a: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:</a:t>
            </a: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VY_22_INOVACE_ANGLICKÝ JAZYK1_8. VAZBA</a:t>
            </a:r>
            <a:r>
              <a:rPr kumimoji="0" lang="cs-CZ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THERE IS, 	THERE ARE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Téma</a:t>
            </a:r>
            <a:r>
              <a:rPr lang="cs-CZ" dirty="0">
                <a:latin typeface="Arial" pitchFamily="34" charset="0"/>
                <a:ea typeface="Times New Roman" pitchFamily="18" charset="0"/>
              </a:rPr>
              <a:t>: V</a:t>
            </a:r>
            <a:r>
              <a:rPr lang="cs-CZ" dirty="0" smtClean="0">
                <a:latin typeface="Arial" pitchFamily="34" charset="0"/>
                <a:ea typeface="Times New Roman" pitchFamily="18" charset="0"/>
              </a:rPr>
              <a:t>azba </a:t>
            </a:r>
            <a:r>
              <a:rPr lang="cs-CZ" dirty="0" err="1" smtClean="0">
                <a:latin typeface="Arial" pitchFamily="34" charset="0"/>
                <a:ea typeface="Times New Roman" pitchFamily="18" charset="0"/>
              </a:rPr>
              <a:t>there</a:t>
            </a:r>
            <a:r>
              <a:rPr lang="cs-CZ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cs-CZ" dirty="0" err="1" smtClean="0">
                <a:latin typeface="Arial" pitchFamily="34" charset="0"/>
                <a:ea typeface="Times New Roman" pitchFamily="18" charset="0"/>
              </a:rPr>
              <a:t>is</a:t>
            </a:r>
            <a:r>
              <a:rPr lang="cs-CZ" dirty="0" smtClean="0">
                <a:latin typeface="Arial" pitchFamily="34" charset="0"/>
                <a:ea typeface="Times New Roman" pitchFamily="18" charset="0"/>
              </a:rPr>
              <a:t>, </a:t>
            </a:r>
            <a:r>
              <a:rPr lang="cs-CZ" dirty="0" err="1" smtClean="0">
                <a:latin typeface="Arial" pitchFamily="34" charset="0"/>
                <a:ea typeface="Times New Roman" pitchFamily="18" charset="0"/>
              </a:rPr>
              <a:t>there</a:t>
            </a:r>
            <a:r>
              <a:rPr lang="cs-CZ" dirty="0" smtClean="0">
                <a:latin typeface="Arial" pitchFamily="34" charset="0"/>
                <a:ea typeface="Times New Roman" pitchFamily="18" charset="0"/>
              </a:rPr>
              <a:t> are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Číslo projektu: CZ.1.07/1.4.00/21.2349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313" y="548680"/>
            <a:ext cx="566737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2231740" y="4818195"/>
            <a:ext cx="4680520" cy="1563133"/>
          </a:xfrm>
          <a:prstGeom prst="rect">
            <a:avLst/>
          </a:prstGeom>
          <a:gradFill rotWithShape="0">
            <a:gsLst>
              <a:gs pos="0">
                <a:srgbClr val="D99594"/>
              </a:gs>
              <a:gs pos="50000">
                <a:srgbClr val="F2DBDB"/>
              </a:gs>
              <a:gs pos="100000">
                <a:srgbClr val="D99594"/>
              </a:gs>
            </a:gsLst>
            <a:lin ang="18900000" scaled="1"/>
          </a:gradFill>
          <a:ln w="12700">
            <a:solidFill>
              <a:srgbClr val="D99594"/>
            </a:solidFill>
            <a:miter lim="800000"/>
            <a:headEnd/>
            <a:tailEnd/>
          </a:ln>
          <a:effectLst>
            <a:outerShdw sy="50000" kx="-2453608" algn="br" rotWithShape="0">
              <a:srgbClr val="62242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Anotace: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600" dirty="0" smtClean="0">
                <a:latin typeface="Arial" pitchFamily="34" charset="0"/>
                <a:ea typeface="Times New Roman" pitchFamily="18" charset="0"/>
              </a:rPr>
              <a:t>Tento materiál slouží k seznámení s vazbou </a:t>
            </a:r>
            <a:r>
              <a:rPr lang="cs-CZ" sz="1600" dirty="0" err="1" smtClean="0">
                <a:latin typeface="Arial" pitchFamily="34" charset="0"/>
                <a:ea typeface="Times New Roman" pitchFamily="18" charset="0"/>
              </a:rPr>
              <a:t>there</a:t>
            </a:r>
            <a:r>
              <a:rPr lang="cs-CZ" sz="16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cs-CZ" sz="1600" dirty="0" err="1" smtClean="0">
                <a:latin typeface="Arial" pitchFamily="34" charset="0"/>
                <a:ea typeface="Times New Roman" pitchFamily="18" charset="0"/>
              </a:rPr>
              <a:t>is</a:t>
            </a:r>
            <a:r>
              <a:rPr lang="cs-CZ" sz="1600" dirty="0" smtClean="0">
                <a:latin typeface="Arial" pitchFamily="34" charset="0"/>
                <a:ea typeface="Times New Roman" pitchFamily="18" charset="0"/>
              </a:rPr>
              <a:t>/are a vysvětlení, jak a kde se používá.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06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575556" y="3501008"/>
            <a:ext cx="7992888" cy="1752600"/>
          </a:xfrm>
        </p:spPr>
        <p:txBody>
          <a:bodyPr>
            <a:normAutofit fontScale="92500" lnSpcReduction="10000"/>
          </a:bodyPr>
          <a:lstStyle/>
          <a:p>
            <a:r>
              <a:rPr lang="cs-CZ" sz="4000" b="1" dirty="0" smtClean="0"/>
              <a:t>Použití: 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- </a:t>
            </a:r>
            <a:r>
              <a:rPr lang="cs-CZ" sz="4000" dirty="0" smtClean="0">
                <a:solidFill>
                  <a:schemeClr val="accent2">
                    <a:lumMod val="75000"/>
                  </a:schemeClr>
                </a:solidFill>
              </a:rPr>
              <a:t>vyjadřujeme, že někde něco (někdo) je, vyskytuje se, existuje</a:t>
            </a:r>
          </a:p>
          <a:p>
            <a:endParaRPr lang="cs-CZ" sz="4000" dirty="0" smtClean="0"/>
          </a:p>
          <a:p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134076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Vazba </a:t>
            </a:r>
            <a:r>
              <a:rPr lang="cs-CZ" b="1" dirty="0" err="1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b="1" dirty="0" err="1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are</a:t>
            </a:r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cs-CZ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sz="2000" b="1" dirty="0"/>
              <a:t> 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00129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b="1" dirty="0" smtClean="0"/>
              <a:t>Kladná </a:t>
            </a:r>
            <a:r>
              <a:rPr lang="cs-CZ" b="1" dirty="0"/>
              <a:t>věta: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98376" y="1302438"/>
            <a:ext cx="8147248" cy="5366921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</a:rPr>
              <a:t>anglická věta vždy začíná slovíčkem </a:t>
            </a:r>
            <a:r>
              <a:rPr lang="cs-CZ" sz="2900" dirty="0" err="1" smtClean="0"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</a:rPr>
              <a:t> (nepřekládá se)</a:t>
            </a:r>
          </a:p>
          <a:p>
            <a:pPr marL="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indent="0">
              <a:buNone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900" b="1" dirty="0" err="1" smtClean="0"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sz="2900" b="1" dirty="0">
                <a:latin typeface="Times New Roman" pitchFamily="18" charset="0"/>
                <a:cs typeface="Times New Roman" pitchFamily="18" charset="0"/>
              </a:rPr>
              <a:t>	+	</a:t>
            </a:r>
            <a:r>
              <a:rPr lang="cs-CZ" sz="2900" b="1" dirty="0" err="1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900" b="1" dirty="0">
                <a:latin typeface="Times New Roman" pitchFamily="18" charset="0"/>
                <a:cs typeface="Times New Roman" pitchFamily="18" charset="0"/>
              </a:rPr>
              <a:t>	+	</a:t>
            </a:r>
            <a:r>
              <a:rPr lang="cs-CZ" sz="2900" b="1" dirty="0" smtClean="0">
                <a:latin typeface="Times New Roman" pitchFamily="18" charset="0"/>
                <a:cs typeface="Times New Roman" pitchFamily="18" charset="0"/>
              </a:rPr>
              <a:t>podmět	</a:t>
            </a:r>
            <a:r>
              <a:rPr lang="cs-CZ" sz="2900" b="1" dirty="0">
                <a:latin typeface="Times New Roman" pitchFamily="18" charset="0"/>
                <a:cs typeface="Times New Roman" pitchFamily="18" charset="0"/>
              </a:rPr>
              <a:t>	+	určení místa.</a:t>
            </a:r>
            <a:endParaRPr lang="cs-CZ" sz="29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900" b="1" dirty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900" b="1" dirty="0" smtClean="0">
                <a:latin typeface="Times New Roman" pitchFamily="18" charset="0"/>
                <a:cs typeface="Times New Roman" pitchFamily="18" charset="0"/>
              </a:rPr>
              <a:t>are</a:t>
            </a:r>
          </a:p>
          <a:p>
            <a:pPr marL="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9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900" dirty="0" err="1" smtClean="0"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9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900" u="sng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900" dirty="0" err="1" smtClean="0">
                <a:latin typeface="Times New Roman" pitchFamily="18" charset="0"/>
                <a:cs typeface="Times New Roman" pitchFamily="18" charset="0"/>
              </a:rPr>
              <a:t>book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cs-CZ" sz="29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</a:rPr>
              <a:t> table.		Na stole je </a:t>
            </a:r>
            <a:r>
              <a:rPr lang="cs-CZ" sz="2900" u="sng" dirty="0" smtClean="0">
                <a:latin typeface="Times New Roman" pitchFamily="18" charset="0"/>
                <a:cs typeface="Times New Roman" pitchFamily="18" charset="0"/>
              </a:rPr>
              <a:t>(nějaká) 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</a:rPr>
              <a:t>kniha. 		 </a:t>
            </a:r>
          </a:p>
          <a:p>
            <a:pPr marL="0" indent="0">
              <a:buNone/>
            </a:pPr>
            <a:r>
              <a:rPr lang="cs-CZ" sz="2900" dirty="0" err="1" smtClean="0"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</a:rPr>
              <a:t> are</a:t>
            </a:r>
            <a:r>
              <a:rPr lang="cs-CZ" sz="2900" u="sng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900" dirty="0" err="1" smtClean="0">
                <a:latin typeface="Times New Roman" pitchFamily="18" charset="0"/>
                <a:cs typeface="Times New Roman" pitchFamily="18" charset="0"/>
              </a:rPr>
              <a:t>books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cs-CZ" sz="29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</a:rPr>
              <a:t> table.	Na stole jsou  (nějaké) knihy.		</a:t>
            </a:r>
          </a:p>
          <a:p>
            <a:pPr marL="0" indent="0">
              <a:buNone/>
            </a:pPr>
            <a:r>
              <a:rPr lang="cs-CZ" sz="2900" dirty="0" err="1" smtClean="0"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sz="2900" u="sng" dirty="0" err="1" smtClean="0">
                <a:latin typeface="Times New Roman" pitchFamily="18" charset="0"/>
                <a:cs typeface="Times New Roman" pitchFamily="18" charset="0"/>
              </a:rPr>
              <a:t>some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900" dirty="0" err="1" smtClean="0">
                <a:latin typeface="Times New Roman" pitchFamily="18" charset="0"/>
                <a:cs typeface="Times New Roman" pitchFamily="18" charset="0"/>
              </a:rPr>
              <a:t>books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cs-CZ" sz="29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</a:rPr>
              <a:t> table.	Na stole jsou </a:t>
            </a:r>
            <a:r>
              <a:rPr lang="cs-CZ" sz="2900" u="sng" dirty="0" smtClean="0">
                <a:latin typeface="Times New Roman" pitchFamily="18" charset="0"/>
                <a:cs typeface="Times New Roman" pitchFamily="18" charset="0"/>
              </a:rPr>
              <a:t>(nějaké) 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</a:rPr>
              <a:t>knihy. 				</a:t>
            </a:r>
            <a:r>
              <a:rPr lang="cs-CZ" sz="29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indent="0">
              <a:buNone/>
            </a:pPr>
            <a:r>
              <a:rPr lang="cs-CZ" sz="29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cs-CZ" sz="29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Zahnutá šipka dolů 10"/>
          <p:cNvSpPr/>
          <p:nvPr/>
        </p:nvSpPr>
        <p:spPr>
          <a:xfrm>
            <a:off x="2703508" y="1819676"/>
            <a:ext cx="2376264" cy="57606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501865" y="2107708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j. č.</a:t>
            </a:r>
            <a:endParaRPr lang="cs-CZ" dirty="0"/>
          </a:p>
        </p:txBody>
      </p:sp>
      <p:sp>
        <p:nvSpPr>
          <p:cNvPr id="16" name="Zahnutá šipka nahoru 15"/>
          <p:cNvSpPr/>
          <p:nvPr/>
        </p:nvSpPr>
        <p:spPr>
          <a:xfrm>
            <a:off x="2703508" y="3262334"/>
            <a:ext cx="2266393" cy="57606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458236" y="3216680"/>
            <a:ext cx="756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m</a:t>
            </a:r>
            <a:r>
              <a:rPr lang="cs-CZ" dirty="0" smtClean="0"/>
              <a:t>n. č.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2372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6" grpId="0" animBg="1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sz="4900" b="1" dirty="0" smtClean="0"/>
              <a:t>Záporná</a:t>
            </a:r>
            <a:r>
              <a:rPr lang="cs-CZ" b="1" dirty="0" smtClean="0"/>
              <a:t> věta: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863588" y="2276872"/>
            <a:ext cx="7416824" cy="34747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latin typeface="Trebuchet MS" pitchFamily="34" charset="0"/>
                <a:cs typeface="Times New Roman" pitchFamily="18" charset="0"/>
              </a:rPr>
              <a:t>- k tvaru slovesa být se přidá zápor not</a:t>
            </a:r>
          </a:p>
          <a:p>
            <a:pPr marL="0" indent="0">
              <a:buNone/>
            </a:pPr>
            <a:endParaRPr lang="cs-CZ" sz="2000" dirty="0" smtClean="0">
              <a:latin typeface="Trebuchet MS" pitchFamily="34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 err="1" smtClean="0">
                <a:latin typeface="Trebuchet MS" pitchFamily="34" charset="0"/>
                <a:cs typeface="Times New Roman" pitchFamily="18" charset="0"/>
              </a:rPr>
              <a:t>There</a:t>
            </a:r>
            <a:r>
              <a:rPr lang="cs-CZ" sz="2000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cs-CZ" sz="2000" dirty="0" err="1">
                <a:latin typeface="Trebuchet MS" pitchFamily="34" charset="0"/>
                <a:cs typeface="Times New Roman" pitchFamily="18" charset="0"/>
              </a:rPr>
              <a:t>is</a:t>
            </a:r>
            <a:r>
              <a:rPr lang="cs-CZ" sz="2000" dirty="0">
                <a:latin typeface="Trebuchet MS" pitchFamily="34" charset="0"/>
                <a:cs typeface="Times New Roman" pitchFamily="18" charset="0"/>
              </a:rPr>
              <a:t> not (</a:t>
            </a:r>
            <a:r>
              <a:rPr lang="cs-CZ" sz="2000" dirty="0" err="1" smtClean="0">
                <a:latin typeface="Trebuchet MS" pitchFamily="34" charset="0"/>
                <a:cs typeface="Times New Roman" pitchFamily="18" charset="0"/>
              </a:rPr>
              <a:t>isn</a:t>
            </a:r>
            <a:r>
              <a:rPr lang="en-GB" sz="2000" dirty="0">
                <a:latin typeface="Trebuchet MS" pitchFamily="34" charset="0"/>
                <a:cs typeface="Times New Roman" pitchFamily="18" charset="0"/>
              </a:rPr>
              <a:t>’</a:t>
            </a:r>
            <a:r>
              <a:rPr lang="cs-CZ" sz="2000" dirty="0" smtClean="0">
                <a:latin typeface="Trebuchet MS" pitchFamily="34" charset="0"/>
                <a:cs typeface="Times New Roman" pitchFamily="18" charset="0"/>
              </a:rPr>
              <a:t>t</a:t>
            </a:r>
            <a:r>
              <a:rPr lang="cs-CZ" sz="2000" dirty="0">
                <a:latin typeface="Trebuchet MS" pitchFamily="34" charset="0"/>
                <a:cs typeface="Times New Roman" pitchFamily="18" charset="0"/>
              </a:rPr>
              <a:t>) a </a:t>
            </a:r>
            <a:r>
              <a:rPr lang="cs-CZ" sz="2000" dirty="0" err="1">
                <a:latin typeface="Trebuchet MS" pitchFamily="34" charset="0"/>
                <a:cs typeface="Times New Roman" pitchFamily="18" charset="0"/>
              </a:rPr>
              <a:t>book</a:t>
            </a:r>
            <a:r>
              <a:rPr lang="cs-CZ" sz="2000" dirty="0">
                <a:latin typeface="Trebuchet MS" pitchFamily="34" charset="0"/>
                <a:cs typeface="Times New Roman" pitchFamily="18" charset="0"/>
              </a:rPr>
              <a:t> on </a:t>
            </a:r>
            <a:r>
              <a:rPr lang="cs-CZ" sz="2000" dirty="0" err="1">
                <a:latin typeface="Trebuchet MS" pitchFamily="34" charset="0"/>
                <a:cs typeface="Times New Roman" pitchFamily="18" charset="0"/>
              </a:rPr>
              <a:t>the</a:t>
            </a:r>
            <a:r>
              <a:rPr lang="cs-CZ" sz="2000" dirty="0">
                <a:latin typeface="Trebuchet MS" pitchFamily="34" charset="0"/>
                <a:cs typeface="Times New Roman" pitchFamily="18" charset="0"/>
              </a:rPr>
              <a:t> table.	</a:t>
            </a:r>
            <a:r>
              <a:rPr lang="cs-CZ" sz="2000" dirty="0" smtClean="0">
                <a:latin typeface="Trebuchet MS" pitchFamily="34" charset="0"/>
                <a:cs typeface="Times New Roman" pitchFamily="18" charset="0"/>
              </a:rPr>
              <a:t>Na </a:t>
            </a:r>
            <a:r>
              <a:rPr lang="cs-CZ" sz="2000" dirty="0">
                <a:latin typeface="Trebuchet MS" pitchFamily="34" charset="0"/>
                <a:cs typeface="Times New Roman" pitchFamily="18" charset="0"/>
              </a:rPr>
              <a:t>stole není kniha.</a:t>
            </a:r>
          </a:p>
          <a:p>
            <a:pPr marL="0" indent="0">
              <a:buNone/>
            </a:pPr>
            <a:r>
              <a:rPr lang="cs-CZ" sz="2000" dirty="0" err="1">
                <a:latin typeface="Trebuchet MS" pitchFamily="34" charset="0"/>
                <a:cs typeface="Times New Roman" pitchFamily="18" charset="0"/>
              </a:rPr>
              <a:t>There</a:t>
            </a:r>
            <a:r>
              <a:rPr lang="cs-CZ" sz="2000" dirty="0">
                <a:latin typeface="Trebuchet MS" pitchFamily="34" charset="0"/>
                <a:cs typeface="Times New Roman" pitchFamily="18" charset="0"/>
              </a:rPr>
              <a:t> are not (</a:t>
            </a:r>
            <a:r>
              <a:rPr lang="cs-CZ" sz="2000" dirty="0" err="1" smtClean="0">
                <a:latin typeface="Trebuchet MS" pitchFamily="34" charset="0"/>
                <a:cs typeface="Times New Roman" pitchFamily="18" charset="0"/>
              </a:rPr>
              <a:t>aren</a:t>
            </a:r>
            <a:r>
              <a:rPr lang="en-GB" sz="2000" dirty="0">
                <a:latin typeface="Trebuchet MS" pitchFamily="34" charset="0"/>
                <a:cs typeface="Times New Roman" pitchFamily="18" charset="0"/>
              </a:rPr>
              <a:t>’</a:t>
            </a:r>
            <a:r>
              <a:rPr lang="cs-CZ" sz="2000" dirty="0" smtClean="0">
                <a:latin typeface="Trebuchet MS" pitchFamily="34" charset="0"/>
                <a:cs typeface="Times New Roman" pitchFamily="18" charset="0"/>
              </a:rPr>
              <a:t>t</a:t>
            </a:r>
            <a:r>
              <a:rPr lang="cs-CZ" sz="2000" dirty="0">
                <a:latin typeface="Trebuchet MS" pitchFamily="34" charset="0"/>
                <a:cs typeface="Times New Roman" pitchFamily="18" charset="0"/>
              </a:rPr>
              <a:t>) </a:t>
            </a:r>
            <a:r>
              <a:rPr lang="cs-CZ" sz="2000" dirty="0" err="1">
                <a:latin typeface="Trebuchet MS" pitchFamily="34" charset="0"/>
                <a:cs typeface="Times New Roman" pitchFamily="18" charset="0"/>
              </a:rPr>
              <a:t>books</a:t>
            </a:r>
            <a:r>
              <a:rPr lang="cs-CZ" sz="2000" dirty="0">
                <a:latin typeface="Trebuchet MS" pitchFamily="34" charset="0"/>
                <a:cs typeface="Times New Roman" pitchFamily="18" charset="0"/>
              </a:rPr>
              <a:t> on </a:t>
            </a:r>
            <a:r>
              <a:rPr lang="cs-CZ" sz="2000" dirty="0" err="1">
                <a:latin typeface="Trebuchet MS" pitchFamily="34" charset="0"/>
                <a:cs typeface="Times New Roman" pitchFamily="18" charset="0"/>
              </a:rPr>
              <a:t>the</a:t>
            </a:r>
            <a:r>
              <a:rPr lang="cs-CZ" sz="2000" dirty="0">
                <a:latin typeface="Trebuchet MS" pitchFamily="34" charset="0"/>
                <a:cs typeface="Times New Roman" pitchFamily="18" charset="0"/>
              </a:rPr>
              <a:t> table. 	</a:t>
            </a:r>
            <a:r>
              <a:rPr lang="cs-CZ" sz="2000" dirty="0" smtClean="0">
                <a:latin typeface="Trebuchet MS" pitchFamily="34" charset="0"/>
                <a:cs typeface="Times New Roman" pitchFamily="18" charset="0"/>
              </a:rPr>
              <a:t>Na </a:t>
            </a:r>
            <a:r>
              <a:rPr lang="cs-CZ" sz="2000" dirty="0">
                <a:latin typeface="Trebuchet MS" pitchFamily="34" charset="0"/>
                <a:cs typeface="Times New Roman" pitchFamily="18" charset="0"/>
              </a:rPr>
              <a:t>stole nejsou knihy.</a:t>
            </a:r>
          </a:p>
          <a:p>
            <a:pPr marL="0" indent="0">
              <a:buNone/>
            </a:pPr>
            <a:r>
              <a:rPr lang="cs-CZ" sz="2000" dirty="0" err="1">
                <a:latin typeface="Trebuchet MS" pitchFamily="34" charset="0"/>
                <a:cs typeface="Times New Roman" pitchFamily="18" charset="0"/>
              </a:rPr>
              <a:t>There</a:t>
            </a:r>
            <a:r>
              <a:rPr lang="cs-CZ" sz="2000" dirty="0">
                <a:latin typeface="Trebuchet MS" pitchFamily="34" charset="0"/>
                <a:cs typeface="Times New Roman" pitchFamily="18" charset="0"/>
              </a:rPr>
              <a:t> are not (</a:t>
            </a:r>
            <a:r>
              <a:rPr lang="cs-CZ" sz="2000" dirty="0" err="1" smtClean="0">
                <a:latin typeface="Trebuchet MS" pitchFamily="34" charset="0"/>
                <a:cs typeface="Times New Roman" pitchFamily="18" charset="0"/>
              </a:rPr>
              <a:t>aren</a:t>
            </a:r>
            <a:r>
              <a:rPr lang="en-GB" sz="2000" dirty="0">
                <a:latin typeface="Trebuchet MS" pitchFamily="34" charset="0"/>
                <a:cs typeface="Times New Roman" pitchFamily="18" charset="0"/>
              </a:rPr>
              <a:t>’</a:t>
            </a:r>
            <a:r>
              <a:rPr lang="cs-CZ" sz="2000" dirty="0" smtClean="0">
                <a:latin typeface="Trebuchet MS" pitchFamily="34" charset="0"/>
                <a:cs typeface="Times New Roman" pitchFamily="18" charset="0"/>
              </a:rPr>
              <a:t>t</a:t>
            </a:r>
            <a:r>
              <a:rPr lang="cs-CZ" sz="2000" dirty="0">
                <a:latin typeface="Trebuchet MS" pitchFamily="34" charset="0"/>
                <a:cs typeface="Times New Roman" pitchFamily="18" charset="0"/>
              </a:rPr>
              <a:t>) </a:t>
            </a:r>
            <a:r>
              <a:rPr lang="cs-CZ" sz="2000" u="sng" dirty="0" err="1">
                <a:latin typeface="Trebuchet MS" pitchFamily="34" charset="0"/>
                <a:cs typeface="Times New Roman" pitchFamily="18" charset="0"/>
              </a:rPr>
              <a:t>any</a:t>
            </a:r>
            <a:r>
              <a:rPr lang="cs-CZ" sz="2000" dirty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cs-CZ" sz="2000" dirty="0" err="1">
                <a:latin typeface="Trebuchet MS" pitchFamily="34" charset="0"/>
                <a:cs typeface="Times New Roman" pitchFamily="18" charset="0"/>
              </a:rPr>
              <a:t>books</a:t>
            </a:r>
            <a:r>
              <a:rPr lang="cs-CZ" sz="2000" dirty="0">
                <a:latin typeface="Trebuchet MS" pitchFamily="34" charset="0"/>
                <a:cs typeface="Times New Roman" pitchFamily="18" charset="0"/>
              </a:rPr>
              <a:t> on </a:t>
            </a:r>
            <a:r>
              <a:rPr lang="cs-CZ" sz="2000" dirty="0" err="1">
                <a:latin typeface="Trebuchet MS" pitchFamily="34" charset="0"/>
                <a:cs typeface="Times New Roman" pitchFamily="18" charset="0"/>
              </a:rPr>
              <a:t>the</a:t>
            </a:r>
            <a:r>
              <a:rPr lang="cs-CZ" sz="2000" dirty="0">
                <a:latin typeface="Trebuchet MS" pitchFamily="34" charset="0"/>
                <a:cs typeface="Times New Roman" pitchFamily="18" charset="0"/>
              </a:rPr>
              <a:t> table.	</a:t>
            </a:r>
            <a:r>
              <a:rPr lang="cs-CZ" sz="2000" dirty="0" smtClean="0">
                <a:latin typeface="Trebuchet MS" pitchFamily="34" charset="0"/>
                <a:cs typeface="Times New Roman" pitchFamily="18" charset="0"/>
              </a:rPr>
              <a:t>-</a:t>
            </a:r>
            <a:r>
              <a:rPr lang="cs-CZ" sz="2000" dirty="0">
                <a:latin typeface="Trebuchet MS" pitchFamily="34" charset="0"/>
                <a:cs typeface="Times New Roman" pitchFamily="18" charset="0"/>
              </a:rPr>
              <a:t>II-</a:t>
            </a:r>
          </a:p>
          <a:p>
            <a:pPr marL="0" indent="0">
              <a:buNone/>
            </a:pPr>
            <a:r>
              <a:rPr lang="cs-CZ" sz="2000" dirty="0">
                <a:latin typeface="Trebuchet MS" pitchFamily="34" charset="0"/>
                <a:cs typeface="Times New Roman" pitchFamily="18" charset="0"/>
              </a:rPr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44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Otázka: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155679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1800" dirty="0" smtClean="0"/>
              <a:t>- prohodíme </a:t>
            </a:r>
            <a:r>
              <a:rPr lang="cs-CZ" sz="1800" dirty="0"/>
              <a:t>slovosled z věty </a:t>
            </a:r>
            <a:r>
              <a:rPr lang="cs-CZ" sz="1800" dirty="0" smtClean="0"/>
              <a:t>hlavní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 err="1"/>
              <a:t>Is</a:t>
            </a:r>
            <a:r>
              <a:rPr lang="cs-CZ" sz="1800" dirty="0"/>
              <a:t> </a:t>
            </a:r>
            <a:r>
              <a:rPr lang="cs-CZ" sz="1800" dirty="0" err="1"/>
              <a:t>there</a:t>
            </a:r>
            <a:r>
              <a:rPr lang="cs-CZ" sz="1800" dirty="0"/>
              <a:t> a </a:t>
            </a:r>
            <a:r>
              <a:rPr lang="cs-CZ" sz="1800" dirty="0" err="1"/>
              <a:t>book</a:t>
            </a:r>
            <a:r>
              <a:rPr lang="cs-CZ" sz="1800" dirty="0"/>
              <a:t> on </a:t>
            </a:r>
            <a:r>
              <a:rPr lang="cs-CZ" sz="1800" dirty="0" err="1"/>
              <a:t>the</a:t>
            </a:r>
            <a:r>
              <a:rPr lang="cs-CZ" sz="1800" dirty="0"/>
              <a:t> table?			</a:t>
            </a:r>
            <a:r>
              <a:rPr lang="cs-CZ" sz="1800" dirty="0" smtClean="0"/>
              <a:t>Je </a:t>
            </a:r>
            <a:r>
              <a:rPr lang="cs-CZ" sz="1800" dirty="0"/>
              <a:t>na stole kniha?</a:t>
            </a:r>
          </a:p>
          <a:p>
            <a:pPr marL="0" indent="0">
              <a:buNone/>
            </a:pPr>
            <a:r>
              <a:rPr lang="cs-CZ" sz="1800" dirty="0"/>
              <a:t>Are </a:t>
            </a:r>
            <a:r>
              <a:rPr lang="cs-CZ" sz="1800" dirty="0" err="1"/>
              <a:t>there</a:t>
            </a:r>
            <a:r>
              <a:rPr lang="cs-CZ" sz="1800" dirty="0"/>
              <a:t> </a:t>
            </a:r>
            <a:r>
              <a:rPr lang="cs-CZ" sz="1800" dirty="0" err="1" smtClean="0"/>
              <a:t>books</a:t>
            </a:r>
            <a:r>
              <a:rPr lang="cs-CZ" sz="1800" dirty="0" smtClean="0"/>
              <a:t> </a:t>
            </a:r>
            <a:r>
              <a:rPr lang="cs-CZ" sz="1800" dirty="0"/>
              <a:t>on </a:t>
            </a:r>
            <a:r>
              <a:rPr lang="cs-CZ" sz="1800" dirty="0" err="1"/>
              <a:t>the</a:t>
            </a:r>
            <a:r>
              <a:rPr lang="cs-CZ" sz="1800" dirty="0"/>
              <a:t> table?			</a:t>
            </a:r>
            <a:r>
              <a:rPr lang="cs-CZ" sz="1800" dirty="0" smtClean="0"/>
              <a:t>Jsou </a:t>
            </a:r>
            <a:r>
              <a:rPr lang="cs-CZ" sz="1800" dirty="0"/>
              <a:t>na stole knihy?</a:t>
            </a:r>
          </a:p>
          <a:p>
            <a:pPr marL="0" indent="0">
              <a:buNone/>
            </a:pPr>
            <a:r>
              <a:rPr lang="cs-CZ" sz="1800" dirty="0"/>
              <a:t>Are </a:t>
            </a:r>
            <a:r>
              <a:rPr lang="cs-CZ" sz="1800" dirty="0" err="1"/>
              <a:t>there</a:t>
            </a:r>
            <a:r>
              <a:rPr lang="cs-CZ" sz="1800" dirty="0"/>
              <a:t> </a:t>
            </a:r>
            <a:r>
              <a:rPr lang="cs-CZ" sz="1800" dirty="0" err="1"/>
              <a:t>any</a:t>
            </a:r>
            <a:r>
              <a:rPr lang="cs-CZ" sz="1800" dirty="0"/>
              <a:t> </a:t>
            </a:r>
            <a:r>
              <a:rPr lang="cs-CZ" sz="1800" dirty="0" err="1"/>
              <a:t>books</a:t>
            </a:r>
            <a:r>
              <a:rPr lang="cs-CZ" sz="1800" dirty="0"/>
              <a:t> on </a:t>
            </a:r>
            <a:r>
              <a:rPr lang="cs-CZ" sz="1800" dirty="0" err="1"/>
              <a:t>the</a:t>
            </a:r>
            <a:r>
              <a:rPr lang="cs-CZ" sz="1800" dirty="0"/>
              <a:t> table?                    		-</a:t>
            </a:r>
            <a:r>
              <a:rPr lang="cs-CZ" sz="1800" dirty="0" smtClean="0"/>
              <a:t>II-</a:t>
            </a:r>
          </a:p>
          <a:p>
            <a:pPr marL="0" indent="0">
              <a:buNone/>
            </a:pPr>
            <a:endParaRPr lang="cs-CZ" sz="1800" dirty="0"/>
          </a:p>
          <a:p>
            <a:pPr marL="0" indent="0" algn="ctr">
              <a:buNone/>
            </a:pPr>
            <a:r>
              <a:rPr lang="cs-CZ" sz="4000" b="1" dirty="0"/>
              <a:t>Krátké odpovědi:</a:t>
            </a:r>
            <a:endParaRPr lang="cs-CZ" sz="4000" dirty="0"/>
          </a:p>
          <a:p>
            <a:pPr marL="0" indent="0">
              <a:buNone/>
            </a:pPr>
            <a:r>
              <a:rPr lang="cs-CZ" sz="1800" dirty="0" err="1">
                <a:latin typeface="Trebuchet MS" pitchFamily="34" charset="0"/>
                <a:cs typeface="Times New Roman" pitchFamily="18" charset="0"/>
              </a:rPr>
              <a:t>Yes</a:t>
            </a:r>
            <a:r>
              <a:rPr lang="cs-CZ" sz="1800" dirty="0">
                <a:latin typeface="Trebuchet MS" pitchFamily="34" charset="0"/>
                <a:cs typeface="Times New Roman" pitchFamily="18" charset="0"/>
              </a:rPr>
              <a:t>, </a:t>
            </a:r>
            <a:r>
              <a:rPr lang="cs-CZ" sz="1800" dirty="0" err="1">
                <a:latin typeface="Trebuchet MS" pitchFamily="34" charset="0"/>
                <a:cs typeface="Times New Roman" pitchFamily="18" charset="0"/>
              </a:rPr>
              <a:t>there</a:t>
            </a:r>
            <a:r>
              <a:rPr lang="cs-CZ" sz="1800" dirty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cs-CZ" sz="1800" dirty="0" err="1">
                <a:latin typeface="Trebuchet MS" pitchFamily="34" charset="0"/>
                <a:cs typeface="Times New Roman" pitchFamily="18" charset="0"/>
              </a:rPr>
              <a:t>is</a:t>
            </a:r>
            <a:r>
              <a:rPr lang="cs-CZ" sz="1800" dirty="0">
                <a:latin typeface="Trebuchet MS" pitchFamily="34" charset="0"/>
                <a:cs typeface="Times New Roman" pitchFamily="18" charset="0"/>
              </a:rPr>
              <a:t>. 			</a:t>
            </a:r>
            <a:r>
              <a:rPr lang="cs-CZ" sz="1800" dirty="0" err="1" smtClean="0">
                <a:latin typeface="Trebuchet MS" pitchFamily="34" charset="0"/>
                <a:cs typeface="Times New Roman" pitchFamily="18" charset="0"/>
              </a:rPr>
              <a:t>Yes</a:t>
            </a:r>
            <a:r>
              <a:rPr lang="cs-CZ" sz="1800" dirty="0">
                <a:latin typeface="Trebuchet MS" pitchFamily="34" charset="0"/>
                <a:cs typeface="Times New Roman" pitchFamily="18" charset="0"/>
              </a:rPr>
              <a:t>, </a:t>
            </a:r>
            <a:r>
              <a:rPr lang="cs-CZ" sz="1800" dirty="0" err="1">
                <a:latin typeface="Trebuchet MS" pitchFamily="34" charset="0"/>
                <a:cs typeface="Times New Roman" pitchFamily="18" charset="0"/>
              </a:rPr>
              <a:t>there</a:t>
            </a:r>
            <a:r>
              <a:rPr lang="cs-CZ" sz="1800" dirty="0">
                <a:latin typeface="Trebuchet MS" pitchFamily="34" charset="0"/>
                <a:cs typeface="Times New Roman" pitchFamily="18" charset="0"/>
              </a:rPr>
              <a:t> are.</a:t>
            </a:r>
          </a:p>
          <a:p>
            <a:pPr marL="0" indent="0">
              <a:buNone/>
            </a:pPr>
            <a:r>
              <a:rPr lang="cs-CZ" sz="1800" dirty="0">
                <a:latin typeface="Trebuchet MS" pitchFamily="34" charset="0"/>
                <a:cs typeface="Times New Roman" pitchFamily="18" charset="0"/>
              </a:rPr>
              <a:t>No, </a:t>
            </a:r>
            <a:r>
              <a:rPr lang="cs-CZ" sz="1800" dirty="0" err="1">
                <a:latin typeface="Trebuchet MS" pitchFamily="34" charset="0"/>
                <a:cs typeface="Times New Roman" pitchFamily="18" charset="0"/>
              </a:rPr>
              <a:t>there</a:t>
            </a:r>
            <a:r>
              <a:rPr lang="cs-CZ" sz="1800" dirty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cs-CZ" sz="1800" dirty="0" err="1" smtClean="0">
                <a:latin typeface="Trebuchet MS" pitchFamily="34" charset="0"/>
                <a:cs typeface="Times New Roman" pitchFamily="18" charset="0"/>
              </a:rPr>
              <a:t>isn</a:t>
            </a:r>
            <a:r>
              <a:rPr lang="en-GB" sz="1800" dirty="0">
                <a:latin typeface="Trebuchet MS" pitchFamily="34" charset="0"/>
              </a:rPr>
              <a:t>’</a:t>
            </a:r>
            <a:r>
              <a:rPr lang="cs-CZ" sz="1800" dirty="0" smtClean="0">
                <a:latin typeface="Trebuchet MS" pitchFamily="34" charset="0"/>
                <a:cs typeface="Times New Roman" pitchFamily="18" charset="0"/>
              </a:rPr>
              <a:t>t</a:t>
            </a:r>
            <a:r>
              <a:rPr lang="cs-CZ" sz="1800" dirty="0">
                <a:latin typeface="Trebuchet MS" pitchFamily="34" charset="0"/>
                <a:cs typeface="Times New Roman" pitchFamily="18" charset="0"/>
              </a:rPr>
              <a:t>. 			</a:t>
            </a:r>
            <a:r>
              <a:rPr lang="cs-CZ" sz="1800" dirty="0" smtClean="0">
                <a:latin typeface="Trebuchet MS" pitchFamily="34" charset="0"/>
                <a:cs typeface="Times New Roman" pitchFamily="18" charset="0"/>
              </a:rPr>
              <a:t>No</a:t>
            </a:r>
            <a:r>
              <a:rPr lang="cs-CZ" sz="1800" dirty="0">
                <a:latin typeface="Trebuchet MS" pitchFamily="34" charset="0"/>
                <a:cs typeface="Times New Roman" pitchFamily="18" charset="0"/>
              </a:rPr>
              <a:t>, </a:t>
            </a:r>
            <a:r>
              <a:rPr lang="cs-CZ" sz="1800" dirty="0" err="1">
                <a:latin typeface="Trebuchet MS" pitchFamily="34" charset="0"/>
                <a:cs typeface="Times New Roman" pitchFamily="18" charset="0"/>
              </a:rPr>
              <a:t>there</a:t>
            </a:r>
            <a:r>
              <a:rPr lang="cs-CZ" sz="1800" dirty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cs-CZ" sz="1800" dirty="0" err="1" smtClean="0">
                <a:latin typeface="Trebuchet MS" pitchFamily="34" charset="0"/>
                <a:cs typeface="Times New Roman" pitchFamily="18" charset="0"/>
              </a:rPr>
              <a:t>aren</a:t>
            </a:r>
            <a:r>
              <a:rPr lang="en-GB" sz="1800" dirty="0" smtClean="0">
                <a:latin typeface="Trebuchet MS" pitchFamily="34" charset="0"/>
              </a:rPr>
              <a:t>’</a:t>
            </a:r>
            <a:r>
              <a:rPr lang="cs-CZ" sz="1800" dirty="0" smtClean="0">
                <a:latin typeface="Trebuchet MS" pitchFamily="34" charset="0"/>
                <a:cs typeface="Times New Roman" pitchFamily="18" charset="0"/>
              </a:rPr>
              <a:t>t.</a:t>
            </a:r>
            <a:endParaRPr lang="cs-CZ" sz="1800" dirty="0">
              <a:latin typeface="Trebuchet MS" pitchFamily="34" charset="0"/>
              <a:cs typeface="Times New Roman" pitchFamily="18" charset="0"/>
            </a:endParaRPr>
          </a:p>
        </p:txBody>
      </p:sp>
      <p:pic>
        <p:nvPicPr>
          <p:cNvPr id="1026" name="Picture 2" descr="C:\Users\UhlirovaM\AppData\Local\Microsoft\Windows\Temporary Internet Files\Content.IE5\9BXREXMD\MP90044891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106606"/>
            <a:ext cx="1835696" cy="2751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2669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Pozor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43608" y="1700808"/>
            <a:ext cx="6912768" cy="3474720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 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dirty="0" smtClean="0">
                <a:latin typeface="Trebuchet MS" pitchFamily="34" charset="0"/>
                <a:cs typeface="Times New Roman" pitchFamily="18" charset="0"/>
              </a:rPr>
              <a:t>Ta </a:t>
            </a:r>
            <a:r>
              <a:rPr lang="cs-CZ" sz="1800" dirty="0">
                <a:latin typeface="Trebuchet MS" pitchFamily="34" charset="0"/>
                <a:cs typeface="Times New Roman" pitchFamily="18" charset="0"/>
              </a:rPr>
              <a:t>kniha je na stole. 		</a:t>
            </a:r>
            <a:r>
              <a:rPr lang="cs-CZ" sz="1800" dirty="0" err="1">
                <a:latin typeface="Trebuchet MS" pitchFamily="34" charset="0"/>
                <a:cs typeface="Times New Roman" pitchFamily="18" charset="0"/>
              </a:rPr>
              <a:t>The</a:t>
            </a:r>
            <a:r>
              <a:rPr lang="cs-CZ" sz="1800" dirty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cs-CZ" sz="1800" dirty="0" err="1">
                <a:latin typeface="Trebuchet MS" pitchFamily="34" charset="0"/>
                <a:cs typeface="Times New Roman" pitchFamily="18" charset="0"/>
              </a:rPr>
              <a:t>book</a:t>
            </a:r>
            <a:r>
              <a:rPr lang="cs-CZ" sz="1800" dirty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cs-CZ" sz="1800" dirty="0" err="1">
                <a:latin typeface="Trebuchet MS" pitchFamily="34" charset="0"/>
                <a:cs typeface="Times New Roman" pitchFamily="18" charset="0"/>
              </a:rPr>
              <a:t>is</a:t>
            </a:r>
            <a:r>
              <a:rPr lang="cs-CZ" sz="1800" dirty="0">
                <a:latin typeface="Trebuchet MS" pitchFamily="34" charset="0"/>
                <a:cs typeface="Times New Roman" pitchFamily="18" charset="0"/>
              </a:rPr>
              <a:t> on </a:t>
            </a:r>
            <a:r>
              <a:rPr lang="cs-CZ" sz="1800" dirty="0" err="1">
                <a:latin typeface="Trebuchet MS" pitchFamily="34" charset="0"/>
                <a:cs typeface="Times New Roman" pitchFamily="18" charset="0"/>
              </a:rPr>
              <a:t>the</a:t>
            </a:r>
            <a:r>
              <a:rPr lang="cs-CZ" sz="1800" dirty="0">
                <a:latin typeface="Trebuchet MS" pitchFamily="34" charset="0"/>
                <a:cs typeface="Times New Roman" pitchFamily="18" charset="0"/>
              </a:rPr>
              <a:t> table.</a:t>
            </a:r>
          </a:p>
          <a:p>
            <a:pPr marL="0" indent="0">
              <a:buNone/>
            </a:pPr>
            <a:r>
              <a:rPr lang="cs-CZ" sz="1800" dirty="0">
                <a:latin typeface="Trebuchet MS" pitchFamily="34" charset="0"/>
                <a:cs typeface="Times New Roman" pitchFamily="18" charset="0"/>
              </a:rPr>
              <a:t>Na stole je </a:t>
            </a:r>
            <a:r>
              <a:rPr lang="cs-CZ" sz="1800" dirty="0" smtClean="0">
                <a:latin typeface="Trebuchet MS" pitchFamily="34" charset="0"/>
                <a:cs typeface="Times New Roman" pitchFamily="18" charset="0"/>
              </a:rPr>
              <a:t>(nějaká) </a:t>
            </a:r>
            <a:r>
              <a:rPr lang="cs-CZ" sz="1800" dirty="0">
                <a:latin typeface="Trebuchet MS" pitchFamily="34" charset="0"/>
                <a:cs typeface="Times New Roman" pitchFamily="18" charset="0"/>
              </a:rPr>
              <a:t>kniha.	</a:t>
            </a:r>
            <a:r>
              <a:rPr lang="cs-CZ" sz="1800" dirty="0" err="1" smtClean="0">
                <a:latin typeface="Trebuchet MS" pitchFamily="34" charset="0"/>
                <a:cs typeface="Times New Roman" pitchFamily="18" charset="0"/>
              </a:rPr>
              <a:t>There</a:t>
            </a:r>
            <a:r>
              <a:rPr lang="cs-CZ" sz="1800" dirty="0" smtClean="0">
                <a:latin typeface="Trebuchet MS" pitchFamily="34" charset="0"/>
                <a:cs typeface="Times New Roman" pitchFamily="18" charset="0"/>
              </a:rPr>
              <a:t> </a:t>
            </a:r>
            <a:r>
              <a:rPr lang="cs-CZ" sz="1800" dirty="0" err="1">
                <a:latin typeface="Trebuchet MS" pitchFamily="34" charset="0"/>
                <a:cs typeface="Times New Roman" pitchFamily="18" charset="0"/>
              </a:rPr>
              <a:t>is</a:t>
            </a:r>
            <a:r>
              <a:rPr lang="cs-CZ" sz="1800" dirty="0">
                <a:latin typeface="Trebuchet MS" pitchFamily="34" charset="0"/>
                <a:cs typeface="Times New Roman" pitchFamily="18" charset="0"/>
              </a:rPr>
              <a:t> a </a:t>
            </a:r>
            <a:r>
              <a:rPr lang="cs-CZ" sz="1800" dirty="0" err="1">
                <a:latin typeface="Trebuchet MS" pitchFamily="34" charset="0"/>
                <a:cs typeface="Times New Roman" pitchFamily="18" charset="0"/>
              </a:rPr>
              <a:t>book</a:t>
            </a:r>
            <a:r>
              <a:rPr lang="cs-CZ" sz="1800" dirty="0">
                <a:latin typeface="Trebuchet MS" pitchFamily="34" charset="0"/>
                <a:cs typeface="Times New Roman" pitchFamily="18" charset="0"/>
              </a:rPr>
              <a:t> on </a:t>
            </a:r>
            <a:r>
              <a:rPr lang="cs-CZ" sz="1800" dirty="0" err="1">
                <a:latin typeface="Trebuchet MS" pitchFamily="34" charset="0"/>
                <a:cs typeface="Times New Roman" pitchFamily="18" charset="0"/>
              </a:rPr>
              <a:t>the</a:t>
            </a:r>
            <a:r>
              <a:rPr lang="cs-CZ" sz="1800" dirty="0">
                <a:latin typeface="Trebuchet MS" pitchFamily="34" charset="0"/>
                <a:cs typeface="Times New Roman" pitchFamily="18" charset="0"/>
              </a:rPr>
              <a:t> table.	</a:t>
            </a:r>
          </a:p>
          <a:p>
            <a:pPr marL="0" indent="0">
              <a:buNone/>
            </a:pPr>
            <a:r>
              <a:rPr lang="cs-CZ" sz="1800" dirty="0">
                <a:latin typeface="Trebuchet MS" pitchFamily="34" charset="0"/>
                <a:cs typeface="Times New Roman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349647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Na stěně je obraz.</a:t>
            </a:r>
          </a:p>
          <a:p>
            <a:pPr marL="0" indent="0">
              <a:buNone/>
            </a:pPr>
            <a:r>
              <a:rPr lang="cs-CZ" dirty="0" smtClean="0"/>
              <a:t>Pod stolem není kočka.</a:t>
            </a:r>
          </a:p>
          <a:p>
            <a:pPr marL="0" indent="0">
              <a:buNone/>
            </a:pPr>
            <a:r>
              <a:rPr lang="cs-CZ" dirty="0" smtClean="0"/>
              <a:t>Je na židli kniha?</a:t>
            </a:r>
          </a:p>
          <a:p>
            <a:pPr marL="0" indent="0">
              <a:buNone/>
            </a:pPr>
            <a:r>
              <a:rPr lang="cs-CZ" dirty="0" smtClean="0"/>
              <a:t>Vedle okna jsou květiny.</a:t>
            </a:r>
          </a:p>
          <a:p>
            <a:pPr marL="0" indent="0">
              <a:buNone/>
            </a:pPr>
            <a:r>
              <a:rPr lang="cs-CZ" dirty="0" smtClean="0"/>
              <a:t>U skříně jsou stoly.</a:t>
            </a:r>
          </a:p>
          <a:p>
            <a:pPr marL="0" indent="0">
              <a:buNone/>
            </a:pPr>
            <a:r>
              <a:rPr lang="cs-CZ" dirty="0" smtClean="0"/>
              <a:t>Je tam nějaký člověk?</a:t>
            </a:r>
          </a:p>
          <a:p>
            <a:pPr marL="0" indent="0">
              <a:buNone/>
            </a:pPr>
            <a:r>
              <a:rPr lang="cs-CZ" dirty="0" smtClean="0"/>
              <a:t>Tady není křeslo.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6792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000" dirty="0" smtClean="0"/>
              <a:t>Použité zdroje:</a:t>
            </a:r>
            <a:endParaRPr lang="cs-CZ" sz="2000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Čerpáno z otevřené galerie 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430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411</TotalTime>
  <Words>127</Words>
  <Application>Microsoft Office PowerPoint</Application>
  <PresentationFormat>Předvádění na obrazovce (4:3)</PresentationFormat>
  <Paragraphs>64</Paragraphs>
  <Slides>8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Prezentace aplikace PowerPoint</vt:lpstr>
      <vt:lpstr>Vazba there is, there are  </vt:lpstr>
      <vt:lpstr>Kladná věta:</vt:lpstr>
      <vt:lpstr> Záporná věta:  </vt:lpstr>
      <vt:lpstr>Otázka: </vt:lpstr>
      <vt:lpstr>Pozor </vt:lpstr>
      <vt:lpstr>Přeložte</vt:lpstr>
      <vt:lpstr>Použité zdroje: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Uhlířová Miluše</dc:creator>
  <cp:lastModifiedBy>Uhlířová Miluše</cp:lastModifiedBy>
  <cp:revision>36</cp:revision>
  <dcterms:created xsi:type="dcterms:W3CDTF">2011-09-27T09:58:57Z</dcterms:created>
  <dcterms:modified xsi:type="dcterms:W3CDTF">2012-03-17T20:30:55Z</dcterms:modified>
</cp:coreProperties>
</file>