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70" r:id="rId5"/>
    <p:sldId id="265" r:id="rId6"/>
    <p:sldId id="266" r:id="rId7"/>
    <p:sldId id="267" r:id="rId8"/>
    <p:sldId id="268" r:id="rId9"/>
    <p:sldId id="26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08" autoAdjust="0"/>
    <p:restoredTop sz="94660"/>
  </p:normalViewPr>
  <p:slideViewPr>
    <p:cSldViewPr>
      <p:cViewPr varScale="1">
        <p:scale>
          <a:sx n="70" d="100"/>
          <a:sy n="70" d="100"/>
        </p:scale>
        <p:origin x="138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B6705-9AD9-492F-BC7F-290BF935B7A7}" type="datetimeFigureOut">
              <a:rPr lang="cs-CZ" smtClean="0"/>
              <a:pPr/>
              <a:t>21. 5. 2014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racovn%C3%AD_pom%C4%9Br" TargetMode="External"/><Relationship Id="rId2" Type="http://schemas.openxmlformats.org/officeDocument/2006/relationships/hyperlink" Target="http://cs.wikipedia.org/wiki/Pr%C3%A1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t%C3%A1t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 A3_06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</a:t>
            </a:r>
            <a:r>
              <a:rPr lang="cs-CZ" b="1" dirty="0" smtClean="0"/>
              <a:t>: 28. 4. 2014               </a:t>
            </a:r>
            <a:r>
              <a:rPr lang="cs-CZ" b="1" dirty="0" smtClean="0"/>
              <a:t>Třída:  </a:t>
            </a:r>
            <a:r>
              <a:rPr lang="cs-CZ" b="1" dirty="0" smtClean="0"/>
              <a:t>3PČ 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/>
              <a:t>Obor vzdělání</a:t>
            </a:r>
            <a:r>
              <a:rPr lang="cs-CZ" b="1" dirty="0" smtClean="0"/>
              <a:t>: Pečovatelské služby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Předmět: Občanská výchova</a:t>
            </a:r>
          </a:p>
          <a:p>
            <a:pPr>
              <a:buNone/>
            </a:pPr>
            <a:r>
              <a:rPr lang="cs-CZ" b="1" dirty="0" smtClean="0"/>
              <a:t>Ročník</a:t>
            </a:r>
            <a:r>
              <a:rPr lang="cs-CZ" b="1" dirty="0" smtClean="0"/>
              <a:t>: 3.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Klíčová slova: </a:t>
            </a:r>
            <a:r>
              <a:rPr lang="cs-CZ" b="1" dirty="0" smtClean="0"/>
              <a:t>mzda, časová, úkolová, podílová, hrubá, čistá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autora: Mgr. Anna </a:t>
            </a:r>
            <a:r>
              <a:rPr lang="cs-CZ" b="1" dirty="0" err="1" smtClean="0"/>
              <a:t>Konopová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MZDA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i="1" dirty="0"/>
              <a:t>Mzda</a:t>
            </a:r>
            <a:r>
              <a:rPr lang="cs-CZ" i="1" dirty="0"/>
              <a:t> je odměna za </a:t>
            </a:r>
            <a:r>
              <a:rPr lang="cs-CZ" i="1" dirty="0">
                <a:hlinkClick r:id="rId2" tooltip="Práce"/>
              </a:rPr>
              <a:t>práci</a:t>
            </a:r>
            <a:r>
              <a:rPr lang="cs-CZ" i="1" dirty="0"/>
              <a:t> v </a:t>
            </a:r>
            <a:r>
              <a:rPr lang="cs-CZ" i="1" dirty="0">
                <a:hlinkClick r:id="rId3" tooltip="Pracovní poměr"/>
              </a:rPr>
              <a:t>pracovním poměru</a:t>
            </a:r>
            <a:r>
              <a:rPr lang="cs-CZ" i="1" dirty="0"/>
              <a:t>, vyplácená ve výplatním termínu (zpravidla měsíčně) zpětně. </a:t>
            </a:r>
            <a:endParaRPr lang="cs-CZ" i="1" dirty="0" smtClean="0"/>
          </a:p>
          <a:p>
            <a:pPr marL="0" indent="0">
              <a:buNone/>
            </a:pPr>
            <a:endParaRPr lang="cs-CZ" i="1" dirty="0" smtClean="0"/>
          </a:p>
          <a:p>
            <a:r>
              <a:rPr lang="cs-CZ" b="1" i="1" dirty="0"/>
              <a:t>P</a:t>
            </a:r>
            <a:r>
              <a:rPr lang="cs-CZ" b="1" i="1" dirty="0" smtClean="0"/>
              <a:t>lat</a:t>
            </a:r>
            <a:r>
              <a:rPr lang="cs-CZ" i="1" dirty="0" smtClean="0"/>
              <a:t> </a:t>
            </a:r>
            <a:r>
              <a:rPr lang="cs-CZ" i="1" dirty="0"/>
              <a:t>náleží jen zaměstnancům zákonem určených institucí, především </a:t>
            </a:r>
            <a:r>
              <a:rPr lang="cs-CZ" i="1" u="sng" dirty="0">
                <a:hlinkClick r:id="rId4" tooltip="Stát"/>
              </a:rPr>
              <a:t>státním</a:t>
            </a:r>
            <a:r>
              <a:rPr lang="cs-CZ" i="1" dirty="0"/>
              <a:t> zaměstnancům.</a:t>
            </a:r>
          </a:p>
        </p:txBody>
      </p:sp>
    </p:spTree>
    <p:extLst>
      <p:ext uri="{BB962C8B-B14F-4D97-AF65-F5344CB8AC3E}">
        <p14:creationId xmlns:p14="http://schemas.microsoft.com/office/powerpoint/2010/main" val="28406309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DRUHY MEZD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ČASOVÁ</a:t>
            </a:r>
          </a:p>
          <a:p>
            <a:pPr marL="0" indent="0" algn="ctr">
              <a:buNone/>
            </a:pPr>
            <a:endParaRPr lang="cs-CZ" sz="1200" dirty="0" smtClean="0"/>
          </a:p>
          <a:p>
            <a:pPr marL="0" indent="0" algn="ctr">
              <a:buNone/>
            </a:pPr>
            <a:r>
              <a:rPr lang="cs-CZ" dirty="0" smtClean="0"/>
              <a:t>ÚKOLOVÁ</a:t>
            </a:r>
          </a:p>
          <a:p>
            <a:pPr marL="0" indent="0" algn="ctr">
              <a:buNone/>
            </a:pPr>
            <a:endParaRPr lang="cs-CZ" sz="1200" dirty="0" smtClean="0"/>
          </a:p>
          <a:p>
            <a:pPr marL="0" indent="0" algn="ctr">
              <a:buNone/>
            </a:pPr>
            <a:r>
              <a:rPr lang="cs-CZ" dirty="0" smtClean="0"/>
              <a:t>PODÍLOVÁ</a:t>
            </a:r>
            <a:endParaRPr lang="cs-CZ" sz="1200" dirty="0" smtClean="0"/>
          </a:p>
          <a:p>
            <a:pPr marL="0" indent="0" algn="ctr">
              <a:buNone/>
            </a:pPr>
            <a:endParaRPr lang="cs-CZ" sz="1000" dirty="0" smtClean="0"/>
          </a:p>
          <a:p>
            <a:pPr marL="0" indent="0" algn="ctr">
              <a:buNone/>
            </a:pPr>
            <a:r>
              <a:rPr lang="cs-CZ" dirty="0" smtClean="0"/>
              <a:t> KOMBINOVANÁ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2228565" y="227736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054286"/>
            <a:ext cx="101123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2163625" y="383045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163625" y="462261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18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ČASOVÁ MZDA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4400" dirty="0"/>
              <a:t>mzdová forma, při níž je výdělek pracovníka závislý na množství odpracovaného času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4400" dirty="0" smtClean="0"/>
              <a:t>výkon nejde měřit </a:t>
            </a:r>
            <a:endParaRPr lang="cs-CZ" sz="4400" dirty="0"/>
          </a:p>
        </p:txBody>
      </p:sp>
      <p:pic>
        <p:nvPicPr>
          <p:cNvPr id="2050" name="Picture 2" descr="C:\Users\user\AppData\Local\Microsoft\Windows\Temporary Internet Files\Content.IE5\GS5M3QML\MP9004049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49080"/>
            <a:ext cx="2926100" cy="2090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4156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ÚKOLOVÁ MZDA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4400" dirty="0" smtClean="0"/>
              <a:t>výdělek je závislý na množství vykonané práce, tam, kde výkon jde měřit</a:t>
            </a:r>
            <a:endParaRPr lang="cs-CZ" sz="4400" dirty="0"/>
          </a:p>
        </p:txBody>
      </p:sp>
      <p:pic>
        <p:nvPicPr>
          <p:cNvPr id="3074" name="Picture 2" descr="C:\Users\user\AppData\Local\Microsoft\Windows\Temporary Internet Files\Content.IE5\KKVXIPBE\MP9004275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93096"/>
            <a:ext cx="2808312" cy="2106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5216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PODÍLOVÁ MZDA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sz="4400" dirty="0" smtClean="0"/>
              <a:t>Uplatňuje v obchodních činnostech a některých službách. Podílová mzda je zcela nebo zčásti závislá na </a:t>
            </a:r>
            <a:r>
              <a:rPr lang="cs-CZ" sz="4400" dirty="0"/>
              <a:t>prodaném množství.</a:t>
            </a:r>
          </a:p>
          <a:p>
            <a:pPr marL="0" indent="0">
              <a:buNone/>
            </a:pPr>
            <a:endParaRPr lang="cs-CZ" sz="4400" dirty="0"/>
          </a:p>
        </p:txBody>
      </p:sp>
      <p:pic>
        <p:nvPicPr>
          <p:cNvPr id="4099" name="Picture 3" descr="C:\Users\user\AppData\Local\Microsoft\Windows\Temporary Internet Files\Content.IE5\4PV1GU0U\MP900405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0" y="3645024"/>
            <a:ext cx="1680715" cy="2512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847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ČISTÁ MZDA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  <a:solidFill>
            <a:schemeClr val="accent6">
              <a:lumMod val="40000"/>
              <a:lumOff val="60000"/>
            </a:schemeClr>
          </a:solidFill>
          <a:ln>
            <a:solidFill>
              <a:schemeClr val="accent4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002060"/>
                </a:solidFill>
              </a:rPr>
              <a:t>HRUBÁ MZDA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- ZDRAVOTNÍ POJIŠTĚNÍ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- SOCIÁLNÍ POJIŠTĚNÍ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- DAŇ</a:t>
            </a:r>
          </a:p>
          <a:p>
            <a:pPr marL="0" indent="0">
              <a:buNone/>
            </a:pPr>
            <a:r>
              <a:rPr lang="cs-CZ" dirty="0" smtClean="0"/>
              <a:t>           _________________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= </a:t>
            </a:r>
            <a:r>
              <a:rPr lang="cs-CZ" b="1" dirty="0" smtClean="0">
                <a:solidFill>
                  <a:srgbClr val="002060"/>
                </a:solidFill>
              </a:rPr>
              <a:t>ČISTÁ MZDA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123" name="Picture 3" descr="C:\Users\user\AppData\Local\Microsoft\Windows\Temporary Internet Files\Content.IE5\82GPYNS1\MC900441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996952"/>
            <a:ext cx="14827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537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000" b="1" dirty="0" smtClean="0"/>
              <a:t>ÚKOLY K OPAKOVÁNÍ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sz="4400" dirty="0"/>
              <a:t>-</a:t>
            </a:r>
            <a:r>
              <a:rPr lang="cs-CZ" sz="4400" dirty="0" smtClean="0"/>
              <a:t> Kde se nejvíce používá podílová mzda?</a:t>
            </a:r>
          </a:p>
          <a:p>
            <a:pPr marL="514350" indent="-514350">
              <a:buAutoNum type="arabicPeriod"/>
            </a:pPr>
            <a:r>
              <a:rPr lang="cs-CZ" sz="4400" dirty="0" smtClean="0"/>
              <a:t>- Jaká mzda je vhodná v práci, ve které nejde   změřit výkon?</a:t>
            </a:r>
          </a:p>
          <a:p>
            <a:pPr marL="514350" indent="-514350">
              <a:buAutoNum type="arabicPeriod"/>
            </a:pPr>
            <a:r>
              <a:rPr lang="cs-CZ" sz="4400" dirty="0" smtClean="0"/>
              <a:t>- Je vyšší hrubá nebo čistá mzda?</a:t>
            </a:r>
          </a:p>
          <a:p>
            <a:pPr marL="0" indent="0">
              <a:buNone/>
            </a:pPr>
            <a:r>
              <a:rPr lang="cs-CZ" sz="4400" dirty="0" smtClean="0"/>
              <a:t>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2854289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Obrázky kliparty z kancelářského balíku Microsoft Office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Žádné</a:t>
            </a:r>
            <a:r>
              <a:rPr lang="cs-CZ" dirty="0" smtClean="0"/>
              <a:t> externí zdroje nebyly použity  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166</TotalTime>
  <Words>236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Motiv sady Office</vt:lpstr>
      <vt:lpstr>DUM - Digitální Učební Materiál </vt:lpstr>
      <vt:lpstr>DUM - Digitální Učební Materiál</vt:lpstr>
      <vt:lpstr>MZDA</vt:lpstr>
      <vt:lpstr>DRUHY MEZD</vt:lpstr>
      <vt:lpstr>ČASOVÁ MZDA</vt:lpstr>
      <vt:lpstr>ÚKOLOVÁ MZDA</vt:lpstr>
      <vt:lpstr>PODÍLOVÁ MZDA</vt:lpstr>
      <vt:lpstr>ČISTÁ MZDA</vt:lpstr>
      <vt:lpstr>ÚKOLY K OPAKOVÁNÍ</vt:lpstr>
      <vt:lpstr>ZDROJE</vt:lpstr>
    </vt:vector>
  </TitlesOfParts>
  <Company>.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3</cp:lastModifiedBy>
  <cp:revision>25</cp:revision>
  <dcterms:created xsi:type="dcterms:W3CDTF">2013-04-09T12:40:26Z</dcterms:created>
  <dcterms:modified xsi:type="dcterms:W3CDTF">2014-05-21T19:29:32Z</dcterms:modified>
</cp:coreProperties>
</file>