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7"/>
  </p:notesMasterIdLst>
  <p:sldIdLst>
    <p:sldId id="259" r:id="rId2"/>
    <p:sldId id="260" r:id="rId3"/>
    <p:sldId id="261" r:id="rId4"/>
    <p:sldId id="257" r:id="rId5"/>
    <p:sldId id="258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CCFF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48" autoAdjust="0"/>
    <p:restoredTop sz="94660"/>
  </p:normalViewPr>
  <p:slideViewPr>
    <p:cSldViewPr>
      <p:cViewPr>
        <p:scale>
          <a:sx n="75" d="100"/>
          <a:sy n="75" d="100"/>
        </p:scale>
        <p:origin x="-1422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8EA4A2-D8F9-46A1-A2C0-B4237ACD326B}" type="datetimeFigureOut">
              <a:rPr lang="cs-CZ" smtClean="0"/>
              <a:pPr/>
              <a:t>9.2.2014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B85234-B1F9-4211-8561-0B697288B09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11986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B85234-B1F9-4211-8561-0B697288B09C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AFDCA-F4F8-4B9E-BC1B-5B442592BB48}" type="datetimeFigureOut">
              <a:rPr lang="cs-CZ" smtClean="0"/>
              <a:pPr/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4F1B1-ECAF-44A9-82C8-E2ADB577B2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27420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AFDCA-F4F8-4B9E-BC1B-5B442592BB48}" type="datetimeFigureOut">
              <a:rPr lang="cs-CZ" smtClean="0"/>
              <a:pPr/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4F1B1-ECAF-44A9-82C8-E2ADB577B2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25034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AFDCA-F4F8-4B9E-BC1B-5B442592BB48}" type="datetimeFigureOut">
              <a:rPr lang="cs-CZ" smtClean="0"/>
              <a:pPr/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4F1B1-ECAF-44A9-82C8-E2ADB577B2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72699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AFDCA-F4F8-4B9E-BC1B-5B442592BB48}" type="datetimeFigureOut">
              <a:rPr lang="cs-CZ" smtClean="0"/>
              <a:pPr/>
              <a:t>9.2.2014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4F1B1-ECAF-44A9-82C8-E2ADB577B2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55718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AFDCA-F4F8-4B9E-BC1B-5B442592BB48}" type="datetimeFigureOut">
              <a:rPr lang="cs-CZ" smtClean="0"/>
              <a:pPr/>
              <a:t>9.2.2014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4F1B1-ECAF-44A9-82C8-E2ADB577B2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63117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AFDCA-F4F8-4B9E-BC1B-5B442592BB48}" type="datetimeFigureOut">
              <a:rPr lang="cs-CZ" smtClean="0"/>
              <a:pPr/>
              <a:t>9.2.2014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4F1B1-ECAF-44A9-82C8-E2ADB577B2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03217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AFDCA-F4F8-4B9E-BC1B-5B442592BB48}" type="datetimeFigureOut">
              <a:rPr lang="cs-CZ" smtClean="0"/>
              <a:pPr/>
              <a:t>9.2.2014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4F1B1-ECAF-44A9-82C8-E2ADB577B2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12134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AFDCA-F4F8-4B9E-BC1B-5B442592BB48}" type="datetimeFigureOut">
              <a:rPr lang="cs-CZ" smtClean="0"/>
              <a:pPr/>
              <a:t>9.2.2014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4F1B1-ECAF-44A9-82C8-E2ADB577B2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60871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AFDCA-F4F8-4B9E-BC1B-5B442592BB48}" type="datetimeFigureOut">
              <a:rPr lang="cs-CZ" smtClean="0"/>
              <a:pPr/>
              <a:t>9.2.2014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4F1B1-ECAF-44A9-82C8-E2ADB577B2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44985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AFDCA-F4F8-4B9E-BC1B-5B442592BB48}" type="datetimeFigureOut">
              <a:rPr lang="cs-CZ" smtClean="0"/>
              <a:pPr/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4F1B1-ECAF-44A9-82C8-E2ADB577B2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99020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AFDCA-F4F8-4B9E-BC1B-5B442592BB48}" type="datetimeFigureOut">
              <a:rPr lang="cs-CZ" smtClean="0"/>
              <a:pPr/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4F1B1-ECAF-44A9-82C8-E2ADB577B2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53817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AFDCA-F4F8-4B9E-BC1B-5B442592BB48}" type="datetimeFigureOut">
              <a:rPr lang="cs-CZ" smtClean="0"/>
              <a:pPr/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74F1B1-ECAF-44A9-82C8-E2ADB577B2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7850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6.xml"/><Relationship Id="rId18" Type="http://schemas.openxmlformats.org/officeDocument/2006/relationships/slide" Target="slide21.xml"/><Relationship Id="rId3" Type="http://schemas.openxmlformats.org/officeDocument/2006/relationships/slide" Target="slide15.xml"/><Relationship Id="rId21" Type="http://schemas.openxmlformats.org/officeDocument/2006/relationships/slide" Target="slide24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17" Type="http://schemas.openxmlformats.org/officeDocument/2006/relationships/slide" Target="slide20.xml"/><Relationship Id="rId2" Type="http://schemas.openxmlformats.org/officeDocument/2006/relationships/slide" Target="slide5.xml"/><Relationship Id="rId16" Type="http://schemas.openxmlformats.org/officeDocument/2006/relationships/slide" Target="slide19.xml"/><Relationship Id="rId20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5" Type="http://schemas.openxmlformats.org/officeDocument/2006/relationships/slide" Target="slide7.xml"/><Relationship Id="rId15" Type="http://schemas.openxmlformats.org/officeDocument/2006/relationships/slide" Target="slide18.xml"/><Relationship Id="rId10" Type="http://schemas.openxmlformats.org/officeDocument/2006/relationships/slide" Target="slide12.xml"/><Relationship Id="rId19" Type="http://schemas.openxmlformats.org/officeDocument/2006/relationships/slide" Target="slide22.xml"/><Relationship Id="rId4" Type="http://schemas.openxmlformats.org/officeDocument/2006/relationships/slide" Target="slide6.xml"/><Relationship Id="rId9" Type="http://schemas.openxmlformats.org/officeDocument/2006/relationships/slide" Target="slide11.xml"/><Relationship Id="rId14" Type="http://schemas.openxmlformats.org/officeDocument/2006/relationships/slide" Target="slide17.xml"/><Relationship Id="rId22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443329"/>
                </a:solidFill>
              </a:rPr>
              <a:t>Matematika + opakování a upevňování učiva</a:t>
            </a:r>
          </a:p>
        </p:txBody>
      </p:sp>
      <p:pic>
        <p:nvPicPr>
          <p:cNvPr id="7171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620713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0011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cap="none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Výukový materiál</a:t>
            </a:r>
            <a:endParaRPr lang="cs-CZ" sz="4800" cap="none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431800" y="1628775"/>
            <a:ext cx="8280400" cy="4873625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CZ.1.07/1.4.00/</a:t>
            </a:r>
          </a:p>
          <a:p>
            <a:pPr marL="0" indent="0"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</a:p>
          <a:p>
            <a:pPr marL="0" indent="0"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Sada: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cs-CZ" sz="2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sz="2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materiálu: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VY_32_INOVACE_M_2R_20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</p:txBody>
      </p:sp>
      <p:pic>
        <p:nvPicPr>
          <p:cNvPr id="8196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795838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407196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908720"/>
            <a:ext cx="8280400" cy="1800200"/>
          </a:xfrm>
          <a:noFill/>
          <a:ln>
            <a:solidFill>
              <a:schemeClr val="tx1"/>
            </a:solidFill>
          </a:ln>
        </p:spPr>
        <p:txBody>
          <a:bodyPr>
            <a:normAutofit fontScale="77500" lnSpcReduction="20000"/>
          </a:bodyPr>
          <a:lstStyle/>
          <a:p>
            <a:pPr marL="0" indent="0" eaLnBrk="1" hangingPunct="1">
              <a:lnSpc>
                <a:spcPct val="14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Předmět: matematika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eaLnBrk="1" hangingPunct="1">
              <a:lnSpc>
                <a:spcPct val="14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2</a:t>
            </a:r>
          </a:p>
          <a:p>
            <a:pPr marL="0" indent="0" eaLnBrk="1" hangingPunct="1">
              <a:lnSpc>
                <a:spcPct val="14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Jméno autora: Mgr. Lucie </a:t>
            </a:r>
            <a:r>
              <a:rPr lang="cs-CZ" sz="22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Vykydalová</a:t>
            </a:r>
            <a:endParaRPr lang="cs-CZ" sz="2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14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Vytvořeno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 duben 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2013</a:t>
            </a:r>
            <a:endParaRPr lang="cs-CZ" sz="2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14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Škola: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OU a </a:t>
            </a:r>
            <a:r>
              <a:rPr lang="cs-CZ" sz="22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PrŠ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Mohelnice</a:t>
            </a:r>
            <a:endParaRPr lang="cs-CZ" sz="2000" b="1" dirty="0" smtClean="0"/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</a:pPr>
            <a:endParaRPr lang="cs-CZ" sz="2000" b="1" dirty="0" smtClean="0"/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</a:pPr>
            <a:endParaRPr lang="en-GB" sz="2000" dirty="0" smtClean="0">
              <a:solidFill>
                <a:schemeClr val="tx1"/>
              </a:solidFill>
              <a:latin typeface="Franklin Gothic Book" pitchFamily="34" charset="0"/>
            </a:endParaRP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</a:pPr>
            <a:endParaRPr lang="cs-CZ" sz="2000" dirty="0" smtClean="0">
              <a:solidFill>
                <a:schemeClr val="tx1"/>
              </a:solidFill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Mgr</a:t>
            </a:r>
            <a:r>
              <a:rPr lang="cs-CZ" sz="1400" i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. Lucie </a:t>
            </a:r>
            <a:r>
              <a:rPr lang="cs-CZ" sz="1400" i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Vykydalová</a:t>
            </a:r>
            <a:r>
              <a:rPr lang="cs-CZ" sz="1400" i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endParaRPr lang="cs-CZ" sz="1400" i="1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9221" name="TextovéPole 4"/>
          <p:cNvSpPr txBox="1">
            <a:spLocks noChangeArrowheads="1"/>
          </p:cNvSpPr>
          <p:nvPr/>
        </p:nvSpPr>
        <p:spPr bwMode="auto">
          <a:xfrm>
            <a:off x="360363" y="2738437"/>
            <a:ext cx="8350250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Anotace : </a:t>
            </a:r>
            <a:r>
              <a:rPr lang="cs-CZ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 prezentaci si žáci ve skupinách zopakují učivo matematiky. Mají za úkol postupně dojít a vypočítat 10 příkladů popřípadě zodpovědět náhradní otázky. Po kliknutí na šestiúhelník se zobrazí příklad, šipkou se vrací zpět na hrací pole. Pokud skupinka správně vypočítá příklad, klikneme na hvězdičku u daného šestiúhelníku. Pokud ne v dalším kole dáváme náhradní otázku. Po náhradní otázce nějaký úkol. Na konci pro zobrazení obrázku je třeba kliknout na šestiúhelník 2x.</a:t>
            </a:r>
          </a:p>
          <a:p>
            <a:pPr eaLnBrk="1" hangingPunct="1"/>
            <a:endParaRPr lang="cs-CZ" sz="20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Klíčová slova: </a:t>
            </a: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desetinné číslo, zlomek, výraz, rovnice, úměra, přímá a nepřímá úměrnost.</a:t>
            </a:r>
            <a:endParaRPr lang="cs-CZ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cs-CZ" dirty="0">
              <a:latin typeface="Franklin Gothic Boo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116632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cap="small" dirty="0" smtClean="0">
                <a:latin typeface="Times New Roman" pitchFamily="18" charset="0"/>
                <a:cs typeface="Times New Roman" pitchFamily="18" charset="0"/>
              </a:rPr>
              <a:t>Putování s matematikou</a:t>
            </a:r>
            <a:endParaRPr lang="cs-CZ" sz="3200" b="1" cap="smal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142833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estiúhelník 5">
            <a:hlinkClick r:id="rId2" action="ppaction://hlinksldjump"/>
          </p:cNvPr>
          <p:cNvSpPr/>
          <p:nvPr/>
        </p:nvSpPr>
        <p:spPr>
          <a:xfrm>
            <a:off x="251520" y="5589240"/>
            <a:ext cx="1440160" cy="1008112"/>
          </a:xfrm>
          <a:prstGeom prst="hexagon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" name="6cípá hvězda 6"/>
          <p:cNvSpPr/>
          <p:nvPr/>
        </p:nvSpPr>
        <p:spPr>
          <a:xfrm>
            <a:off x="251520" y="5373216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estiúhelník 10">
            <a:hlinkClick r:id="rId3" action="ppaction://hlinksldjump"/>
          </p:cNvPr>
          <p:cNvSpPr/>
          <p:nvPr/>
        </p:nvSpPr>
        <p:spPr>
          <a:xfrm>
            <a:off x="7452320" y="5589911"/>
            <a:ext cx="1440160" cy="1008112"/>
          </a:xfrm>
          <a:prstGeom prst="hexag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3" name="Šestiúhelník 12">
            <a:hlinkClick r:id="rId4" action="ppaction://hlinksldjump"/>
          </p:cNvPr>
          <p:cNvSpPr/>
          <p:nvPr/>
        </p:nvSpPr>
        <p:spPr>
          <a:xfrm>
            <a:off x="403920" y="4365104"/>
            <a:ext cx="1440160" cy="1008112"/>
          </a:xfrm>
          <a:prstGeom prst="hexagon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2" name="6cípá hvězda 11"/>
          <p:cNvSpPr/>
          <p:nvPr/>
        </p:nvSpPr>
        <p:spPr>
          <a:xfrm>
            <a:off x="251520" y="4077852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estiúhelník 15">
            <a:hlinkClick r:id="rId5" action="ppaction://hlinksldjump"/>
          </p:cNvPr>
          <p:cNvSpPr/>
          <p:nvPr/>
        </p:nvSpPr>
        <p:spPr>
          <a:xfrm>
            <a:off x="403920" y="3140968"/>
            <a:ext cx="1440160" cy="1008112"/>
          </a:xfrm>
          <a:prstGeom prst="hexagon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7" name="Šestiúhelník 16">
            <a:hlinkClick r:id="rId6" action="ppaction://hlinksldjump"/>
          </p:cNvPr>
          <p:cNvSpPr/>
          <p:nvPr/>
        </p:nvSpPr>
        <p:spPr>
          <a:xfrm>
            <a:off x="420089" y="1869649"/>
            <a:ext cx="1440160" cy="1008112"/>
          </a:xfrm>
          <a:prstGeom prst="hexagon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4</a:t>
            </a:r>
          </a:p>
        </p:txBody>
      </p:sp>
      <p:sp>
        <p:nvSpPr>
          <p:cNvPr id="14" name="6cípá hvězda 13"/>
          <p:cNvSpPr/>
          <p:nvPr/>
        </p:nvSpPr>
        <p:spPr>
          <a:xfrm>
            <a:off x="251520" y="3140968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estiúhelník 17">
            <a:hlinkClick r:id="rId7" action="ppaction://hlinksldjump"/>
          </p:cNvPr>
          <p:cNvSpPr/>
          <p:nvPr/>
        </p:nvSpPr>
        <p:spPr>
          <a:xfrm>
            <a:off x="1691680" y="2420888"/>
            <a:ext cx="1440160" cy="1008112"/>
          </a:xfrm>
          <a:prstGeom prst="hexagon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5</a:t>
            </a:r>
          </a:p>
        </p:txBody>
      </p:sp>
      <p:sp>
        <p:nvSpPr>
          <p:cNvPr id="19" name="Šestiúhelník 18">
            <a:hlinkClick r:id="rId8" action="ppaction://hlinksldjump"/>
          </p:cNvPr>
          <p:cNvSpPr/>
          <p:nvPr/>
        </p:nvSpPr>
        <p:spPr>
          <a:xfrm>
            <a:off x="2987824" y="2969132"/>
            <a:ext cx="1440160" cy="1008112"/>
          </a:xfrm>
          <a:prstGeom prst="hexagon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20" name="Šestiúhelník 19">
            <a:hlinkClick r:id="rId9" action="ppaction://hlinksldjump"/>
          </p:cNvPr>
          <p:cNvSpPr/>
          <p:nvPr/>
        </p:nvSpPr>
        <p:spPr>
          <a:xfrm>
            <a:off x="4337973" y="2373705"/>
            <a:ext cx="1440160" cy="1008112"/>
          </a:xfrm>
          <a:prstGeom prst="hexagon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21" name="Šestiúhelník 20">
            <a:hlinkClick r:id="rId10" action="ppaction://hlinksldjump"/>
          </p:cNvPr>
          <p:cNvSpPr/>
          <p:nvPr/>
        </p:nvSpPr>
        <p:spPr>
          <a:xfrm>
            <a:off x="5580112" y="1843535"/>
            <a:ext cx="1440160" cy="1008112"/>
          </a:xfrm>
          <a:prstGeom prst="hexagon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22" name="Šestiúhelník 21">
            <a:hlinkClick r:id="rId11" action="ppaction://hlinksldjump"/>
          </p:cNvPr>
          <p:cNvSpPr/>
          <p:nvPr/>
        </p:nvSpPr>
        <p:spPr>
          <a:xfrm>
            <a:off x="6876256" y="1339479"/>
            <a:ext cx="1440160" cy="1008112"/>
          </a:xfrm>
          <a:prstGeom prst="hexagon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9</a:t>
            </a:r>
          </a:p>
        </p:txBody>
      </p:sp>
      <p:sp>
        <p:nvSpPr>
          <p:cNvPr id="23" name="Šestiúhelník 22">
            <a:hlinkClick r:id="rId12" action="ppaction://hlinksldjump"/>
          </p:cNvPr>
          <p:cNvSpPr/>
          <p:nvPr/>
        </p:nvSpPr>
        <p:spPr>
          <a:xfrm>
            <a:off x="6874804" y="252499"/>
            <a:ext cx="1440160" cy="1008112"/>
          </a:xfrm>
          <a:prstGeom prst="hexagon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4" name="Šestiúhelník 23">
            <a:hlinkClick r:id="rId13" action="ppaction://hlinksldjump"/>
          </p:cNvPr>
          <p:cNvSpPr/>
          <p:nvPr/>
        </p:nvSpPr>
        <p:spPr>
          <a:xfrm>
            <a:off x="7584758" y="4365884"/>
            <a:ext cx="1440160" cy="1008112"/>
          </a:xfrm>
          <a:prstGeom prst="hexag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25" name="Šestiúhelník 24">
            <a:hlinkClick r:id="rId14" action="ppaction://hlinksldjump"/>
          </p:cNvPr>
          <p:cNvSpPr/>
          <p:nvPr/>
        </p:nvSpPr>
        <p:spPr>
          <a:xfrm>
            <a:off x="6144598" y="4365104"/>
            <a:ext cx="1440160" cy="1008112"/>
          </a:xfrm>
          <a:prstGeom prst="hexag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26" name="Šestiúhelník 25">
            <a:hlinkClick r:id="rId15" action="ppaction://hlinksldjump"/>
          </p:cNvPr>
          <p:cNvSpPr/>
          <p:nvPr/>
        </p:nvSpPr>
        <p:spPr>
          <a:xfrm>
            <a:off x="4861664" y="3861048"/>
            <a:ext cx="1440160" cy="1008112"/>
          </a:xfrm>
          <a:prstGeom prst="hexag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27" name="Šestiúhelník 26">
            <a:hlinkClick r:id="rId16" action="ppaction://hlinksldjump"/>
          </p:cNvPr>
          <p:cNvSpPr/>
          <p:nvPr/>
        </p:nvSpPr>
        <p:spPr>
          <a:xfrm>
            <a:off x="3421504" y="3977244"/>
            <a:ext cx="1440160" cy="1008112"/>
          </a:xfrm>
          <a:prstGeom prst="hexag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28" name="Šestiúhelník 27">
            <a:hlinkClick r:id="rId17" action="ppaction://hlinksldjump"/>
          </p:cNvPr>
          <p:cNvSpPr/>
          <p:nvPr/>
        </p:nvSpPr>
        <p:spPr>
          <a:xfrm>
            <a:off x="1792742" y="3645804"/>
            <a:ext cx="1440160" cy="1008112"/>
          </a:xfrm>
          <a:prstGeom prst="hexag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6</a:t>
            </a:r>
          </a:p>
        </p:txBody>
      </p:sp>
      <p:sp>
        <p:nvSpPr>
          <p:cNvPr id="29" name="Šestiúhelník 28">
            <a:hlinkClick r:id="rId18" action="ppaction://hlinksldjump"/>
          </p:cNvPr>
          <p:cNvSpPr/>
          <p:nvPr/>
        </p:nvSpPr>
        <p:spPr>
          <a:xfrm>
            <a:off x="3000962" y="1953162"/>
            <a:ext cx="1440160" cy="1008112"/>
          </a:xfrm>
          <a:prstGeom prst="hexag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7</a:t>
            </a:r>
          </a:p>
        </p:txBody>
      </p:sp>
      <p:sp>
        <p:nvSpPr>
          <p:cNvPr id="30" name="Šestiúhelník 29">
            <a:hlinkClick r:id="rId19" action="ppaction://hlinksldjump"/>
          </p:cNvPr>
          <p:cNvSpPr/>
          <p:nvPr/>
        </p:nvSpPr>
        <p:spPr>
          <a:xfrm>
            <a:off x="1757572" y="1339479"/>
            <a:ext cx="1440160" cy="1008112"/>
          </a:xfrm>
          <a:prstGeom prst="hexag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31" name="Šestiúhelník 30">
            <a:hlinkClick r:id="rId20" action="ppaction://hlinksldjump"/>
          </p:cNvPr>
          <p:cNvSpPr/>
          <p:nvPr/>
        </p:nvSpPr>
        <p:spPr>
          <a:xfrm>
            <a:off x="395536" y="620688"/>
            <a:ext cx="1440160" cy="1008112"/>
          </a:xfrm>
          <a:prstGeom prst="hexag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32" name="Šestiúhelník 31">
            <a:hlinkClick r:id="rId21" action="ppaction://hlinksldjump"/>
          </p:cNvPr>
          <p:cNvSpPr/>
          <p:nvPr/>
        </p:nvSpPr>
        <p:spPr>
          <a:xfrm>
            <a:off x="1959749" y="93603"/>
            <a:ext cx="1440160" cy="1008112"/>
          </a:xfrm>
          <a:prstGeom prst="hexag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33" name="6cípá hvězda 32"/>
          <p:cNvSpPr/>
          <p:nvPr/>
        </p:nvSpPr>
        <p:spPr>
          <a:xfrm>
            <a:off x="251520" y="1808366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6cípá hvězda 33"/>
          <p:cNvSpPr/>
          <p:nvPr/>
        </p:nvSpPr>
        <p:spPr>
          <a:xfrm>
            <a:off x="1691680" y="2275583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6cípá hvězda 34"/>
          <p:cNvSpPr/>
          <p:nvPr/>
        </p:nvSpPr>
        <p:spPr>
          <a:xfrm>
            <a:off x="3039869" y="2877761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6cípá hvězda 35"/>
          <p:cNvSpPr/>
          <p:nvPr/>
        </p:nvSpPr>
        <p:spPr>
          <a:xfrm>
            <a:off x="4427984" y="2275583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6cípá hvězda 36"/>
          <p:cNvSpPr/>
          <p:nvPr/>
        </p:nvSpPr>
        <p:spPr>
          <a:xfrm>
            <a:off x="5581744" y="1699519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6cípá hvězda 37"/>
          <p:cNvSpPr/>
          <p:nvPr/>
        </p:nvSpPr>
        <p:spPr>
          <a:xfrm>
            <a:off x="6876256" y="1218182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6cípá hvězda 38"/>
          <p:cNvSpPr/>
          <p:nvPr/>
        </p:nvSpPr>
        <p:spPr>
          <a:xfrm>
            <a:off x="6860776" y="157082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6cípá hvězda 39"/>
          <p:cNvSpPr/>
          <p:nvPr/>
        </p:nvSpPr>
        <p:spPr>
          <a:xfrm>
            <a:off x="7448418" y="5525616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6cípá hvězda 40"/>
          <p:cNvSpPr/>
          <p:nvPr/>
        </p:nvSpPr>
        <p:spPr>
          <a:xfrm>
            <a:off x="7596336" y="4193268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6cípá hvězda 41"/>
          <p:cNvSpPr/>
          <p:nvPr/>
        </p:nvSpPr>
        <p:spPr>
          <a:xfrm>
            <a:off x="6300192" y="4203993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6cípá hvězda 42"/>
          <p:cNvSpPr/>
          <p:nvPr/>
        </p:nvSpPr>
        <p:spPr>
          <a:xfrm>
            <a:off x="4860032" y="3730206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6cípá hvězda 43"/>
          <p:cNvSpPr/>
          <p:nvPr/>
        </p:nvSpPr>
        <p:spPr>
          <a:xfrm>
            <a:off x="3361002" y="3926686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6cípá hvězda 44"/>
          <p:cNvSpPr/>
          <p:nvPr/>
        </p:nvSpPr>
        <p:spPr>
          <a:xfrm>
            <a:off x="1860249" y="3482135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6cípá hvězda 45"/>
          <p:cNvSpPr/>
          <p:nvPr/>
        </p:nvSpPr>
        <p:spPr>
          <a:xfrm>
            <a:off x="3114654" y="1829961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6cípá hvězda 46"/>
          <p:cNvSpPr/>
          <p:nvPr/>
        </p:nvSpPr>
        <p:spPr>
          <a:xfrm>
            <a:off x="1862063" y="1205643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6cípá hvězda 47"/>
          <p:cNvSpPr/>
          <p:nvPr/>
        </p:nvSpPr>
        <p:spPr>
          <a:xfrm>
            <a:off x="323528" y="404664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6cípá hvězda 48"/>
          <p:cNvSpPr/>
          <p:nvPr/>
        </p:nvSpPr>
        <p:spPr>
          <a:xfrm>
            <a:off x="1959749" y="21595"/>
            <a:ext cx="720080" cy="576064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827584" y="476672"/>
            <a:ext cx="7620000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92D05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866923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244061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44061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244061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44061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244061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44061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F243E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F243E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F243E"/>
                                      </p:to>
                                    </p:animClr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F243E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F243E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F243E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32D4D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32D4D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32D4D"/>
                                      </p:to>
                                    </p:animClr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312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312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3B1C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3B1C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3B1C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3B1C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3B1C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3B1C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3B1C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3B1C"/>
                                      </p:to>
                                    </p:animClr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F243E"/>
                                      </p:to>
                                    </p:animClr>
                                    <p:animClr clrSpc="rgb" dir="cw">
                                      <p:cBhvr>
                                        <p:cTn id="1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F243E"/>
                                      </p:to>
                                    </p:animClr>
                                    <p:set>
                                      <p:cBhvr>
                                        <p:cTn id="1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4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73950" y="476672"/>
            <a:ext cx="8229600" cy="201622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 smtClean="0"/>
              <a:t>Modrá 1) </a:t>
            </a:r>
          </a:p>
          <a:p>
            <a:pPr marL="0" indent="0" algn="ctr">
              <a:buNone/>
            </a:pPr>
            <a:r>
              <a:rPr lang="cs-CZ" sz="5400" b="1" dirty="0" smtClean="0"/>
              <a:t>Rozhodněte, jedná-li se o úměru: </a:t>
            </a:r>
            <a:br>
              <a:rPr lang="cs-CZ" sz="5400" b="1" dirty="0" smtClean="0"/>
            </a:br>
            <a:r>
              <a:rPr lang="cs-CZ" sz="5400" b="1" dirty="0" smtClean="0"/>
              <a:t>4 : 5 = 12 : 15</a:t>
            </a:r>
            <a:endParaRPr lang="cs-CZ" sz="5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78612" y="3347329"/>
            <a:ext cx="23282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ANO</a:t>
            </a:r>
          </a:p>
          <a:p>
            <a:r>
              <a:rPr lang="cs-CZ" sz="2800" dirty="0" smtClean="0"/>
              <a:t>4 . 15 = 60</a:t>
            </a:r>
          </a:p>
          <a:p>
            <a:r>
              <a:rPr lang="cs-CZ" sz="2800" dirty="0" smtClean="0"/>
              <a:t>5 . 12 = 60 </a:t>
            </a:r>
            <a:endParaRPr lang="cs-CZ" sz="2800" dirty="0"/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436096" y="4581128"/>
            <a:ext cx="31323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Rozhodněte, zda je pravda:</a:t>
            </a:r>
          </a:p>
          <a:p>
            <a:r>
              <a:rPr lang="cs-CZ" dirty="0" smtClean="0"/>
              <a:t>Vydělením čísla  číslem sobě rovným je výsledkem vždy jedna.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26823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Modrá 2) </a:t>
            </a:r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5400" b="1" dirty="0" smtClean="0"/>
              <a:t>13,2 + 2,54 =</a:t>
            </a:r>
            <a:endParaRPr lang="cs-CZ" sz="5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797152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15,74</a:t>
            </a:r>
            <a:endParaRPr lang="cs-CZ" sz="4000" dirty="0"/>
          </a:p>
        </p:txBody>
      </p:sp>
      <p:sp>
        <p:nvSpPr>
          <p:cNvPr id="7" name="Zaoblený obdélník 6"/>
          <p:cNvSpPr/>
          <p:nvPr/>
        </p:nvSpPr>
        <p:spPr>
          <a:xfrm>
            <a:off x="7647593" y="15567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75856" y="2769602"/>
            <a:ext cx="56166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Rozhodněte, zda je věta pravdivá:</a:t>
            </a:r>
          </a:p>
          <a:p>
            <a:r>
              <a:rPr lang="cs-CZ" sz="3200" dirty="0" smtClean="0"/>
              <a:t>Při rozdílu desetinných čísel je nutné u výsledku vytvořit tolik desetinných míst, kolik jich je v zadání příkladu.</a:t>
            </a:r>
          </a:p>
        </p:txBody>
      </p:sp>
    </p:spTree>
    <p:extLst>
      <p:ext uri="{BB962C8B-B14F-4D97-AF65-F5344CB8AC3E}">
        <p14:creationId xmlns="" xmlns:p14="http://schemas.microsoft.com/office/powerpoint/2010/main" val="3887368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smtClean="0"/>
              <a:t>Modrá 3) </a:t>
            </a:r>
          </a:p>
          <a:p>
            <a:pPr marL="0" indent="0" algn="ctr">
              <a:buNone/>
            </a:pPr>
            <a:r>
              <a:rPr lang="cs-CZ" sz="5400" b="1" dirty="0" smtClean="0"/>
              <a:t>Rozhodněte, jaká úměrnost je mezi:</a:t>
            </a:r>
          </a:p>
          <a:p>
            <a:pPr marL="0" indent="0" algn="ctr">
              <a:buNone/>
            </a:pPr>
            <a:r>
              <a:rPr lang="cs-CZ" sz="5400" b="1" dirty="0" smtClean="0"/>
              <a:t>Délkou jízdy a najetými kilometry</a:t>
            </a:r>
            <a:endParaRPr lang="cs-CZ" sz="5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797152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Přímá úměrnost</a:t>
            </a:r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581128"/>
            <a:ext cx="40684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Rozhodněte, zda je pravda:</a:t>
            </a:r>
          </a:p>
          <a:p>
            <a:r>
              <a:rPr lang="cs-CZ" sz="2800" dirty="0" smtClean="0"/>
              <a:t>Když u násobení vyměním pořadí čísel, výsledek se změní.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3887368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237626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Modrá 4) </a:t>
            </a:r>
          </a:p>
          <a:p>
            <a:pPr marL="0" indent="0">
              <a:buNone/>
            </a:pPr>
            <a:r>
              <a:rPr lang="cs-CZ" dirty="0" smtClean="0"/>
              <a:t>Rozhodněte, jedná-li se o výraz:</a:t>
            </a:r>
          </a:p>
          <a:p>
            <a:pPr marL="0" indent="0" algn="ctr">
              <a:buNone/>
            </a:pPr>
            <a:r>
              <a:rPr lang="cs-CZ" sz="4800" b="1" u="sng" dirty="0" smtClean="0"/>
              <a:t>44</a:t>
            </a:r>
          </a:p>
          <a:p>
            <a:pPr marL="0" indent="0" algn="ctr">
              <a:buNone/>
            </a:pPr>
            <a:r>
              <a:rPr lang="cs-CZ" sz="4800" b="1" dirty="0" smtClean="0"/>
              <a:t>  4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797152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Ne</a:t>
            </a:r>
          </a:p>
          <a:p>
            <a:r>
              <a:rPr lang="cs-CZ" sz="3200" u="sng" dirty="0" smtClean="0"/>
              <a:t>44</a:t>
            </a:r>
            <a:r>
              <a:rPr lang="cs-CZ" sz="3200" dirty="0" smtClean="0"/>
              <a:t> = 11</a:t>
            </a:r>
          </a:p>
          <a:p>
            <a:r>
              <a:rPr lang="cs-CZ" sz="3200" dirty="0" smtClean="0"/>
              <a:t>  4</a:t>
            </a:r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172063"/>
            <a:ext cx="40684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Rozhodněte, zda je pravda:</a:t>
            </a:r>
          </a:p>
          <a:p>
            <a:r>
              <a:rPr lang="cs-CZ" sz="2800" dirty="0" smtClean="0"/>
              <a:t>U operace dělení si musím dát pozor na pořadí zadaných čísel.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482546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3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Modrá 5) </a:t>
            </a:r>
          </a:p>
          <a:p>
            <a:pPr marL="0" indent="0" algn="ctr">
              <a:buNone/>
            </a:pPr>
            <a:r>
              <a:rPr lang="cs-CZ" sz="5400" b="1" dirty="0" smtClean="0"/>
              <a:t>13,7 + 189 : 9 =</a:t>
            </a:r>
            <a:endParaRPr lang="cs-CZ" sz="5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797152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13,7 + 21 = 34,7</a:t>
            </a:r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172063"/>
            <a:ext cx="40684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Rozhodněte, zda je pravda:</a:t>
            </a:r>
          </a:p>
          <a:p>
            <a:r>
              <a:rPr lang="cs-CZ" sz="2800" dirty="0" smtClean="0"/>
              <a:t>U operace násobení si musím dát pozor na pořadí zadaných čísel.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1100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smtClean="0"/>
              <a:t>Modrá 6) </a:t>
            </a:r>
          </a:p>
          <a:p>
            <a:pPr marL="0" indent="0" algn="ctr">
              <a:buNone/>
            </a:pPr>
            <a:r>
              <a:rPr lang="cs-CZ" sz="5400" b="1" dirty="0" smtClean="0"/>
              <a:t>Zjistěte hodnotu výrazu pro x = 3:</a:t>
            </a:r>
          </a:p>
          <a:p>
            <a:pPr marL="0" indent="0" algn="ctr">
              <a:buNone/>
            </a:pPr>
            <a:r>
              <a:rPr lang="cs-CZ" sz="5400" b="1" dirty="0" smtClean="0"/>
              <a:t>  7x - 5</a:t>
            </a:r>
            <a:endParaRPr lang="cs-CZ" sz="5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797152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16</a:t>
            </a:r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172063"/>
            <a:ext cx="40684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Rozhodněte, zda je pravda:</a:t>
            </a:r>
          </a:p>
          <a:p>
            <a:r>
              <a:rPr lang="cs-CZ" sz="2800" dirty="0" smtClean="0"/>
              <a:t>134,7 = 134,07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1100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Modrá 7) </a:t>
            </a:r>
          </a:p>
          <a:p>
            <a:pPr marL="0" indent="0" algn="ctr">
              <a:buNone/>
            </a:pPr>
            <a:r>
              <a:rPr lang="cs-CZ" sz="5400" b="1" dirty="0" smtClean="0"/>
              <a:t>48,9 : 3 =</a:t>
            </a:r>
            <a:endParaRPr lang="cs-CZ" sz="5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797152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48,9 : 3 = 16,3</a:t>
            </a:r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172063"/>
            <a:ext cx="40684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Rozhodněte, zda je pravda:</a:t>
            </a:r>
          </a:p>
          <a:p>
            <a:r>
              <a:rPr lang="cs-CZ" sz="2800" dirty="0" smtClean="0"/>
              <a:t>8,5 = 8,5000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1100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 smtClean="0"/>
              <a:t>Modrá 8) </a:t>
            </a:r>
          </a:p>
          <a:p>
            <a:pPr marL="0" indent="0" algn="ctr">
              <a:buNone/>
            </a:pPr>
            <a:r>
              <a:rPr lang="cs-CZ" sz="5400" b="1" dirty="0" smtClean="0"/>
              <a:t>Vypočítejte chybějící člen úměry:</a:t>
            </a:r>
            <a:br>
              <a:rPr lang="cs-CZ" sz="5400" b="1" dirty="0" smtClean="0"/>
            </a:br>
            <a:r>
              <a:rPr lang="cs-CZ" sz="5400" b="1" dirty="0" smtClean="0"/>
              <a:t>3 : 5 = 9 : x</a:t>
            </a:r>
            <a:endParaRPr lang="cs-CZ" sz="5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797152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x = 15 </a:t>
            </a:r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172063"/>
            <a:ext cx="40684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Rozhodněte, zda je pravda:</a:t>
            </a:r>
            <a:br>
              <a:rPr lang="cs-CZ" sz="2800" dirty="0" smtClean="0"/>
            </a:br>
            <a:r>
              <a:rPr lang="cs-CZ" sz="2800" dirty="0" smtClean="0"/>
              <a:t>Nulou můžeme dělit a výsledkem je vždy 1.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1100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Modrá 9) </a:t>
            </a:r>
          </a:p>
          <a:p>
            <a:pPr marL="0" indent="0" algn="ctr">
              <a:buNone/>
            </a:pPr>
            <a:r>
              <a:rPr lang="cs-CZ" sz="5400" b="1" dirty="0" smtClean="0"/>
              <a:t>5 . 9 + 21 : 7 =</a:t>
            </a:r>
            <a:endParaRPr lang="cs-CZ" sz="5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797152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48</a:t>
            </a:r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172063"/>
            <a:ext cx="40684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Rozhodněte, zda je pravda:</a:t>
            </a:r>
          </a:p>
          <a:p>
            <a:r>
              <a:rPr lang="cs-CZ" sz="2800" dirty="0" smtClean="0"/>
              <a:t>Zlomek větší než jedna má větší číslo ve jmenovateli.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1100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 smtClean="0"/>
              <a:t>Modrá 10) </a:t>
            </a:r>
          </a:p>
          <a:p>
            <a:pPr marL="0" indent="0" algn="ctr">
              <a:buNone/>
            </a:pPr>
            <a:r>
              <a:rPr lang="cs-CZ" sz="5400" b="1" dirty="0" smtClean="0"/>
              <a:t>Rozhodněte, jedná-li se o úměru:</a:t>
            </a:r>
            <a:r>
              <a:rPr lang="cs-CZ" sz="5400" b="1" dirty="0"/>
              <a:t/>
            </a:r>
            <a:br>
              <a:rPr lang="cs-CZ" sz="5400" b="1" dirty="0"/>
            </a:br>
            <a:r>
              <a:rPr lang="cs-CZ" sz="5400" b="1" dirty="0" smtClean="0"/>
              <a:t>8 : 6 = 48 : 32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797152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ne</a:t>
            </a:r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172063"/>
            <a:ext cx="40684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Rozhodněte, zda je pravda:</a:t>
            </a:r>
          </a:p>
          <a:p>
            <a:r>
              <a:rPr lang="cs-CZ" sz="2800" dirty="0" smtClean="0"/>
              <a:t>Jmenovatel ve zlomku určuje počet dílků v celku.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1100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Červená 1) </a:t>
            </a:r>
          </a:p>
          <a:p>
            <a:pPr marL="0" indent="0" algn="ctr">
              <a:buNone/>
            </a:pPr>
            <a:r>
              <a:rPr lang="cs-CZ" sz="5400" b="1" dirty="0" smtClean="0"/>
              <a:t>45,9 – 15,3 =</a:t>
            </a:r>
            <a:endParaRPr lang="cs-CZ" sz="5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35696" y="3212976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 30,6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172063"/>
            <a:ext cx="40684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Rozhodněte, zda je pravda:</a:t>
            </a:r>
          </a:p>
          <a:p>
            <a:r>
              <a:rPr lang="cs-CZ" sz="2800" dirty="0" smtClean="0"/>
              <a:t>Nulou lze násobit i dělit jakékoli číslo a výsledkem je vždy to samé číslo.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1100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Červená 2) </a:t>
            </a:r>
          </a:p>
          <a:p>
            <a:pPr marL="0" indent="0" algn="ctr">
              <a:buNone/>
            </a:pPr>
            <a:r>
              <a:rPr lang="cs-CZ" sz="5400" b="1" dirty="0" smtClean="0"/>
              <a:t>125,91 + 0,37 =</a:t>
            </a:r>
            <a:endParaRPr lang="cs-CZ" sz="5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365104"/>
            <a:ext cx="19442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126,28</a:t>
            </a:r>
          </a:p>
          <a:p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172063"/>
            <a:ext cx="40684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Rozhodněte, zda je pravda:</a:t>
            </a:r>
          </a:p>
          <a:p>
            <a:r>
              <a:rPr lang="cs-CZ" sz="2800" dirty="0" smtClean="0"/>
              <a:t>U součtu desetinných míst je potřeba si dát pozor, aby desetinná čárka byla napsána pod sebou.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1100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 smtClean="0"/>
              <a:t>Červená 3) </a:t>
            </a:r>
          </a:p>
          <a:p>
            <a:pPr marL="0" indent="0" algn="ctr">
              <a:buNone/>
            </a:pPr>
            <a:r>
              <a:rPr lang="cs-CZ" sz="5400" b="1" dirty="0" smtClean="0"/>
              <a:t>Rozhodněte, jedná-li se o úměru:</a:t>
            </a:r>
            <a:br>
              <a:rPr lang="cs-CZ" sz="5400" b="1" dirty="0" smtClean="0"/>
            </a:br>
            <a:r>
              <a:rPr lang="cs-CZ" sz="5400" b="1" dirty="0" smtClean="0"/>
              <a:t>6 : 2 = 24 : 16</a:t>
            </a:r>
            <a:endParaRPr lang="cs-CZ" sz="5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365104"/>
            <a:ext cx="19442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ne</a:t>
            </a:r>
          </a:p>
          <a:p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172063"/>
            <a:ext cx="40684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Rozhodněte, zda je pravda:</a:t>
            </a:r>
          </a:p>
          <a:p>
            <a:r>
              <a:rPr lang="cs-CZ" sz="2800" dirty="0" smtClean="0"/>
              <a:t>U násobení  záleží na zápisu čísel pod sebou. 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1100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Červená 4) </a:t>
            </a:r>
          </a:p>
          <a:p>
            <a:pPr marL="0" indent="0" algn="ctr">
              <a:buNone/>
            </a:pPr>
            <a:r>
              <a:rPr lang="cs-CZ" sz="5400" b="1" dirty="0" smtClean="0"/>
              <a:t>Jaká úměrnost je mezi počtem výrobků a jejich cenou?</a:t>
            </a:r>
            <a:endParaRPr lang="cs-CZ" sz="5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365104"/>
            <a:ext cx="19442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přímá úměrnost</a:t>
            </a:r>
          </a:p>
          <a:p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172063"/>
            <a:ext cx="40684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Rozhodněte, zda je pravda:</a:t>
            </a:r>
          </a:p>
          <a:p>
            <a:r>
              <a:rPr lang="cs-CZ" sz="2800" dirty="0" smtClean="0"/>
              <a:t>Zlomek větší než 1 má ve jmenovateli menší číslo než v čitateli.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1100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smtClean="0"/>
              <a:t>Červená 5) </a:t>
            </a:r>
          </a:p>
          <a:p>
            <a:pPr marL="0" indent="0" algn="ctr">
              <a:buNone/>
            </a:pPr>
            <a:r>
              <a:rPr lang="cs-CZ" sz="5400" b="1" dirty="0" smtClean="0"/>
              <a:t>Dopočítejte chybějící člen úměry:</a:t>
            </a:r>
            <a:br>
              <a:rPr lang="cs-CZ" sz="5400" b="1" dirty="0" smtClean="0"/>
            </a:br>
            <a:r>
              <a:rPr lang="cs-CZ" sz="5400" b="1" dirty="0" smtClean="0"/>
              <a:t>5 : 6 = x : 36</a:t>
            </a:r>
            <a:endParaRPr lang="cs-CZ" sz="5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63688" y="3356992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30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172063"/>
            <a:ext cx="40684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Rozhodněte, zda je pravda:</a:t>
            </a:r>
          </a:p>
          <a:p>
            <a:r>
              <a:rPr lang="cs-CZ" sz="2800" dirty="0" smtClean="0"/>
              <a:t>Nulou lze násobit.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1100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Červená 6) </a:t>
            </a:r>
          </a:p>
          <a:p>
            <a:pPr marL="0" indent="0" algn="ctr">
              <a:buNone/>
            </a:pPr>
            <a:r>
              <a:rPr lang="cs-CZ" sz="5400" b="1" dirty="0" smtClean="0"/>
              <a:t>135 : 2  =</a:t>
            </a:r>
            <a:endParaRPr lang="cs-CZ" sz="5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365104"/>
            <a:ext cx="30963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135 : 2 = 67,5</a:t>
            </a:r>
          </a:p>
          <a:p>
            <a:endParaRPr lang="cs-CZ" sz="3200" dirty="0" smtClean="0"/>
          </a:p>
          <a:p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172063"/>
            <a:ext cx="40684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Rozhodněte, zda je pravda:</a:t>
            </a:r>
          </a:p>
          <a:p>
            <a:r>
              <a:rPr lang="cs-CZ" sz="2800" dirty="0" smtClean="0"/>
              <a:t>Pokud je v čitateli nula je zlomek roven nule.</a:t>
            </a:r>
          </a:p>
        </p:txBody>
      </p:sp>
    </p:spTree>
    <p:extLst>
      <p:ext uri="{BB962C8B-B14F-4D97-AF65-F5344CB8AC3E}">
        <p14:creationId xmlns="" xmlns:p14="http://schemas.microsoft.com/office/powerpoint/2010/main" val="11100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Červená 7) </a:t>
            </a:r>
          </a:p>
          <a:p>
            <a:pPr marL="0" indent="0" algn="ctr">
              <a:buNone/>
            </a:pPr>
            <a:r>
              <a:rPr lang="cs-CZ" sz="5400" b="1" dirty="0" smtClean="0"/>
              <a:t>5,91 + 35 : 7 =</a:t>
            </a:r>
            <a:endParaRPr lang="cs-CZ" sz="5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365104"/>
            <a:ext cx="33123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5,91 + 5 = 10,91 </a:t>
            </a:r>
          </a:p>
          <a:p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172063"/>
            <a:ext cx="40684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Rozhodněte, zda je pravda:</a:t>
            </a:r>
          </a:p>
          <a:p>
            <a:r>
              <a:rPr lang="cs-CZ" sz="2800" dirty="0" smtClean="0"/>
              <a:t>U odečítání můžeme vyměnit pořadí zadaných čísel.</a:t>
            </a:r>
          </a:p>
        </p:txBody>
      </p:sp>
    </p:spTree>
    <p:extLst>
      <p:ext uri="{BB962C8B-B14F-4D97-AF65-F5344CB8AC3E}">
        <p14:creationId xmlns="" xmlns:p14="http://schemas.microsoft.com/office/powerpoint/2010/main" val="11100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 smtClean="0"/>
              <a:t>Červená 8) </a:t>
            </a:r>
            <a:br>
              <a:rPr lang="cs-CZ" dirty="0" smtClean="0"/>
            </a:br>
            <a:r>
              <a:rPr lang="cs-CZ" sz="5400" b="1" dirty="0" smtClean="0"/>
              <a:t>Rozhodněte, jedná-li se o výraz:</a:t>
            </a:r>
            <a:br>
              <a:rPr lang="cs-CZ" sz="5400" b="1" dirty="0" smtClean="0"/>
            </a:br>
            <a:r>
              <a:rPr lang="cs-CZ" sz="5400" b="1" dirty="0" smtClean="0"/>
              <a:t>8 x + 15</a:t>
            </a:r>
            <a:endParaRPr lang="cs-CZ" dirty="0" smtClean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365104"/>
            <a:ext cx="31683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ano </a:t>
            </a:r>
          </a:p>
          <a:p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172063"/>
            <a:ext cx="40684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Rozhodněte, zda je pravda:</a:t>
            </a:r>
          </a:p>
          <a:p>
            <a:r>
              <a:rPr lang="cs-CZ" sz="2800" dirty="0" smtClean="0"/>
              <a:t>Odčítání má přednost před dělením. 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1100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Červená 9)</a:t>
            </a:r>
            <a:br>
              <a:rPr lang="cs-CZ" dirty="0" smtClean="0"/>
            </a:br>
            <a:r>
              <a:rPr lang="cs-CZ" sz="4000" b="1" dirty="0" smtClean="0"/>
              <a:t>Jaká je hodnota výrazu pro a = 5</a:t>
            </a:r>
            <a:br>
              <a:rPr lang="cs-CZ" sz="4000" b="1" dirty="0" smtClean="0"/>
            </a:br>
            <a:r>
              <a:rPr lang="cs-CZ" sz="4000" b="1" dirty="0" smtClean="0"/>
              <a:t>6 a - 4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365104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26</a:t>
            </a:r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172063"/>
            <a:ext cx="40684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Rozhodněte, zda je pravda:</a:t>
            </a:r>
          </a:p>
          <a:p>
            <a:r>
              <a:rPr lang="cs-CZ" sz="2800" dirty="0" smtClean="0"/>
              <a:t>Lze dělit desetinným číslem bez předchozí úpravy. 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1100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8244408" y="476672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Červená 10) </a:t>
            </a:r>
          </a:p>
          <a:p>
            <a:pPr marL="0" indent="0" algn="ctr">
              <a:buNone/>
            </a:pPr>
            <a:r>
              <a:rPr lang="cs-CZ" sz="5400" b="1" dirty="0" smtClean="0"/>
              <a:t>4 + 2 . 9 =</a:t>
            </a:r>
            <a:endParaRPr lang="cs-CZ" sz="5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3356992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4365104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22</a:t>
            </a:r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6876256" y="3212976"/>
            <a:ext cx="122413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Náhradní otázka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172063"/>
            <a:ext cx="40684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Rozhodněte, zda je pravda:</a:t>
            </a:r>
          </a:p>
          <a:p>
            <a:r>
              <a:rPr lang="cs-CZ" sz="2800" dirty="0" smtClean="0"/>
              <a:t>Pokud násobíme libovolné číslo jedničkou, je toto libovolné číslo výsledkem.</a:t>
            </a:r>
          </a:p>
          <a:p>
            <a:endParaRPr lang="cs-CZ" sz="2800" dirty="0" smtClean="0"/>
          </a:p>
        </p:txBody>
      </p:sp>
    </p:spTree>
    <p:extLst>
      <p:ext uri="{BB962C8B-B14F-4D97-AF65-F5344CB8AC3E}">
        <p14:creationId xmlns="" xmlns:p14="http://schemas.microsoft.com/office/powerpoint/2010/main" val="11100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latin typeface="+mj-lt"/>
              </a:rPr>
              <a:t>Použité zdroje</a:t>
            </a:r>
            <a:endParaRPr lang="cs-CZ" dirty="0">
              <a:latin typeface="+mj-lt"/>
            </a:endParaRP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15925" y="6180138"/>
            <a:ext cx="8281988" cy="576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4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Lucie </a:t>
            </a:r>
            <a:r>
              <a:rPr lang="cs-CZ" sz="1400" i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Vykydalová</a:t>
            </a:r>
            <a:r>
              <a:rPr lang="cs-CZ" sz="14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14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45" name="Obdélník 4"/>
          <p:cNvSpPr>
            <a:spLocks noChangeArrowheads="1"/>
          </p:cNvSpPr>
          <p:nvPr/>
        </p:nvSpPr>
        <p:spPr bwMode="auto">
          <a:xfrm>
            <a:off x="415925" y="1341438"/>
            <a:ext cx="644207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 </a:t>
            </a:r>
            <a:r>
              <a:rPr lang="cs-CZ" sz="2400" dirty="0" smtClean="0">
                <a:latin typeface="Franklin Gothic Book" pitchFamily="34" charset="0"/>
              </a:rPr>
              <a:t>obrázek (snímek 4) je z archivu autora.</a:t>
            </a:r>
            <a:endParaRPr lang="cs-CZ" sz="2400" dirty="0">
              <a:latin typeface="Franklin Gothic Book" pitchFamily="34" charset="0"/>
            </a:endParaRPr>
          </a:p>
          <a:p>
            <a:endParaRPr lang="cs-CZ" dirty="0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457</TotalTime>
  <Words>833</Words>
  <Application>Microsoft Office PowerPoint</Application>
  <PresentationFormat>Předvádění na obrazovce (4:3)</PresentationFormat>
  <Paragraphs>195</Paragraphs>
  <Slides>25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Motiv systému Office</vt:lpstr>
      <vt:lpstr>Snímek 1</vt:lpstr>
      <vt:lpstr>Výukový materiál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Použité zdroje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Ang</dc:creator>
  <cp:lastModifiedBy>Lucka</cp:lastModifiedBy>
  <cp:revision>40</cp:revision>
  <dcterms:created xsi:type="dcterms:W3CDTF">2012-11-27T11:00:58Z</dcterms:created>
  <dcterms:modified xsi:type="dcterms:W3CDTF">2014-02-09T19:39:59Z</dcterms:modified>
</cp:coreProperties>
</file>