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263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358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128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755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680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193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163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874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488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810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54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71374-634F-418B-AF73-73D4D0FBDC93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F299BE-D503-4089-930B-3BB9B1FA8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016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ktualne.cz/wiki/finance/podpora-v-nezamestnanosti-2013/r~i:wiki:3552/" TargetMode="External"/><Relationship Id="rId2" Type="http://schemas.openxmlformats.org/officeDocument/2006/relationships/hyperlink" Target="https://portal.mpsv.cz/sz/downlo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 A3_11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</a:t>
            </a:r>
            <a:r>
              <a:rPr lang="cs-CZ" b="1" dirty="0" smtClean="0"/>
              <a:t>19.5. </a:t>
            </a:r>
            <a:r>
              <a:rPr lang="cs-CZ" b="1" smtClean="0"/>
              <a:t>2014               </a:t>
            </a:r>
            <a:r>
              <a:rPr lang="cs-CZ" b="1" dirty="0" smtClean="0"/>
              <a:t>Třída</a:t>
            </a:r>
            <a:r>
              <a:rPr lang="cs-CZ" b="1" smtClean="0"/>
              <a:t>:   </a:t>
            </a:r>
            <a:r>
              <a:rPr lang="cs-CZ" b="1" smtClean="0"/>
              <a:t>3PČ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27376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Obor vzdělání:</a:t>
            </a:r>
          </a:p>
          <a:p>
            <a:pPr>
              <a:buNone/>
            </a:pPr>
            <a:r>
              <a:rPr lang="cs-CZ" b="1" dirty="0" smtClean="0"/>
              <a:t>Předmět: Občanská výchova</a:t>
            </a:r>
          </a:p>
          <a:p>
            <a:pPr>
              <a:buNone/>
            </a:pPr>
            <a:r>
              <a:rPr lang="cs-CZ" b="1" dirty="0" smtClean="0"/>
              <a:t>Ročník:</a:t>
            </a:r>
          </a:p>
          <a:p>
            <a:pPr>
              <a:buNone/>
            </a:pPr>
            <a:r>
              <a:rPr lang="cs-CZ" b="1" dirty="0" smtClean="0"/>
              <a:t>Klíčová slova: Úřad práce, hledání zaměstnání, rekvalifikace, podpora v nezaměstnanosti</a:t>
            </a:r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655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ÚŘAD PRÁCE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je </a:t>
            </a:r>
            <a:r>
              <a:rPr lang="cs-CZ" dirty="0"/>
              <a:t>státní instituce</a:t>
            </a:r>
          </a:p>
          <a:p>
            <a:pPr marL="0" indent="0">
              <a:buNone/>
            </a:pPr>
            <a:r>
              <a:rPr lang="cs-CZ" dirty="0" smtClean="0"/>
              <a:t> - najdeme v okresních městech </a:t>
            </a:r>
          </a:p>
          <a:p>
            <a:pPr>
              <a:buFontTx/>
              <a:buChar char="-"/>
            </a:pPr>
            <a:r>
              <a:rPr lang="cs-CZ" dirty="0" smtClean="0"/>
              <a:t>má pobočky i v dalších městech,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aby byl občanům dostupný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hlavní činností je poskytování informací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pracovního trhu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844824"/>
            <a:ext cx="2476500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734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SLUŽBY ÚŘADU PRÁCE</a:t>
            </a:r>
            <a:endParaRPr lang="cs-CZ" sz="6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PRO ŽÁKY ZÁKLADNÍCH A STŘEDNÍCH ŠKOL: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- </a:t>
            </a:r>
            <a:r>
              <a:rPr lang="cs-CZ" dirty="0" smtClean="0"/>
              <a:t>informace k volbě povolání</a:t>
            </a:r>
          </a:p>
          <a:p>
            <a:pPr marL="0" indent="0">
              <a:buNone/>
            </a:pPr>
            <a:r>
              <a:rPr lang="cs-CZ" b="1" dirty="0"/>
              <a:t>  </a:t>
            </a:r>
            <a:r>
              <a:rPr lang="cs-CZ" b="1" dirty="0" smtClean="0"/>
              <a:t> </a:t>
            </a:r>
            <a:r>
              <a:rPr lang="cs-CZ" dirty="0" smtClean="0"/>
              <a:t>- testy k výběru povolání pro zájemce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komplexní informace o školách a otevíraných studijních a učebních oborech, nástavbách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informace o uplatnění žáků v praxi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027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POMOC PŘI HLEDÁNÍ ZAMĚSTNÁNÍ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Všem občanům</a:t>
            </a:r>
          </a:p>
          <a:p>
            <a:r>
              <a:rPr lang="cs-CZ" dirty="0"/>
              <a:t>poskytuje informační služby v oblasti pracovních příležitostí, zejména </a:t>
            </a:r>
            <a:r>
              <a:rPr lang="cs-CZ" dirty="0" smtClean="0"/>
              <a:t>informace o:</a:t>
            </a:r>
            <a:endParaRPr lang="cs-CZ" dirty="0"/>
          </a:p>
          <a:p>
            <a:r>
              <a:rPr lang="cs-CZ" dirty="0"/>
              <a:t>volných pracovních místech v České republice a zemích EU </a:t>
            </a:r>
          </a:p>
          <a:p>
            <a:r>
              <a:rPr lang="cs-CZ" dirty="0"/>
              <a:t>situaci na trhu práce  v České republice a zemích EU </a:t>
            </a:r>
          </a:p>
          <a:p>
            <a:r>
              <a:rPr lang="cs-CZ" dirty="0"/>
              <a:t>podmínkách zaměstnávání v zahraničí </a:t>
            </a:r>
          </a:p>
          <a:p>
            <a:r>
              <a:rPr lang="cs-CZ" dirty="0"/>
              <a:t>možnostech dalšího vzdělávání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924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UCHAZEČŮM O ZAMĚSTNÁNÍ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poskytuje služby spojené se zprostředkováním vhodného zaměstnání </a:t>
            </a:r>
          </a:p>
          <a:p>
            <a:r>
              <a:rPr lang="cs-CZ" dirty="0"/>
              <a:t>vyplácí podporu v nezaměstnanosti a podporu při rekvalifikaci </a:t>
            </a:r>
          </a:p>
          <a:p>
            <a:r>
              <a:rPr lang="cs-CZ" dirty="0"/>
              <a:t>může zabezpečit rekvalifikaci, vyžaduje-li to jejich uplatnění na trhu práce </a:t>
            </a:r>
          </a:p>
          <a:p>
            <a:r>
              <a:rPr lang="cs-CZ" dirty="0"/>
              <a:t>může poskytnout příspěvek na zřízení společensky účelného pracovního místa za účelem výkonu samostatné výdělečné činnosti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944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SLUŽBY PRO ZAMĚSTNAVATELE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/>
              <a:t>vyhledává na volná pracovní místa uchazeče o zaměstnání a zájemce o zaměstnání </a:t>
            </a:r>
            <a:endParaRPr lang="cs-CZ" dirty="0" smtClean="0"/>
          </a:p>
          <a:p>
            <a:r>
              <a:rPr lang="cs-CZ" dirty="0"/>
              <a:t>poskytuje příspěvek na podporu zaměstnávání osob se zdravotním postižením </a:t>
            </a:r>
            <a:endParaRPr lang="cs-CZ" dirty="0" smtClean="0"/>
          </a:p>
          <a:p>
            <a:r>
              <a:rPr lang="cs-CZ" dirty="0" smtClean="0"/>
              <a:t>může poskytnout příspěvky na vytvoření nových pracovních příležitostí</a:t>
            </a:r>
          </a:p>
          <a:p>
            <a:r>
              <a:rPr lang="cs-CZ" dirty="0" smtClean="0"/>
              <a:t>uhradit náklady na rekvalifikaci pro další uplatnění zaměstnanců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099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PODPORA V NEZAMĚSTNANOSTI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/>
              <a:t>Lidé do 50 let</a:t>
            </a:r>
            <a:r>
              <a:rPr lang="cs-CZ" dirty="0"/>
              <a:t> věku mohou dostávat podporu po dobu pěti </a:t>
            </a:r>
            <a:r>
              <a:rPr lang="cs-CZ" dirty="0" smtClean="0"/>
              <a:t>měsíců</a:t>
            </a:r>
          </a:p>
          <a:p>
            <a:r>
              <a:rPr lang="cs-CZ" dirty="0" smtClean="0"/>
              <a:t>lidé </a:t>
            </a:r>
            <a:r>
              <a:rPr lang="cs-CZ" b="1" dirty="0"/>
              <a:t>od 50 do 55 let </a:t>
            </a:r>
            <a:r>
              <a:rPr lang="cs-CZ" dirty="0"/>
              <a:t>ji mohou pobírat osm měsíců </a:t>
            </a:r>
            <a:endParaRPr lang="cs-CZ" dirty="0" smtClean="0"/>
          </a:p>
          <a:p>
            <a:r>
              <a:rPr lang="cs-CZ" dirty="0" smtClean="0"/>
              <a:t>lidé </a:t>
            </a:r>
            <a:r>
              <a:rPr lang="cs-CZ" b="1" dirty="0"/>
              <a:t>nad 55 let </a:t>
            </a:r>
            <a:r>
              <a:rPr lang="cs-CZ" dirty="0"/>
              <a:t>až jedenáct měsíců. Jde o takzvanou podpůrčí dobu.</a:t>
            </a:r>
          </a:p>
        </p:txBody>
      </p:sp>
    </p:spTree>
    <p:extLst>
      <p:ext uri="{BB962C8B-B14F-4D97-AF65-F5344CB8AC3E}">
        <p14:creationId xmlns:p14="http://schemas.microsoft.com/office/powerpoint/2010/main" val="1461551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VÝŠE PODPORY V NEZAMĚSTNANOSTI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/>
              <a:t>První dva měsíce </a:t>
            </a:r>
            <a:r>
              <a:rPr lang="cs-CZ" sz="3600" b="1" dirty="0" smtClean="0"/>
              <a:t> - </a:t>
            </a:r>
            <a:r>
              <a:rPr lang="cs-CZ" sz="3600" b="1" dirty="0" smtClean="0">
                <a:solidFill>
                  <a:srgbClr val="FF0000"/>
                </a:solidFill>
              </a:rPr>
              <a:t>65 </a:t>
            </a:r>
            <a:r>
              <a:rPr lang="cs-CZ" sz="3600" b="1" dirty="0">
                <a:solidFill>
                  <a:srgbClr val="FF0000"/>
                </a:solidFill>
              </a:rPr>
              <a:t>procent </a:t>
            </a:r>
            <a:r>
              <a:rPr lang="cs-CZ" sz="3600" dirty="0"/>
              <a:t>průměrného čistého měsíčního výdělku </a:t>
            </a:r>
            <a:r>
              <a:rPr lang="cs-CZ" sz="3600" dirty="0" smtClean="0"/>
              <a:t>  z předchozího zaměstnání, maximálně  14 280 korun</a:t>
            </a:r>
            <a:endParaRPr lang="cs-CZ" sz="3600" dirty="0"/>
          </a:p>
          <a:p>
            <a:r>
              <a:rPr lang="cs-CZ" sz="3600" b="1" dirty="0"/>
              <a:t>Další dva měsíce</a:t>
            </a:r>
            <a:r>
              <a:rPr lang="cs-CZ" sz="3600" dirty="0"/>
              <a:t> </a:t>
            </a:r>
            <a:r>
              <a:rPr lang="cs-CZ" sz="3600" dirty="0" smtClean="0"/>
              <a:t>- </a:t>
            </a:r>
            <a:r>
              <a:rPr lang="cs-CZ" sz="3600" b="1" dirty="0" smtClean="0">
                <a:solidFill>
                  <a:srgbClr val="FF0000"/>
                </a:solidFill>
              </a:rPr>
              <a:t>50 </a:t>
            </a:r>
            <a:r>
              <a:rPr lang="cs-CZ" sz="3600" b="1" dirty="0">
                <a:solidFill>
                  <a:srgbClr val="FF0000"/>
                </a:solidFill>
              </a:rPr>
              <a:t>procent </a:t>
            </a:r>
            <a:r>
              <a:rPr lang="cs-CZ" sz="3600" dirty="0"/>
              <a:t>dřívějšího výdělku </a:t>
            </a:r>
            <a:r>
              <a:rPr lang="cs-CZ" sz="3600" dirty="0" smtClean="0"/>
              <a:t> </a:t>
            </a:r>
          </a:p>
          <a:p>
            <a:r>
              <a:rPr lang="cs-CZ" sz="3600" b="1" dirty="0" smtClean="0"/>
              <a:t>zbytek</a:t>
            </a:r>
            <a:r>
              <a:rPr lang="cs-CZ" sz="3600" dirty="0" smtClean="0"/>
              <a:t> </a:t>
            </a:r>
            <a:r>
              <a:rPr lang="cs-CZ" sz="3600" dirty="0"/>
              <a:t>podpůrčí doby </a:t>
            </a:r>
            <a:r>
              <a:rPr lang="cs-CZ" sz="3600" dirty="0" smtClean="0"/>
              <a:t> - </a:t>
            </a:r>
            <a:r>
              <a:rPr lang="cs-CZ" sz="3600" b="1" dirty="0" smtClean="0">
                <a:solidFill>
                  <a:srgbClr val="FF0000"/>
                </a:solidFill>
              </a:rPr>
              <a:t>45 procent</a:t>
            </a:r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sz="3600" b="1" dirty="0"/>
              <a:t>Při rekvalifikaci</a:t>
            </a:r>
            <a:r>
              <a:rPr lang="cs-CZ" sz="3600" dirty="0"/>
              <a:t> </a:t>
            </a:r>
            <a:r>
              <a:rPr lang="cs-CZ" sz="3600" dirty="0" smtClean="0"/>
              <a:t>- </a:t>
            </a:r>
            <a:r>
              <a:rPr lang="cs-CZ" sz="3600" b="1" dirty="0" smtClean="0">
                <a:solidFill>
                  <a:srgbClr val="FF0000"/>
                </a:solidFill>
              </a:rPr>
              <a:t>60 </a:t>
            </a:r>
            <a:r>
              <a:rPr lang="cs-CZ" sz="3600" b="1" dirty="0">
                <a:solidFill>
                  <a:srgbClr val="FF0000"/>
                </a:solidFill>
              </a:rPr>
              <a:t>procent </a:t>
            </a:r>
            <a:r>
              <a:rPr lang="cs-CZ" sz="3600" dirty="0"/>
              <a:t>dřívějšího výdělku, </a:t>
            </a:r>
            <a:r>
              <a:rPr lang="cs-CZ" sz="3600" dirty="0" smtClean="0"/>
              <a:t>max. 16 tis. Kč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59574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NÁROK NA PODPORU V NEZAMĚSTNANOSTI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Nárok </a:t>
            </a:r>
            <a:r>
              <a:rPr lang="cs-CZ" dirty="0"/>
              <a:t>má občan s bydlištěm na území ČR, který v posledních </a:t>
            </a:r>
            <a:r>
              <a:rPr lang="cs-CZ" b="1" dirty="0"/>
              <a:t>dvou letech </a:t>
            </a:r>
            <a:r>
              <a:rPr lang="cs-CZ" dirty="0"/>
              <a:t>před zařazením do evidence uchazečů o zaměstnání získal alespoň </a:t>
            </a:r>
            <a:r>
              <a:rPr lang="cs-CZ" b="1" dirty="0"/>
              <a:t>12 měsíců důchodového pojištění. </a:t>
            </a:r>
            <a:r>
              <a:rPr lang="cs-CZ" dirty="0"/>
              <a:t>Potřebnou dobu pojištění je možné získat i prostřednictvím takzvaných náhradních dob, což je třeba doba pobírání invalidního důchodu pro invaliditu třetího stupně, péče o dítě do čtyř let, doba výkonu veřejné služby či dlouhodobé dobrovolnické </a:t>
            </a:r>
            <a:r>
              <a:rPr lang="cs-CZ" dirty="0" smtClean="0"/>
              <a:t>služby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8049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marL="0" lvl="0" indent="0">
              <a:buNone/>
            </a:pPr>
            <a:r>
              <a:rPr lang="cs-CZ" dirty="0" smtClean="0"/>
              <a:t>  externí zdroje  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portal.mpsv.cz/sz/download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http://www.aktualne.cz/wiki/finance/podpora-v-nezamestnanosti-2013/r~i:wiki:3552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6429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411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systému Office</vt:lpstr>
      <vt:lpstr>DUM - Digitální Učební Materiál </vt:lpstr>
      <vt:lpstr>DUM - Digitální Učební Materiál</vt:lpstr>
      <vt:lpstr>ÚŘAD PRÁCE</vt:lpstr>
      <vt:lpstr>SLUŽBY ÚŘADU PRÁCE</vt:lpstr>
      <vt:lpstr>POMOC PŘI HLEDÁNÍ ZAMĚSTNÁNÍ</vt:lpstr>
      <vt:lpstr>UCHAZEČŮM O ZAMĚSTNÁNÍ</vt:lpstr>
      <vt:lpstr>SLUŽBY PRO ZAMĚSTNAVATELE</vt:lpstr>
      <vt:lpstr>PODPORA V NEZAMĚSTNANOSTI</vt:lpstr>
      <vt:lpstr>VÝŠE PODPORY V NEZAMĚSTNANOSTI</vt:lpstr>
      <vt:lpstr>NÁROK NA PODPORU V NEZAMĚSTNANOSTI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3</cp:lastModifiedBy>
  <cp:revision>16</cp:revision>
  <dcterms:created xsi:type="dcterms:W3CDTF">2014-05-20T12:11:26Z</dcterms:created>
  <dcterms:modified xsi:type="dcterms:W3CDTF">2014-05-28T19:19:51Z</dcterms:modified>
</cp:coreProperties>
</file>