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8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6B1F4AD-EC1D-4E66-A91C-797ABC82D19F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B802DE-1D51-47F4-85BF-1808D43937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381000" y="3886200"/>
            <a:ext cx="8458200" cy="91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Matematika – přirozená čísla </a:t>
            </a:r>
            <a:endParaRPr lang="cs-CZ" sz="2800" dirty="0" smtClean="0"/>
          </a:p>
        </p:txBody>
      </p:sp>
      <p:pic>
        <p:nvPicPr>
          <p:cNvPr id="5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06614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noFill/>
          <a:ln>
            <a:noFill/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31800" y="1628775"/>
            <a:ext cx="8280400" cy="4873625"/>
          </a:xfrm>
          <a:noFill/>
          <a:ln>
            <a:noFill/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000" dirty="0">
                <a:solidFill>
                  <a:schemeClr val="tx1"/>
                </a:solidFill>
              </a:rPr>
              <a:t>CZ.1.07/1.5.00/34.0077 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000" dirty="0">
                <a:solidFill>
                  <a:schemeClr val="tx1"/>
                </a:solidFill>
              </a:rPr>
              <a:t>III/2 Inovace a zkvalitnění výuky prostřednictvím ICT</a:t>
            </a:r>
            <a:endParaRPr lang="cs-CZ" sz="2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Sada: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8		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VY_32_INOVACE_M_1R_01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Přirozená čísla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395536" y="1556792"/>
            <a:ext cx="8280400" cy="19812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Předmět:  matematika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</a:t>
            </a:r>
          </a:p>
          <a:p>
            <a: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Ročník: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 1.</a:t>
            </a:r>
          </a:p>
          <a:p>
            <a: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Jméno autora: Mgr. Lucie </a:t>
            </a:r>
            <a:r>
              <a:rPr kumimoji="0" lang="cs-CZ" sz="2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Vykydalová</a:t>
            </a:r>
            <a:endParaRPr kumimoji="0" lang="cs-CZ" sz="2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Vytvořeno</a:t>
            </a:r>
            <a:r>
              <a:rPr lang="cs-CZ" sz="2200" b="1" smtClean="0">
                <a:latin typeface="Times New Roman" pitchFamily="18" charset="0"/>
                <a:cs typeface="Times New Roman" pitchFamily="18" charset="0"/>
              </a:rPr>
              <a:t>: srpen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2013</a:t>
            </a: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Škola: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OU 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PrŠ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Mohelnice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Franklin Gothic Book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 2" pitchFamily="18" charset="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Franklin Gothic Book" pitchFamily="34" charset="0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3600" y="5949280"/>
            <a:ext cx="8280400" cy="5762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. Lucie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Vykydalová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395536" y="3429000"/>
            <a:ext cx="8350250" cy="2339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Anotace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slouží k uvědomění si, která čísla jsou přirozená. Zopakuje se desítkový a zkrácený zápis čísla, při tomto zopakujeme ústně řád čísla. Procvičí se čtení čísel. Na konkrétních příkladech se pracuje s vícecifernými čísly. V prezentaci žáci používají nástroj pera i animace a klikání na určitý objekt. 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přirozené číslo, desítkový rozvoj, zkrácený desítkový rozvoj, řád čísel</a:t>
            </a:r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Přirozená čísla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6038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Jedná se o kladná celá čísla, tedy o čísla 1, 2, 3, 4, …</a:t>
            </a:r>
          </a:p>
          <a:p>
            <a:pPr>
              <a:buFont typeface="Wingdings" pitchFamily="2" charset="2"/>
              <a:buChar char="§"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Někdy uměle přidáváme nulu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Užíváme: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Určování počtu 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parku je třicet laviček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Určování pořadí 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První člověk na Měsíci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Desítkový rozvoj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3 . 1000 +9 . 100 + 4 . 10 + 5 . 1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9 . 10 000 + 6 . 1000 + 3 . 100 + 2 . 10 + 4 . 1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Zkrácený rozvoj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3 945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96 324</a:t>
            </a:r>
          </a:p>
          <a:p>
            <a:pPr marL="624078" indent="-514350">
              <a:lnSpc>
                <a:spcPct val="200000"/>
              </a:lnSpc>
              <a:buClrTx/>
              <a:buSzPct val="100000"/>
              <a:buFont typeface="+mj-lt"/>
              <a:buAutoNum type="arabicPeriod"/>
            </a:pPr>
            <a:r>
              <a:rPr lang="cs-CZ" dirty="0" smtClean="0"/>
              <a:t>Napiš desítkový rozvoj u čísel: </a:t>
            </a:r>
          </a:p>
          <a:p>
            <a:pPr marL="624078" indent="-514350">
              <a:buNone/>
            </a:pPr>
            <a:r>
              <a:rPr lang="cs-CZ" dirty="0" smtClean="0"/>
              <a:t>4996, 96 478, 6852, 358, 605, 49 008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/>
          <a:lstStyle/>
          <a:p>
            <a:pPr marL="624078" indent="-514350">
              <a:buClrTx/>
              <a:buSzPct val="100000"/>
              <a:buFont typeface="+mj-lt"/>
              <a:buAutoNum type="arabicPeriod" startAt="2"/>
            </a:pPr>
            <a:r>
              <a:rPr lang="cs-CZ" dirty="0" smtClean="0"/>
              <a:t>Napiš zkrácený zápis čísla:</a:t>
            </a:r>
          </a:p>
          <a:p>
            <a:pPr marL="880110" lvl="1" indent="-514350">
              <a:lnSpc>
                <a:spcPct val="200000"/>
              </a:lnSpc>
              <a:buClrTx/>
              <a:buFont typeface="+mj-lt"/>
              <a:buAutoNum type="alphaLcParenR"/>
            </a:pPr>
            <a:r>
              <a:rPr lang="cs-CZ" sz="2400" dirty="0" smtClean="0"/>
              <a:t>5 . 1000 + 9 . 100 + 3 . 10 + 3 . 1</a:t>
            </a:r>
          </a:p>
          <a:p>
            <a:pPr marL="880110" lvl="1" indent="-514350">
              <a:lnSpc>
                <a:spcPct val="200000"/>
              </a:lnSpc>
              <a:buClrTx/>
              <a:buFont typeface="+mj-lt"/>
              <a:buAutoNum type="alphaLcParenR"/>
            </a:pPr>
            <a:r>
              <a:rPr lang="cs-CZ" sz="2400" dirty="0" smtClean="0"/>
              <a:t>9 . 1000 + 8 . 100 + (0 . 10) + 5 . 1</a:t>
            </a:r>
          </a:p>
          <a:p>
            <a:pPr marL="880110" lvl="1" indent="-514350">
              <a:lnSpc>
                <a:spcPct val="200000"/>
              </a:lnSpc>
              <a:buClrTx/>
              <a:buFont typeface="+mj-lt"/>
              <a:buAutoNum type="alphaLcParenR"/>
            </a:pPr>
            <a:r>
              <a:rPr lang="cs-CZ" sz="2400" dirty="0" smtClean="0"/>
              <a:t>8 . 100 + 3 . 10 + 4 . 1</a:t>
            </a:r>
          </a:p>
          <a:p>
            <a:pPr marL="880110" lvl="1" indent="-514350">
              <a:lnSpc>
                <a:spcPct val="200000"/>
              </a:lnSpc>
              <a:buClrTx/>
              <a:buFont typeface="+mj-lt"/>
              <a:buAutoNum type="alphaLcParenR"/>
            </a:pPr>
            <a:r>
              <a:rPr lang="cs-CZ" sz="2400" dirty="0" smtClean="0"/>
              <a:t>6 . 100 000 + 5 . 1000 + 4 . 100 + 6 . 1</a:t>
            </a:r>
          </a:p>
          <a:p>
            <a:pPr marL="880110" lvl="1" indent="-514350">
              <a:lnSpc>
                <a:spcPct val="200000"/>
              </a:lnSpc>
              <a:buClrTx/>
              <a:buFont typeface="+mj-lt"/>
              <a:buAutoNum type="alphaLcParenR"/>
            </a:pPr>
            <a:r>
              <a:rPr lang="cs-CZ" sz="2400" dirty="0" smtClean="0"/>
              <a:t>4 . 10 000 + 3 . 1000 + 1 . 10 + 9 . 1</a:t>
            </a:r>
          </a:p>
          <a:p>
            <a:pPr marL="880110" lvl="1" indent="-514350">
              <a:lnSpc>
                <a:spcPct val="200000"/>
              </a:lnSpc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411760" y="5877272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5933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948264" y="5949280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9805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499992" y="5877272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834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5508104" y="5157192"/>
            <a:ext cx="22322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605 406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971600" y="5013176"/>
            <a:ext cx="25922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43 019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88858E-7 L 0.45677 -0.7653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00" y="-3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6.88858E-7 L -0.0158 -0.62922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" y="-3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2612 L 0.16528 -0.4875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3385 -0.26213 " pathEditMode="relative" ptsTypes="AA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592 -0.10494 " pathEditMode="relative" ptsTypes="A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sz="2800" b="0" dirty="0" smtClean="0">
                <a:solidFill>
                  <a:schemeClr val="tx1"/>
                </a:solidFill>
                <a:effectLst/>
              </a:rPr>
              <a:t>Přečtěte čísla:</a:t>
            </a:r>
            <a:endParaRPr lang="cs-CZ" sz="28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07704" y="1844824"/>
            <a:ext cx="22322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53 548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827584" y="3284984"/>
            <a:ext cx="22322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18 330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5364088" y="1844824"/>
            <a:ext cx="230425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641 402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339752" y="4509120"/>
            <a:ext cx="237626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65 731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5796136" y="2996952"/>
            <a:ext cx="216024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933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5724128" y="465313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15 908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707904" y="3068960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503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686800" cy="45259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err="1" smtClean="0"/>
              <a:t>Třista</a:t>
            </a:r>
            <a:r>
              <a:rPr lang="cs-CZ" sz="2400" dirty="0" smtClean="0"/>
              <a:t> </a:t>
            </a:r>
            <a:r>
              <a:rPr lang="cs-CZ" sz="2400" dirty="0" err="1" smtClean="0"/>
              <a:t>čtyřicetosm</a:t>
            </a:r>
            <a:endParaRPr lang="cs-CZ" sz="2400" dirty="0" smtClean="0"/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err="1" smtClean="0"/>
              <a:t>Osmdesáttřitisíc</a:t>
            </a:r>
            <a:r>
              <a:rPr lang="cs-CZ" sz="2400" dirty="0" smtClean="0"/>
              <a:t> </a:t>
            </a:r>
            <a:r>
              <a:rPr lang="cs-CZ" sz="2400" dirty="0" err="1" smtClean="0"/>
              <a:t>devětsettřicetpět</a:t>
            </a:r>
            <a:endParaRPr lang="cs-CZ" sz="2400" dirty="0" smtClean="0"/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err="1" smtClean="0"/>
              <a:t>Dvěstědevadesáttři</a:t>
            </a:r>
            <a:endParaRPr lang="cs-CZ" sz="2400" dirty="0" smtClean="0"/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err="1" smtClean="0"/>
              <a:t>Čtyřimiliony</a:t>
            </a:r>
            <a:r>
              <a:rPr lang="cs-CZ" sz="2400" dirty="0" smtClean="0"/>
              <a:t> </a:t>
            </a:r>
            <a:r>
              <a:rPr lang="cs-CZ" sz="2400" dirty="0" err="1" smtClean="0"/>
              <a:t>osmdesátdvatisíc</a:t>
            </a:r>
            <a:r>
              <a:rPr lang="cs-CZ" sz="2400" dirty="0" smtClean="0"/>
              <a:t> </a:t>
            </a:r>
            <a:r>
              <a:rPr lang="cs-CZ" sz="2400" dirty="0" err="1" smtClean="0"/>
              <a:t>sedmsetpadesátjedna</a:t>
            </a:r>
            <a:endParaRPr lang="cs-CZ" sz="2400" dirty="0" smtClean="0"/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err="1" smtClean="0"/>
              <a:t>Stojedenácttisíc</a:t>
            </a:r>
            <a:r>
              <a:rPr lang="cs-CZ" sz="2400" dirty="0" smtClean="0"/>
              <a:t> </a:t>
            </a:r>
            <a:r>
              <a:rPr lang="cs-CZ" sz="2400" dirty="0" err="1" smtClean="0"/>
              <a:t>pětsetdvacetšest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sz="2800" b="0" dirty="0" smtClean="0">
                <a:solidFill>
                  <a:schemeClr val="tx1"/>
                </a:solidFill>
                <a:effectLst/>
              </a:rPr>
              <a:t>Zapište čísla pomocí číslic:</a:t>
            </a:r>
            <a:endParaRPr lang="cs-CZ" sz="28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11960" y="1484784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348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516216" y="2204864"/>
            <a:ext cx="20882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83 935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499992" y="2996952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293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623720" y="4437112"/>
            <a:ext cx="252028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4 082 751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95936" y="5301208"/>
            <a:ext cx="244827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111 526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1872208"/>
          </a:xfrm>
        </p:spPr>
        <p:txBody>
          <a:bodyPr>
            <a:noAutofit/>
          </a:bodyPr>
          <a:lstStyle/>
          <a:p>
            <a:pPr marL="624078" indent="-514350">
              <a:lnSpc>
                <a:spcPct val="200000"/>
              </a:lnSpc>
              <a:buClrTx/>
              <a:buSzPct val="100000"/>
              <a:buFont typeface="+mj-lt"/>
              <a:buAutoNum type="arabicPeriod" startAt="5"/>
            </a:pPr>
            <a:r>
              <a:rPr lang="cs-CZ" sz="3200" dirty="0" smtClean="0"/>
              <a:t>Z uvedených čísel vypište všechna:</a:t>
            </a:r>
            <a:br>
              <a:rPr lang="cs-CZ" sz="3200" dirty="0" smtClean="0"/>
            </a:br>
            <a:r>
              <a:rPr lang="cs-CZ" sz="3200" dirty="0" smtClean="0"/>
              <a:t>a) trojciferná</a:t>
            </a:r>
          </a:p>
          <a:p>
            <a:pPr marL="624078" indent="-514350">
              <a:lnSpc>
                <a:spcPct val="200000"/>
              </a:lnSpc>
              <a:buClrTx/>
              <a:buSzPct val="100000"/>
              <a:buNone/>
            </a:pPr>
            <a:r>
              <a:rPr lang="cs-CZ" sz="3200" dirty="0" smtClean="0"/>
              <a:t>	b) dvojciferná</a:t>
            </a:r>
          </a:p>
          <a:p>
            <a:pPr marL="624078" indent="-514350">
              <a:lnSpc>
                <a:spcPct val="200000"/>
              </a:lnSpc>
              <a:buNone/>
            </a:pPr>
            <a:r>
              <a:rPr lang="cs-CZ" sz="3200" dirty="0" smtClean="0"/>
              <a:t>     c) čtyřciferná</a:t>
            </a:r>
          </a:p>
          <a:p>
            <a:pPr marL="624078" indent="-514350">
              <a:buNone/>
            </a:pPr>
            <a:r>
              <a:rPr lang="cs-CZ" sz="3200" dirty="0" smtClean="0"/>
              <a:t>    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5724128" y="6209928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5 923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5292080" y="4581128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1641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3528" y="5157192"/>
            <a:ext cx="25922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2</a:t>
            </a:r>
            <a:r>
              <a:rPr lang="cs-CZ" sz="3200" dirty="0" smtClean="0"/>
              <a:t>81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779912" y="6209928"/>
            <a:ext cx="16561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33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059832" y="5373216"/>
            <a:ext cx="194421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96 533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164288" y="5589240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62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7308304" y="4869160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220072" y="5445224"/>
            <a:ext cx="158417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995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4965 -0.30398 " pathEditMode="relative" ptsTypes="AA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4.47064E-6 L 0.11024 -0.52427 " pathEditMode="relative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2806E-6 L -0.25972 -0.34605 " pathEditMode="relative" ptsTypes="AA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18308E-7 L 0.32292 -0.4718 " pathEditMode="relative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09108E-6 L -0.08663 -0.06288 " pathEditMode="relative" ptsTypes="AA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05132E-6 L 0.33872 -0.4667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-2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  <p:bldP spid="7" grpId="0" animBg="1"/>
      <p:bldP spid="9" grpId="0" animBg="1"/>
      <p:bldP spid="11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pPr marL="624078" indent="-514350">
              <a:buClrTx/>
              <a:buSzPct val="100000"/>
              <a:buFont typeface="+mj-lt"/>
              <a:buAutoNum type="arabicPeriod" startAt="6"/>
            </a:pPr>
            <a:r>
              <a:rPr lang="cs-CZ" sz="3200" dirty="0" smtClean="0"/>
              <a:t>Z číslic 2, 5, 9, 1 utvořte alespoň čtyři různá trojciferná čísla:</a:t>
            </a:r>
            <a:br>
              <a:rPr lang="cs-CZ" sz="3200" dirty="0" smtClean="0"/>
            </a:br>
            <a:endParaRPr lang="cs-CZ" sz="3200" dirty="0" smtClean="0"/>
          </a:p>
          <a:p>
            <a:pPr marL="880110" lvl="1" indent="-514350">
              <a:buClrTx/>
              <a:buSzPct val="100000"/>
              <a:buFont typeface="+mj-lt"/>
              <a:buAutoNum type="alphaLcPeriod"/>
            </a:pPr>
            <a:r>
              <a:rPr lang="cs-CZ" sz="3200" dirty="0" smtClean="0"/>
              <a:t>všechny číslice byla různá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 smtClean="0"/>
          </a:p>
          <a:p>
            <a:pPr marL="880110" lvl="1" indent="-514350">
              <a:buClrTx/>
              <a:buSzPct val="100000"/>
              <a:buFont typeface="+mj-lt"/>
              <a:buAutoNum type="alphaLcPeriod"/>
            </a:pPr>
            <a:r>
              <a:rPr lang="cs-CZ" sz="3200" dirty="0" smtClean="0"/>
              <a:t>číslice se mohou opakovat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>
            <a:normAutofit fontScale="92500"/>
          </a:bodyPr>
          <a:lstStyle/>
          <a:p>
            <a:pPr marL="624078" indent="-514350">
              <a:buClrTx/>
              <a:buFont typeface="+mj-lt"/>
              <a:buAutoNum type="arabicPeriod" startAt="7"/>
            </a:pPr>
            <a:r>
              <a:rPr lang="cs-CZ" sz="3200" dirty="0" smtClean="0"/>
              <a:t>Napište pomocí pera nejmenší a největší přirozené </a:t>
            </a:r>
            <a:r>
              <a:rPr lang="cs-CZ" sz="3200" dirty="0" smtClean="0"/>
              <a:t>číslo do </a:t>
            </a:r>
            <a:r>
              <a:rPr lang="cs-CZ" sz="3200" dirty="0" smtClean="0"/>
              <a:t>prezentace</a:t>
            </a:r>
          </a:p>
          <a:p>
            <a:pPr marL="880110" lvl="1" indent="-514350">
              <a:buClrTx/>
              <a:buFont typeface="+mj-lt"/>
              <a:buAutoNum type="alphaLcPeriod"/>
            </a:pPr>
            <a:r>
              <a:rPr lang="cs-CZ" sz="3200" dirty="0" smtClean="0"/>
              <a:t>Dvojciferné číslo</a:t>
            </a:r>
          </a:p>
          <a:p>
            <a:pPr marL="880110" lvl="1" indent="-514350">
              <a:lnSpc>
                <a:spcPct val="250000"/>
              </a:lnSpc>
              <a:buClrTx/>
              <a:buFont typeface="+mj-lt"/>
              <a:buAutoNum type="alphaLcPeriod"/>
            </a:pPr>
            <a:r>
              <a:rPr lang="cs-CZ" sz="3200" dirty="0" smtClean="0"/>
              <a:t>Jednociferné číslo</a:t>
            </a:r>
          </a:p>
          <a:p>
            <a:pPr marL="880110" lvl="1" indent="-514350">
              <a:lnSpc>
                <a:spcPct val="250000"/>
              </a:lnSpc>
              <a:buClrTx/>
              <a:buFont typeface="+mj-lt"/>
              <a:buAutoNum type="alphaLcPeriod"/>
            </a:pPr>
            <a:r>
              <a:rPr lang="cs-CZ" sz="3200" dirty="0" smtClean="0"/>
              <a:t>Pěticiferné číslo</a:t>
            </a:r>
          </a:p>
          <a:p>
            <a:pPr marL="880110" lvl="1" indent="-514350">
              <a:lnSpc>
                <a:spcPct val="250000"/>
              </a:lnSpc>
              <a:buClrTx/>
              <a:buFont typeface="+mj-lt"/>
              <a:buAutoNum type="alphaLcPeriod"/>
            </a:pPr>
            <a:r>
              <a:rPr lang="cs-CZ" sz="3200" dirty="0" smtClean="0"/>
              <a:t>Trojciferné číslo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pPr marL="624078" indent="-514350">
              <a:buClrTx/>
              <a:buFont typeface="+mj-lt"/>
              <a:buAutoNum type="arabicPeriod" startAt="8"/>
            </a:pPr>
            <a:r>
              <a:rPr lang="cs-CZ" sz="3200" dirty="0" smtClean="0"/>
              <a:t>Napište 3 čísla:</a:t>
            </a:r>
          </a:p>
          <a:p>
            <a:pPr marL="880110" lvl="1" indent="-514350">
              <a:buClrTx/>
              <a:buFont typeface="+mj-lt"/>
              <a:buAutoNum type="alphaLcPeriod"/>
            </a:pPr>
            <a:r>
              <a:rPr lang="cs-CZ" sz="3200" dirty="0" smtClean="0"/>
              <a:t>Trojciferná s číslicí 5 na místě desítek</a:t>
            </a:r>
          </a:p>
          <a:p>
            <a:pPr marL="880110" lvl="1" indent="-514350">
              <a:buClrTx/>
              <a:buFont typeface="+mj-lt"/>
              <a:buAutoNum type="alphaLcPeriod"/>
            </a:pPr>
            <a:endParaRPr lang="cs-CZ" sz="3200" dirty="0" smtClean="0"/>
          </a:p>
          <a:p>
            <a:pPr marL="880110" lvl="1" indent="-514350">
              <a:buClrTx/>
              <a:buFont typeface="+mj-lt"/>
              <a:buAutoNum type="alphaLcPeriod"/>
            </a:pPr>
            <a:r>
              <a:rPr lang="cs-CZ" sz="3200" dirty="0" smtClean="0"/>
              <a:t>Čtyřciferná s číslicí 2 na místě jednotek a 8 na místě tisíců</a:t>
            </a:r>
          </a:p>
          <a:p>
            <a:pPr marL="880110" lvl="1" indent="-514350">
              <a:buClrTx/>
              <a:buFont typeface="+mj-lt"/>
              <a:buAutoNum type="alphaLcPeriod"/>
            </a:pPr>
            <a:endParaRPr lang="cs-CZ" sz="3200" dirty="0" smtClean="0"/>
          </a:p>
          <a:p>
            <a:pPr marL="880110" lvl="1" indent="-514350">
              <a:buClrTx/>
              <a:buFont typeface="+mj-lt"/>
              <a:buAutoNum type="alphaLcPeriod"/>
            </a:pPr>
            <a:r>
              <a:rPr lang="cs-CZ" sz="3200" dirty="0" smtClean="0"/>
              <a:t>Dvojciferná s číslicí 6 na místě desítek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209</TotalTime>
  <Words>435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Výukový materiál</vt:lpstr>
      <vt:lpstr>Přirozená čísla</vt:lpstr>
      <vt:lpstr>Přirozená čísla</vt:lpstr>
      <vt:lpstr>Přirozená čísla</vt:lpstr>
      <vt:lpstr>Zápis čísla</vt:lpstr>
      <vt:lpstr>Snímek 7</vt:lpstr>
      <vt:lpstr>Přečtěte čísla:</vt:lpstr>
      <vt:lpstr>Zapište čísla pomocí číslic: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Přirozená čísla</dc:title>
  <dc:creator>Lucie</dc:creator>
  <cp:lastModifiedBy>Dum</cp:lastModifiedBy>
  <cp:revision>29</cp:revision>
  <dcterms:created xsi:type="dcterms:W3CDTF">2012-09-04T14:08:56Z</dcterms:created>
  <dcterms:modified xsi:type="dcterms:W3CDTF">2014-05-28T12:32:48Z</dcterms:modified>
</cp:coreProperties>
</file>