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94660"/>
  </p:normalViewPr>
  <p:slideViewPr>
    <p:cSldViewPr>
      <p:cViewPr varScale="1">
        <p:scale>
          <a:sx n="81" d="100"/>
          <a:sy n="81" d="100"/>
        </p:scale>
        <p:origin x="109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28. 5. 2014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28. 5. 2014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28. 5. 2014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28. 5. 2014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28. 5. 2014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28. 5. 2014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28. 5. 2014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pPr/>
              <a:t>28. 5. 2014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3600" dirty="0">
                <a:solidFill>
                  <a:schemeClr val="tx1"/>
                </a:solidFill>
                <a:latin typeface="Calibri" pitchFamily="34" charset="0"/>
              </a:rPr>
            </a:b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r>
              <a:rPr lang="cs-CZ" sz="800" spc="0" dirty="0" smtClean="0">
                <a:latin typeface="Calibri" pitchFamily="34" charset="0"/>
              </a:rPr>
              <a:t>Tento </a:t>
            </a:r>
            <a:r>
              <a:rPr lang="cs-CZ" sz="800" spc="0" dirty="0">
                <a:latin typeface="Calibri" pitchFamily="34" charset="0"/>
              </a:rPr>
              <a:t>projekt je spolufinancován Evropským sociálním fondem a státním rozpočtem České republiky.</a:t>
            </a:r>
          </a:p>
          <a:p>
            <a:endParaRPr lang="cs-CZ" spc="0" dirty="0">
              <a:latin typeface="Calibri" pitchFamily="34" charset="0"/>
            </a:endParaRPr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83283" y="2711454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>
                <a:latin typeface="Calibri" pitchFamily="34" charset="0"/>
              </a:rPr>
              <a:t>Registrační číslo: </a:t>
            </a:r>
            <a:r>
              <a:rPr lang="cs-CZ" sz="2000" dirty="0" smtClean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Šablona:</a:t>
            </a:r>
            <a:r>
              <a:rPr lang="cs-CZ" dirty="0" smtClean="0">
                <a:latin typeface="Calibri" pitchFamily="34" charset="0"/>
              </a:rPr>
              <a:t> III/2                                                              </a:t>
            </a:r>
            <a:r>
              <a:rPr lang="cs-CZ" b="1" dirty="0" smtClean="0">
                <a:latin typeface="Calibri" pitchFamily="34" charset="0"/>
              </a:rPr>
              <a:t>Sada: </a:t>
            </a:r>
            <a:r>
              <a:rPr lang="cs-CZ" b="1" dirty="0" smtClean="0">
                <a:latin typeface="Calibri" pitchFamily="34" charset="0"/>
              </a:rPr>
              <a:t>A3_09</a:t>
            </a:r>
            <a:endParaRPr lang="cs-CZ" b="1" dirty="0" smtClean="0">
              <a:latin typeface="Calibri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Datum ověření ve výuce: </a:t>
            </a:r>
            <a:r>
              <a:rPr lang="cs-CZ" b="1" dirty="0" smtClean="0">
                <a:latin typeface="Calibri" pitchFamily="34" charset="0"/>
              </a:rPr>
              <a:t>19. 5. 2014</a:t>
            </a:r>
            <a:r>
              <a:rPr lang="cs-CZ" b="1" dirty="0" smtClean="0">
                <a:latin typeface="Calibri" pitchFamily="34" charset="0"/>
              </a:rPr>
              <a:t>                   </a:t>
            </a:r>
            <a:r>
              <a:rPr lang="cs-CZ" b="1" dirty="0" smtClean="0">
                <a:latin typeface="Calibri" pitchFamily="34" charset="0"/>
              </a:rPr>
              <a:t>Třída:   </a:t>
            </a:r>
            <a:r>
              <a:rPr lang="cs-CZ" b="1" dirty="0" smtClean="0">
                <a:latin typeface="Calibri" pitchFamily="34" charset="0"/>
              </a:rPr>
              <a:t>3PČ</a:t>
            </a:r>
            <a:endParaRPr lang="cs-CZ" b="1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1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Obor vzdělání: </a:t>
            </a:r>
            <a:r>
              <a:rPr lang="cs-CZ" b="1" dirty="0" smtClean="0">
                <a:latin typeface="Calibri" pitchFamily="34" charset="0"/>
              </a:rPr>
              <a:t>PEČOVATELSKÉ PRÁCE</a:t>
            </a: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Předmět: </a:t>
            </a:r>
            <a:r>
              <a:rPr lang="cs-CZ" b="1" dirty="0" smtClean="0">
                <a:latin typeface="Calibri" pitchFamily="34" charset="0"/>
              </a:rPr>
              <a:t>Občanská výchova</a:t>
            </a: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3. </a:t>
            </a: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Klíčová slova: </a:t>
            </a:r>
            <a:r>
              <a:rPr lang="cs-CZ" b="1" dirty="0" smtClean="0">
                <a:latin typeface="Calibri" pitchFamily="34" charset="0"/>
              </a:rPr>
              <a:t>Kreditní a debetní karta, leasing, hypotéka, stavební spoření</a:t>
            </a: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Jméno autora: Mgr. Anna </a:t>
            </a:r>
            <a:r>
              <a:rPr lang="cs-CZ" b="1" dirty="0" err="1" smtClean="0">
                <a:latin typeface="Calibri" pitchFamily="34" charset="0"/>
              </a:rPr>
              <a:t>Konopová</a:t>
            </a: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Škola:</a:t>
            </a:r>
            <a:r>
              <a:rPr lang="cs-CZ" dirty="0" smtClean="0">
                <a:latin typeface="Calibri" pitchFamily="34" charset="0"/>
              </a:rPr>
              <a:t> 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Střední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/>
            </a:r>
            <a:br>
              <a:rPr lang="cs-CZ" sz="2400" b="1" dirty="0">
                <a:solidFill>
                  <a:srgbClr val="002060"/>
                </a:solidFill>
                <a:latin typeface="Calibri" pitchFamily="34" charset="0"/>
              </a:rPr>
            </a:b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tř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373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72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endParaRPr lang="cs-CZ" sz="2400" b="1" dirty="0">
              <a:solidFill>
                <a:srgbClr val="00206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IČO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: 75050111	REDIZO: 651023599</a:t>
            </a:r>
          </a:p>
          <a:p>
            <a:pPr>
              <a:buNone/>
            </a:pP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57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371600" y="2643182"/>
            <a:ext cx="6400800" cy="192881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PENÍZE, FINANCE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7684" y="2492896"/>
            <a:ext cx="5288632" cy="3777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241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 smtClean="0"/>
              <a:t>DEBETNÍ KARTA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2800" dirty="0" smtClean="0"/>
              <a:t>KREDITNÍ KARTA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K VLASTNÍMU ÚČTU</a:t>
            </a:r>
          </a:p>
          <a:p>
            <a:r>
              <a:rPr lang="cs-CZ" b="1" dirty="0" smtClean="0"/>
              <a:t>JEDNÁ SE O NAŠE PENÍZE</a:t>
            </a:r>
          </a:p>
          <a:p>
            <a:r>
              <a:rPr lang="cs-CZ" b="1" dirty="0" smtClean="0"/>
              <a:t>MŮŽEME MÍT SJEDNANÝ KONTOKORENT</a:t>
            </a:r>
          </a:p>
          <a:p>
            <a:r>
              <a:rPr lang="cs-CZ" b="1" dirty="0" smtClean="0"/>
              <a:t>VÝBĚRY, PLATBY, INTERNETOVÉ BANKOVNICTVÍ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500" b="1" dirty="0" smtClean="0"/>
              <a:t>NEJSOU NAŠE PENÍZE</a:t>
            </a:r>
          </a:p>
          <a:p>
            <a:r>
              <a:rPr lang="cs-CZ" sz="2500" b="1" dirty="0" smtClean="0"/>
              <a:t>FORMA PŮJČKY</a:t>
            </a:r>
          </a:p>
          <a:p>
            <a:r>
              <a:rPr lang="cs-CZ" sz="2500" b="1" dirty="0" smtClean="0"/>
              <a:t>BEZÚROČNÉ OBDOBÍ, ALE PAK VYŠŠÍ ÚROK</a:t>
            </a:r>
          </a:p>
          <a:p>
            <a:r>
              <a:rPr lang="cs-CZ" sz="2500" b="1" dirty="0" smtClean="0"/>
              <a:t>PLATBY, VÝBĚRY</a:t>
            </a:r>
            <a:endParaRPr lang="cs-CZ" sz="2500" b="1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PLATEBNÍ KARTY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82836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3200" dirty="0" smtClean="0"/>
              <a:t>PRONÁJEM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sz="3200" dirty="0" smtClean="0"/>
              <a:t>POJMY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Nejčastěji automobil</a:t>
            </a:r>
          </a:p>
          <a:p>
            <a:r>
              <a:rPr lang="cs-CZ" dirty="0" smtClean="0"/>
              <a:t>Nepatří nám, ale užíváme ho, omezená práva – pojištění, nehoda, půjčování..</a:t>
            </a:r>
          </a:p>
          <a:p>
            <a:r>
              <a:rPr lang="cs-CZ" dirty="0" smtClean="0"/>
              <a:t>Doba splatnosti 3 – 5 let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Akontace – první platba</a:t>
            </a:r>
          </a:p>
          <a:p>
            <a:r>
              <a:rPr lang="cs-CZ" dirty="0" smtClean="0"/>
              <a:t>Navýšení – přeplatek</a:t>
            </a:r>
          </a:p>
          <a:p>
            <a:r>
              <a:rPr lang="cs-CZ" dirty="0" smtClean="0"/>
              <a:t>Po splacení odkoupíme za zůstatkovou hodnotu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LEASING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34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2609864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NA POŘÍZENÍ BYDLENÍ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DLOUHÁ DOBA SPLATNOSTI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MOŽNÁ FIXACE ÚROKŮ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POSKYTUJÍ BANKY, STAVEBNÍ SPOŘITELNY</a:t>
            </a:r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HYPOTÉKA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3179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STAVEBNÍ SPOŘENÍ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3545026"/>
          </a:xfrm>
        </p:spPr>
        <p:txBody>
          <a:bodyPr/>
          <a:lstStyle/>
          <a:p>
            <a:r>
              <a:rPr lang="cs-CZ" b="1" dirty="0" smtClean="0"/>
              <a:t>Spoříme určitou částku – 6 let</a:t>
            </a:r>
          </a:p>
          <a:p>
            <a:r>
              <a:rPr lang="cs-CZ" b="1" dirty="0" smtClean="0"/>
              <a:t>Státní podpora + zhodnocení =úrok</a:t>
            </a:r>
          </a:p>
          <a:p>
            <a:r>
              <a:rPr lang="cs-CZ" b="1" dirty="0" smtClean="0"/>
              <a:t>Při splnění podmínek lze žádat o úvěr, překlenovací úvěr</a:t>
            </a:r>
          </a:p>
          <a:p>
            <a:r>
              <a:rPr lang="cs-CZ" b="1" dirty="0" smtClean="0"/>
              <a:t>Použití – pořízení bytu, zařízení bytu</a:t>
            </a:r>
          </a:p>
          <a:p>
            <a:r>
              <a:rPr lang="cs-CZ" b="1" dirty="0" smtClean="0"/>
              <a:t>dlouhodobé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52517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PENZIJNÍ PŘIPOJIŠTĚNÍ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ŽIVOTNÍ POJIŠTĚNÍ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01752" y="3143247"/>
            <a:ext cx="4041648" cy="2643207"/>
          </a:xfrm>
        </p:spPr>
        <p:txBody>
          <a:bodyPr/>
          <a:lstStyle/>
          <a:p>
            <a:r>
              <a:rPr lang="cs-CZ" dirty="0" smtClean="0"/>
              <a:t>U různých bank</a:t>
            </a:r>
          </a:p>
          <a:p>
            <a:r>
              <a:rPr lang="cs-CZ" dirty="0" smtClean="0"/>
              <a:t>Státní příspěvek</a:t>
            </a:r>
          </a:p>
          <a:p>
            <a:r>
              <a:rPr lang="cs-CZ" dirty="0" smtClean="0"/>
              <a:t>Může přispívat i zaměstnavatel</a:t>
            </a:r>
          </a:p>
          <a:p>
            <a:r>
              <a:rPr lang="cs-CZ" dirty="0" smtClean="0"/>
              <a:t>Lze odečíst z daní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800600" y="3214687"/>
            <a:ext cx="4038600" cy="2643206"/>
          </a:xfrm>
        </p:spPr>
        <p:txBody>
          <a:bodyPr/>
          <a:lstStyle/>
          <a:p>
            <a:r>
              <a:rPr lang="cs-CZ" dirty="0" smtClean="0"/>
              <a:t>U různých bank a pojišťoven</a:t>
            </a:r>
          </a:p>
          <a:p>
            <a:r>
              <a:rPr lang="cs-CZ" dirty="0" smtClean="0"/>
              <a:t>Lze odečíst z daní</a:t>
            </a:r>
          </a:p>
          <a:p>
            <a:r>
              <a:rPr lang="cs-CZ" dirty="0" smtClean="0"/>
              <a:t>Vyplatí se jen dlouhodobě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DLOUHODOBÉ SPOŘENÍ, POJIŠTĚNÍ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13344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5716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SPOŘÍCÍ ÚČET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285992"/>
            <a:ext cx="8503920" cy="3813056"/>
          </a:xfrm>
        </p:spPr>
        <p:txBody>
          <a:bodyPr/>
          <a:lstStyle/>
          <a:p>
            <a:r>
              <a:rPr lang="cs-CZ" b="1" dirty="0" smtClean="0"/>
              <a:t>Lze sjednat k běžnému účtu nebo samostatně</a:t>
            </a:r>
          </a:p>
          <a:p>
            <a:r>
              <a:rPr lang="cs-CZ" b="1" dirty="0" smtClean="0"/>
              <a:t>Nabízí lepší úroky</a:t>
            </a:r>
          </a:p>
          <a:p>
            <a:r>
              <a:rPr lang="cs-CZ" b="1" dirty="0" smtClean="0"/>
              <a:t>Peníze jsou volně přístupné, není výpovědní doba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896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Obrázky kliparty z kancelářského balíku Microsoft Office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Žádné</a:t>
            </a:r>
            <a:r>
              <a:rPr lang="cs-CZ" dirty="0" smtClean="0"/>
              <a:t> externí zdroje nebyly použity 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83591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103</TotalTime>
  <Words>266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PENÍZE, FINANCE</vt:lpstr>
      <vt:lpstr>PLATEBNÍ KARTY</vt:lpstr>
      <vt:lpstr>LEASING</vt:lpstr>
      <vt:lpstr>HYPOTÉKA</vt:lpstr>
      <vt:lpstr>STAVEBNÍ SPOŘENÍ</vt:lpstr>
      <vt:lpstr>DLOUHODOBÉ SPOŘENÍ, POJIŠTĚNÍ</vt:lpstr>
      <vt:lpstr>SPOŘÍCÍ ÚČET 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20</cp:revision>
  <dcterms:created xsi:type="dcterms:W3CDTF">2013-10-14T20:04:37Z</dcterms:created>
  <dcterms:modified xsi:type="dcterms:W3CDTF">2014-05-28T20:39:31Z</dcterms:modified>
</cp:coreProperties>
</file>