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79902-E392-4C5B-9DED-2635B1985F59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300C5-7981-417F-B8DF-608264828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79902-E392-4C5B-9DED-2635B1985F59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300C5-7981-417F-B8DF-608264828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79902-E392-4C5B-9DED-2635B1985F59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300C5-7981-417F-B8DF-608264828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79902-E392-4C5B-9DED-2635B1985F59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300C5-7981-417F-B8DF-608264828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79902-E392-4C5B-9DED-2635B1985F59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300C5-7981-417F-B8DF-608264828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79902-E392-4C5B-9DED-2635B1985F59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300C5-7981-417F-B8DF-608264828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79902-E392-4C5B-9DED-2635B1985F59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300C5-7981-417F-B8DF-608264828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79902-E392-4C5B-9DED-2635B1985F59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300C5-7981-417F-B8DF-608264828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79902-E392-4C5B-9DED-2635B1985F59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300C5-7981-417F-B8DF-608264828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79902-E392-4C5B-9DED-2635B1985F59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300C5-7981-417F-B8DF-608264828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79902-E392-4C5B-9DED-2635B1985F59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300C5-7981-417F-B8DF-608264828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E79902-E392-4C5B-9DED-2635B1985F59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9300C5-7981-417F-B8DF-608264828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Fyzikální veličiny a jednotky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VY_32_INOVACE_FYZ_1_22</a:t>
            </a:r>
          </a:p>
          <a:p>
            <a:endParaRPr lang="cs-CZ">
              <a:solidFill>
                <a:schemeClr val="tx1"/>
              </a:solidFill>
            </a:endParaRPr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571480"/>
            <a:ext cx="5760720" cy="12588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-214378" y="6357958"/>
            <a:ext cx="935837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0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   </a:t>
            </a:r>
            <a:r>
              <a:rPr lang="cs-CZ" sz="1000" b="1" dirty="0" smtClean="0"/>
              <a:t>Název projektu: Zlepšení podmínek pro vzdělávání na SUŠ, Ostrava</a:t>
            </a:r>
            <a:endParaRPr lang="cs-CZ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Fyzikální veličina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vlastnost objektu, kterou lze změřit </a:t>
            </a:r>
            <a:r>
              <a:rPr lang="cs-CZ" dirty="0" smtClean="0"/>
              <a:t>(délka</a:t>
            </a:r>
            <a:r>
              <a:rPr lang="cs-CZ" dirty="0" smtClean="0"/>
              <a:t>, hmotnost, rychlost, čas, síla,...)</a:t>
            </a:r>
          </a:p>
          <a:p>
            <a:r>
              <a:rPr lang="cs-CZ" dirty="0" smtClean="0"/>
              <a:t>Každá veličina má číselnou hodnotu a jednotku</a:t>
            </a:r>
          </a:p>
          <a:p>
            <a:r>
              <a:rPr lang="cs-CZ" dirty="0" smtClean="0"/>
              <a:t>např. m = 5 kg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Rozdělení fyzikálních veličin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Fyzikální veličiny dělíme na skalární a vektorové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Skaláry </a:t>
            </a:r>
            <a:r>
              <a:rPr lang="cs-CZ" dirty="0" smtClean="0"/>
              <a:t>- určeny pouze velikostí </a:t>
            </a:r>
            <a:r>
              <a:rPr lang="cs-CZ" dirty="0" smtClean="0"/>
              <a:t>(hmotnost</a:t>
            </a:r>
            <a:r>
              <a:rPr lang="cs-CZ" dirty="0" smtClean="0"/>
              <a:t>, čas, objem, </a:t>
            </a:r>
            <a:r>
              <a:rPr lang="cs-CZ" dirty="0" smtClean="0"/>
              <a:t>hustota)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Vektory </a:t>
            </a:r>
            <a:r>
              <a:rPr lang="cs-CZ" dirty="0" smtClean="0"/>
              <a:t>- určeny velikostí a směrem </a:t>
            </a:r>
            <a:r>
              <a:rPr lang="cs-CZ" dirty="0" smtClean="0"/>
              <a:t>(síla</a:t>
            </a:r>
            <a:r>
              <a:rPr lang="cs-CZ" dirty="0" smtClean="0"/>
              <a:t>, rychlost, </a:t>
            </a:r>
            <a:r>
              <a:rPr lang="cs-CZ" dirty="0" smtClean="0"/>
              <a:t>zrychlení)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Mezinárodní soustava jednotek SI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a) </a:t>
            </a:r>
            <a:r>
              <a:rPr lang="cs-CZ" smtClean="0">
                <a:solidFill>
                  <a:srgbClr val="FF0000"/>
                </a:solidFill>
              </a:rPr>
              <a:t>7 základních jednotek</a:t>
            </a:r>
          </a:p>
          <a:p>
            <a:r>
              <a:rPr lang="cs-CZ" smtClean="0"/>
              <a:t>metr            m          délka                                 d,s</a:t>
            </a:r>
          </a:p>
          <a:p>
            <a:r>
              <a:rPr lang="cs-CZ" smtClean="0"/>
              <a:t>kilogram      kg         hmotnost                           m</a:t>
            </a:r>
          </a:p>
          <a:p>
            <a:r>
              <a:rPr lang="cs-CZ" smtClean="0"/>
              <a:t>sekunda       s           čas                                        t</a:t>
            </a:r>
          </a:p>
          <a:p>
            <a:r>
              <a:rPr lang="cs-CZ" smtClean="0"/>
              <a:t>ampér          A          elekrický proud                   I</a:t>
            </a:r>
          </a:p>
          <a:p>
            <a:r>
              <a:rPr lang="cs-CZ" smtClean="0"/>
              <a:t>kelvin           K           termodynamická teplota  T</a:t>
            </a:r>
          </a:p>
          <a:p>
            <a:r>
              <a:rPr lang="cs-CZ" smtClean="0"/>
              <a:t>mol               mol      látkové množství                n</a:t>
            </a:r>
          </a:p>
          <a:p>
            <a:r>
              <a:rPr lang="cs-CZ" smtClean="0"/>
              <a:t>kandela        cd         svítivost                               I</a:t>
            </a:r>
          </a:p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b) </a:t>
            </a:r>
            <a:r>
              <a:rPr lang="cs-CZ" smtClean="0">
                <a:solidFill>
                  <a:srgbClr val="FF0000"/>
                </a:solidFill>
              </a:rPr>
              <a:t>2 doplňkové jednotky</a:t>
            </a:r>
          </a:p>
          <a:p>
            <a:r>
              <a:rPr lang="cs-CZ" smtClean="0"/>
              <a:t>radián         rad           rovinný úhel</a:t>
            </a:r>
          </a:p>
          <a:p>
            <a:r>
              <a:rPr lang="cs-CZ" smtClean="0"/>
              <a:t>steradián    sr              prostorový úhel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c) </a:t>
            </a:r>
            <a:r>
              <a:rPr lang="cs-CZ" smtClean="0">
                <a:solidFill>
                  <a:srgbClr val="FF0000"/>
                </a:solidFill>
              </a:rPr>
              <a:t>odvozené jednotky </a:t>
            </a:r>
            <a:r>
              <a:rPr lang="cs-CZ" smtClean="0"/>
              <a:t>- jsou odvozeny na základě definičních vztahů odpovídajících veličin</a:t>
            </a:r>
          </a:p>
          <a:p>
            <a:r>
              <a:rPr lang="cs-CZ" smtClean="0"/>
              <a:t>např. kg. m</a:t>
            </a:r>
            <a:r>
              <a:rPr lang="cs-CZ" baseline="30000" smtClean="0"/>
              <a:t>-3</a:t>
            </a:r>
            <a:r>
              <a:rPr lang="cs-CZ" smtClean="0"/>
              <a:t> , m.s</a:t>
            </a:r>
            <a:r>
              <a:rPr lang="cs-CZ" baseline="30000" smtClean="0"/>
              <a:t>-1</a:t>
            </a:r>
            <a:r>
              <a:rPr lang="cs-CZ" smtClean="0"/>
              <a:t> , N, V, W, J, Pa,...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d) </a:t>
            </a:r>
            <a:r>
              <a:rPr lang="cs-CZ" smtClean="0">
                <a:solidFill>
                  <a:srgbClr val="FF0000"/>
                </a:solidFill>
              </a:rPr>
              <a:t>násobky a díly jednotek</a:t>
            </a:r>
          </a:p>
          <a:p>
            <a:endParaRPr lang="cs-CZ" smtClean="0"/>
          </a:p>
          <a:p>
            <a:r>
              <a:rPr lang="cs-CZ" smtClean="0"/>
              <a:t>kilo         k        10</a:t>
            </a:r>
            <a:r>
              <a:rPr lang="cs-CZ" baseline="30000" smtClean="0"/>
              <a:t>3                     </a:t>
            </a:r>
            <a:r>
              <a:rPr lang="cs-CZ" smtClean="0"/>
              <a:t>mili       m      10</a:t>
            </a:r>
            <a:r>
              <a:rPr lang="cs-CZ" baseline="30000" smtClean="0"/>
              <a:t>-3</a:t>
            </a:r>
            <a:endParaRPr lang="cs-CZ" smtClean="0"/>
          </a:p>
          <a:p>
            <a:r>
              <a:rPr lang="cs-CZ" smtClean="0"/>
              <a:t>mega      M      10</a:t>
            </a:r>
            <a:r>
              <a:rPr lang="cs-CZ" baseline="30000" smtClean="0"/>
              <a:t>6  </a:t>
            </a:r>
            <a:r>
              <a:rPr lang="cs-CZ" smtClean="0"/>
              <a:t>             mikro   </a:t>
            </a:r>
            <a:r>
              <a:rPr lang="el-GR" smtClean="0"/>
              <a:t>μ</a:t>
            </a:r>
            <a:r>
              <a:rPr lang="cs-CZ" smtClean="0"/>
              <a:t>       10</a:t>
            </a:r>
            <a:r>
              <a:rPr lang="cs-CZ" baseline="30000" smtClean="0"/>
              <a:t>-6</a:t>
            </a:r>
            <a:endParaRPr lang="cs-CZ" smtClean="0"/>
          </a:p>
          <a:p>
            <a:r>
              <a:rPr lang="cs-CZ" smtClean="0"/>
              <a:t>giga         G       10</a:t>
            </a:r>
            <a:r>
              <a:rPr lang="cs-CZ" baseline="30000" smtClean="0"/>
              <a:t>9                     </a:t>
            </a:r>
            <a:r>
              <a:rPr lang="cs-CZ" smtClean="0"/>
              <a:t>nano    n        10</a:t>
            </a:r>
            <a:r>
              <a:rPr lang="cs-CZ" baseline="30000" smtClean="0"/>
              <a:t>-9</a:t>
            </a:r>
            <a:endParaRPr lang="cs-CZ" smtClean="0"/>
          </a:p>
          <a:p>
            <a:r>
              <a:rPr lang="cs-CZ" smtClean="0"/>
              <a:t>tera         T        10</a:t>
            </a:r>
            <a:r>
              <a:rPr lang="cs-CZ" baseline="30000" smtClean="0"/>
              <a:t>12                  </a:t>
            </a:r>
            <a:r>
              <a:rPr lang="cs-CZ" smtClean="0"/>
              <a:t>piko      p        10</a:t>
            </a:r>
            <a:r>
              <a:rPr lang="cs-CZ" baseline="30000" smtClean="0"/>
              <a:t>-12</a:t>
            </a: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Vedlejší jednotky </a:t>
            </a:r>
            <a:r>
              <a:rPr lang="cs-CZ" smtClean="0"/>
              <a:t>- nepatří do SI, ale je dovoleno je používat, např. min, h, d, t, q, l, a, ha</a:t>
            </a: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Lepil, Bednařík, Hýblová, </a:t>
            </a:r>
            <a:r>
              <a:rPr lang="cs-CZ" i="1" smtClean="0"/>
              <a:t>Fyzika pro střední školy</a:t>
            </a:r>
            <a:r>
              <a:rPr lang="cs-CZ" smtClean="0"/>
              <a:t>, Prometheus Praha 1993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251</Words>
  <Application>Microsoft Office PowerPoint</Application>
  <PresentationFormat>Předvádění na obrazovce (4:3)</PresentationFormat>
  <Paragraphs>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Fyzikální veličiny a jednotky</vt:lpstr>
      <vt:lpstr>Fyzikální veličina</vt:lpstr>
      <vt:lpstr>Rozdělení fyzikálních veličin</vt:lpstr>
      <vt:lpstr>Mezinárodní soustava jednotek SI</vt:lpstr>
      <vt:lpstr>Snímek 5</vt:lpstr>
      <vt:lpstr>Snímek 6</vt:lpstr>
      <vt:lpstr>Snímek 7</vt:lpstr>
      <vt:lpstr>Snímek 8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Vichovi</dc:creator>
  <cp:lastModifiedBy>Dum</cp:lastModifiedBy>
  <cp:revision>12</cp:revision>
  <dcterms:created xsi:type="dcterms:W3CDTF">2013-02-24T09:08:40Z</dcterms:created>
  <dcterms:modified xsi:type="dcterms:W3CDTF">2014-05-29T05:54:22Z</dcterms:modified>
</cp:coreProperties>
</file>