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EA173-F513-4E09-AE51-8565AAF1A8C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92E01-C5A3-42D2-815D-949476CBC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Rovnoměrně zrychlený pohyb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VY_32_INOVACE_FYZ_1_26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rychlost se během pohybu mění</a:t>
            </a:r>
          </a:p>
          <a:p>
            <a:r>
              <a:rPr lang="cs-CZ" smtClean="0">
                <a:solidFill>
                  <a:srgbClr val="FF0000"/>
                </a:solidFill>
              </a:rPr>
              <a:t>Zrychlení hmotného bodu a</a:t>
            </a:r>
            <a:r>
              <a:rPr lang="cs-CZ" smtClean="0"/>
              <a:t> - charakterizuje změnu rychlosti za jednotku času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v</a:t>
            </a:r>
            <a:r>
              <a:rPr lang="cs-CZ" baseline="-25000" smtClean="0"/>
              <a:t>0</a:t>
            </a:r>
            <a:r>
              <a:rPr lang="cs-CZ" smtClean="0"/>
              <a:t> - počáteční rychlost</a:t>
            </a:r>
          </a:p>
          <a:p>
            <a:r>
              <a:rPr lang="cs-CZ" smtClean="0"/>
              <a:t>v - okamžitá rychlost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597897" y="3214686"/>
          <a:ext cx="3016527" cy="1214446"/>
        </p:xfrm>
        <a:graphic>
          <a:graphicData uri="http://schemas.openxmlformats.org/presentationml/2006/ole">
            <p:oleObj spid="_x0000_s1026" name="Rovnice" r:id="rId3" imgW="97776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Jednotka zrychlení:</a:t>
            </a:r>
          </a:p>
          <a:p>
            <a:r>
              <a:rPr lang="cs-CZ" smtClean="0"/>
              <a:t>metr za sekundu na druhou</a:t>
            </a:r>
          </a:p>
          <a:p>
            <a:r>
              <a:rPr lang="cs-CZ" smtClean="0"/>
              <a:t>m/s</a:t>
            </a:r>
            <a:r>
              <a:rPr lang="cs-CZ" baseline="30000" smtClean="0"/>
              <a:t>2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Okamžitá rychlost </a:t>
            </a:r>
            <a:r>
              <a:rPr lang="cs-CZ" smtClean="0"/>
              <a:t>rovnoměrně zrychleného pohybu je přímo úměrná času:</a:t>
            </a:r>
          </a:p>
          <a:p>
            <a:r>
              <a:rPr lang="cs-CZ" smtClean="0"/>
              <a:t>v = at</a:t>
            </a:r>
          </a:p>
          <a:p>
            <a:r>
              <a:rPr lang="cs-CZ" smtClean="0">
                <a:solidFill>
                  <a:srgbClr val="FF0000"/>
                </a:solidFill>
              </a:rPr>
              <a:t>Dráha</a:t>
            </a:r>
            <a:r>
              <a:rPr lang="cs-CZ" smtClean="0"/>
              <a:t> rovnoměrně zrychleného pohybu je přímo úměrná druhé mocnině času:</a:t>
            </a:r>
          </a:p>
          <a:p>
            <a:r>
              <a:rPr lang="cs-CZ" smtClean="0"/>
              <a:t>s = 1/2 at</a:t>
            </a:r>
            <a:r>
              <a:rPr lang="cs-CZ" baseline="30000" smtClean="0"/>
              <a:t>2</a:t>
            </a:r>
            <a:r>
              <a:rPr lang="cs-CZ" smtClean="0"/>
              <a:t> ,</a:t>
            </a:r>
            <a:br>
              <a:rPr lang="cs-CZ" smtClean="0"/>
            </a:br>
            <a:r>
              <a:rPr lang="cs-CZ" smtClean="0"/>
              <a:t>jestliže je počáteční rychlost v</a:t>
            </a:r>
            <a:r>
              <a:rPr lang="cs-CZ" baseline="-25000" smtClean="0"/>
              <a:t>0</a:t>
            </a:r>
            <a:r>
              <a:rPr lang="cs-CZ" smtClean="0"/>
              <a:t> = 0.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Auto jedoucí rychlostí 36 km/h během 30 s zvětší svou rychlost na 90 km/h. Určete zrychlení auta.</a:t>
            </a:r>
          </a:p>
          <a:p>
            <a:r>
              <a:rPr lang="cs-CZ" smtClean="0"/>
              <a:t>2. Letadlo dosáhne z klidu během 10 s rychlosti 360 km/h, při této rychlosti vzlétne. Určete zrychlení letadla a jakou dráhu urazí letadlo před vzlétnutím. 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v</a:t>
            </a:r>
            <a:r>
              <a:rPr lang="cs-CZ" baseline="-25000" smtClean="0"/>
              <a:t>0</a:t>
            </a:r>
            <a:r>
              <a:rPr lang="cs-CZ" smtClean="0"/>
              <a:t> = 36 km/h = 10 m/s</a:t>
            </a:r>
            <a:br>
              <a:rPr lang="cs-CZ" smtClean="0"/>
            </a:br>
            <a:r>
              <a:rPr lang="cs-CZ" smtClean="0"/>
              <a:t>     v = 90 km/h = 25 m/s</a:t>
            </a:r>
            <a:br>
              <a:rPr lang="cs-CZ" smtClean="0"/>
            </a:br>
            <a:r>
              <a:rPr lang="cs-CZ" smtClean="0"/>
              <a:t>     t = 30 s</a:t>
            </a:r>
            <a:br>
              <a:rPr lang="cs-CZ" smtClean="0"/>
            </a:br>
            <a:r>
              <a:rPr lang="cs-CZ" smtClean="0"/>
              <a:t>     a = ?</a:t>
            </a:r>
            <a:br>
              <a:rPr lang="cs-CZ" smtClean="0"/>
            </a:br>
            <a:endParaRPr lang="cs-CZ" smtClean="0"/>
          </a:p>
          <a:p>
            <a:endParaRPr lang="cs-CZ" smtClean="0"/>
          </a:p>
          <a:p>
            <a:r>
              <a:rPr lang="cs-CZ"/>
              <a:t> </a:t>
            </a:r>
            <a:r>
              <a:rPr lang="cs-CZ" smtClean="0"/>
              <a:t>   a = 0,5 m/s</a:t>
            </a:r>
            <a:r>
              <a:rPr lang="cs-CZ" baseline="30000" smtClean="0"/>
              <a:t>2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285852" y="3714752"/>
          <a:ext cx="1588796" cy="985053"/>
        </p:xfrm>
        <a:graphic>
          <a:graphicData uri="http://schemas.openxmlformats.org/presentationml/2006/ole">
            <p:oleObj spid="_x0000_s3074" name="Rovnice" r:id="rId3" imgW="6346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2. v = 360 km/h = 100 m/s</a:t>
            </a:r>
            <a:br>
              <a:rPr lang="cs-CZ" smtClean="0"/>
            </a:br>
            <a:r>
              <a:rPr lang="cs-CZ" smtClean="0"/>
              <a:t>     v</a:t>
            </a:r>
            <a:r>
              <a:rPr lang="cs-CZ" baseline="-25000" smtClean="0"/>
              <a:t>0</a:t>
            </a:r>
            <a:r>
              <a:rPr lang="cs-CZ" smtClean="0"/>
              <a:t> = 0 m/s</a:t>
            </a:r>
            <a:br>
              <a:rPr lang="cs-CZ" smtClean="0"/>
            </a:br>
            <a:r>
              <a:rPr lang="cs-CZ" smtClean="0"/>
              <a:t>     t = 10 s</a:t>
            </a:r>
            <a:br>
              <a:rPr lang="cs-CZ" smtClean="0"/>
            </a:br>
            <a:r>
              <a:rPr lang="cs-CZ" smtClean="0"/>
              <a:t>     a = ?</a:t>
            </a:r>
            <a:br>
              <a:rPr lang="cs-CZ" smtClean="0"/>
            </a:br>
            <a:r>
              <a:rPr lang="cs-CZ" smtClean="0"/>
              <a:t>     s = ?</a:t>
            </a:r>
          </a:p>
          <a:p>
            <a:endParaRPr lang="cs-CZ" smtClean="0"/>
          </a:p>
          <a:p>
            <a:r>
              <a:rPr lang="cs-CZ" smtClean="0"/>
              <a:t>                                             s = 1/2 at</a:t>
            </a:r>
            <a:r>
              <a:rPr lang="cs-CZ" baseline="30000" smtClean="0"/>
              <a:t>2</a:t>
            </a:r>
            <a:endParaRPr lang="cs-CZ" smtClean="0"/>
          </a:p>
          <a:p>
            <a:r>
              <a:rPr lang="cs-CZ"/>
              <a:t> </a:t>
            </a:r>
            <a:r>
              <a:rPr lang="cs-CZ" smtClean="0"/>
              <a:t>   a = 10 m/s</a:t>
            </a:r>
            <a:r>
              <a:rPr lang="cs-CZ" baseline="30000" smtClean="0"/>
              <a:t>2   </a:t>
            </a:r>
            <a:r>
              <a:rPr lang="cs-CZ" smtClean="0"/>
              <a:t>                   s = 500 m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214414" y="4357694"/>
          <a:ext cx="1613116" cy="1000132"/>
        </p:xfrm>
        <a:graphic>
          <a:graphicData uri="http://schemas.openxmlformats.org/presentationml/2006/ole">
            <p:oleObj spid="_x0000_s4098" name="Rovnice" r:id="rId3" imgW="6346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168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Rovnoměrně zrychlený pohyb</vt:lpstr>
      <vt:lpstr>Snímek 2</vt:lpstr>
      <vt:lpstr>Snímek 3</vt:lpstr>
      <vt:lpstr>Snímek 4</vt:lpstr>
      <vt:lpstr>Příklady</vt:lpstr>
      <vt:lpstr>Řešení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Rovnoměrně zrychlený pohyb</dc:title>
  <dc:creator>Vichovi</dc:creator>
  <cp:lastModifiedBy>spravce2</cp:lastModifiedBy>
  <cp:revision>9</cp:revision>
  <dcterms:created xsi:type="dcterms:W3CDTF">2013-02-24T13:54:43Z</dcterms:created>
  <dcterms:modified xsi:type="dcterms:W3CDTF">2014-05-28T20:52:10Z</dcterms:modified>
</cp:coreProperties>
</file>