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EC56-26C3-482B-A340-925E9246F12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E813-4A3C-4764-ADD0-8544A1AEF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EC56-26C3-482B-A340-925E9246F12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E813-4A3C-4764-ADD0-8544A1AEF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EC56-26C3-482B-A340-925E9246F12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E813-4A3C-4764-ADD0-8544A1AEF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EC56-26C3-482B-A340-925E9246F12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E813-4A3C-4764-ADD0-8544A1AEF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EC56-26C3-482B-A340-925E9246F12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E813-4A3C-4764-ADD0-8544A1AEF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EC56-26C3-482B-A340-925E9246F12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E813-4A3C-4764-ADD0-8544A1AEF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EC56-26C3-482B-A340-925E9246F12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E813-4A3C-4764-ADD0-8544A1AEF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EC56-26C3-482B-A340-925E9246F12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E813-4A3C-4764-ADD0-8544A1AEF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EC56-26C3-482B-A340-925E9246F12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E813-4A3C-4764-ADD0-8544A1AEF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EC56-26C3-482B-A340-925E9246F12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E813-4A3C-4764-ADD0-8544A1AEF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62EC56-26C3-482B-A340-925E9246F12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CCE813-4A3C-4764-ADD0-8544A1AEF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62EC56-26C3-482B-A340-925E9246F12A}" type="datetimeFigureOut">
              <a:rPr lang="cs-CZ" smtClean="0"/>
              <a:pPr/>
              <a:t>28.5.2014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3CCE813-4A3C-4764-ADD0-8544A1AEF31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Mechanická energie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smtClean="0">
                <a:solidFill>
                  <a:schemeClr val="tx1"/>
                </a:solidFill>
              </a:rPr>
              <a:t>VY_32_INOVACE_FYZ_1_34</a:t>
            </a:r>
          </a:p>
          <a:p>
            <a:endParaRPr lang="cs-CZ">
              <a:solidFill>
                <a:schemeClr val="tx1"/>
              </a:solidFill>
            </a:endParaRPr>
          </a:p>
        </p:txBody>
      </p:sp>
      <p:pic>
        <p:nvPicPr>
          <p:cNvPr id="4" name="Obrázek 3" descr="OPVK_hor_zakladni_logolink_RGB_cz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643042" y="785794"/>
            <a:ext cx="5760720" cy="1258824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-214378" y="6357958"/>
            <a:ext cx="9358378" cy="2462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1000" dirty="0" smtClean="0">
                <a:effectLst>
                  <a:outerShdw blurRad="50800" dist="38100" algn="tr" rotWithShape="0">
                    <a:prstClr val="black">
                      <a:alpha val="40000"/>
                    </a:prstClr>
                  </a:outerShdw>
                </a:effectLst>
              </a:rPr>
              <a:t>Číslo projektu: CZ.1.07./1.5.00/34.0938   </a:t>
            </a:r>
            <a:r>
              <a:rPr lang="cs-CZ" sz="1000" b="1" dirty="0" smtClean="0"/>
              <a:t>Název projektu: Zlepšení podmínek pro vzdělávání na SUŠ, Ostrava</a:t>
            </a:r>
            <a:endParaRPr lang="cs-CZ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Mechanická energie </a:t>
            </a:r>
            <a:r>
              <a:rPr lang="cs-CZ" smtClean="0"/>
              <a:t>je schopnost tělesa konat práci</a:t>
            </a:r>
          </a:p>
          <a:p>
            <a:r>
              <a:rPr lang="cs-CZ" smtClean="0"/>
              <a:t>Mechanickou energii mají tělesa zvednutá nad povrch Země, tělesa pružně deformovaná</a:t>
            </a:r>
            <a:br>
              <a:rPr lang="cs-CZ" smtClean="0"/>
            </a:br>
            <a:r>
              <a:rPr lang="cs-CZ" smtClean="0"/>
              <a:t> a tělesa, která se pohybují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Druhy mechanické energie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</a:t>
            </a:r>
            <a:r>
              <a:rPr lang="cs-CZ" smtClean="0">
                <a:solidFill>
                  <a:srgbClr val="FF0000"/>
                </a:solidFill>
              </a:rPr>
              <a:t>Potenciální ( polohová ) energie E</a:t>
            </a:r>
            <a:r>
              <a:rPr lang="cs-CZ" baseline="-25000" smtClean="0">
                <a:solidFill>
                  <a:srgbClr val="FF0000"/>
                </a:solidFill>
              </a:rPr>
              <a:t>P  </a:t>
            </a:r>
            <a:r>
              <a:rPr lang="cs-CZ" baseline="-25000" smtClean="0"/>
              <a:t/>
            </a:r>
            <a:br>
              <a:rPr lang="cs-CZ" baseline="-25000" smtClean="0"/>
            </a:br>
            <a:r>
              <a:rPr lang="cs-CZ" smtClean="0"/>
              <a:t>- je přímo úměrná výšce, do které bylo těleso                zvednuto:</a:t>
            </a:r>
            <a:endParaRPr lang="cs-CZ"/>
          </a:p>
          <a:p>
            <a:r>
              <a:rPr lang="cs-CZ" smtClean="0"/>
              <a:t>                   E</a:t>
            </a:r>
            <a:r>
              <a:rPr lang="cs-CZ" baseline="-25000" smtClean="0"/>
              <a:t>P </a:t>
            </a:r>
            <a:r>
              <a:rPr lang="cs-CZ" smtClean="0"/>
              <a:t>= m g h</a:t>
            </a:r>
            <a:br>
              <a:rPr lang="cs-CZ" smtClean="0"/>
            </a:br>
            <a:endParaRPr lang="cs-CZ" smtClean="0"/>
          </a:p>
          <a:p>
            <a:r>
              <a:rPr lang="cs-CZ" smtClean="0"/>
              <a:t>m - hmotnost tělesa</a:t>
            </a:r>
            <a:br>
              <a:rPr lang="cs-CZ" smtClean="0"/>
            </a:br>
            <a:r>
              <a:rPr lang="cs-CZ" smtClean="0"/>
              <a:t>g - tíhové zrychlení, g = 10 m/s</a:t>
            </a:r>
            <a:r>
              <a:rPr lang="cs-CZ" baseline="30000" smtClean="0"/>
              <a:t>2</a:t>
            </a:r>
            <a:br>
              <a:rPr lang="cs-CZ" baseline="30000" smtClean="0"/>
            </a:br>
            <a:r>
              <a:rPr lang="cs-CZ" smtClean="0"/>
              <a:t>h - výška</a:t>
            </a:r>
            <a:endParaRPr lang="cs-CZ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smtClean="0"/>
              <a:t>2. </a:t>
            </a:r>
            <a:r>
              <a:rPr lang="cs-CZ" smtClean="0">
                <a:solidFill>
                  <a:srgbClr val="FF0000"/>
                </a:solidFill>
              </a:rPr>
              <a:t>Kinetická ( pohybová ) energie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- je přímo úměrná druhé mocnině rychlosti </a:t>
            </a:r>
            <a:br>
              <a:rPr lang="cs-CZ" smtClean="0"/>
            </a:br>
            <a:r>
              <a:rPr lang="cs-CZ" smtClean="0"/>
              <a:t>    tělesa: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m - hmotnost tělesa</a:t>
            </a:r>
            <a:br>
              <a:rPr lang="cs-CZ" smtClean="0"/>
            </a:br>
            <a:r>
              <a:rPr lang="cs-CZ" smtClean="0"/>
              <a:t>v - rychlost tělesa</a:t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/>
            </a:r>
            <a:br>
              <a:rPr lang="cs-CZ" smtClean="0"/>
            </a:br>
            <a:endParaRPr lang="cs-CZ" smtClean="0"/>
          </a:p>
          <a:p>
            <a:r>
              <a:rPr lang="cs-CZ"/>
              <a:t> </a:t>
            </a:r>
            <a:r>
              <a:rPr lang="cs-CZ" smtClean="0"/>
              <a:t>                   </a:t>
            </a:r>
            <a:endParaRPr lang="cs-CZ"/>
          </a:p>
        </p:txBody>
      </p:sp>
      <p:graphicFrame>
        <p:nvGraphicFramePr>
          <p:cNvPr id="4" name="Objekt 3"/>
          <p:cNvGraphicFramePr>
            <a:graphicFrameLocks noChangeAspect="1"/>
          </p:cNvGraphicFramePr>
          <p:nvPr/>
        </p:nvGraphicFramePr>
        <p:xfrm>
          <a:off x="2928926" y="3143248"/>
          <a:ext cx="2214880" cy="1204584"/>
        </p:xfrm>
        <a:graphic>
          <a:graphicData uri="http://schemas.openxmlformats.org/presentationml/2006/ole">
            <p:oleObj spid="_x0000_s1026" name="Rovnice" r:id="rId3" imgW="723600" imgH="393480" progId="Equation.3">
              <p:embed/>
            </p:oleObj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Příklady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1. Kabina výtahu o hmotnosti 400 kg vystoupí do výšky 10 m. O jakou hodnotu se zvětší její potenciální energie?</a:t>
            </a:r>
          </a:p>
          <a:p>
            <a:r>
              <a:rPr lang="cs-CZ" smtClean="0"/>
              <a:t>2. Člověk o hmotnosti 80 kg běží rychlostí</a:t>
            </a:r>
            <a:br>
              <a:rPr lang="cs-CZ" smtClean="0"/>
            </a:br>
            <a:r>
              <a:rPr lang="cs-CZ" smtClean="0"/>
              <a:t> 2 m/s. Jaká je jeho kinetická energie?</a:t>
            </a:r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Řešení</a:t>
            </a:r>
            <a:endParaRPr lang="cs-CZ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357298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cs-CZ" smtClean="0"/>
              <a:t>1. m = 400 kg</a:t>
            </a:r>
            <a:br>
              <a:rPr lang="cs-CZ" smtClean="0"/>
            </a:br>
            <a:r>
              <a:rPr lang="cs-CZ" smtClean="0"/>
              <a:t>     h = 10 m</a:t>
            </a:r>
            <a:br>
              <a:rPr lang="cs-CZ" smtClean="0"/>
            </a:br>
            <a:r>
              <a:rPr lang="cs-CZ" smtClean="0"/>
              <a:t>     E</a:t>
            </a:r>
            <a:r>
              <a:rPr lang="cs-CZ" baseline="-25000" smtClean="0"/>
              <a:t>P</a:t>
            </a:r>
            <a:r>
              <a:rPr lang="cs-CZ" smtClean="0"/>
              <a:t> = ?</a:t>
            </a:r>
          </a:p>
          <a:p>
            <a:r>
              <a:rPr lang="cs-CZ" smtClean="0"/>
              <a:t>     E</a:t>
            </a:r>
            <a:r>
              <a:rPr lang="cs-CZ" baseline="-25000" smtClean="0"/>
              <a:t>P </a:t>
            </a:r>
            <a:r>
              <a:rPr lang="cs-CZ" smtClean="0"/>
              <a:t>= m g h</a:t>
            </a:r>
            <a:br>
              <a:rPr lang="cs-CZ" smtClean="0"/>
            </a:br>
            <a:r>
              <a:rPr lang="cs-CZ" smtClean="0"/>
              <a:t>     E</a:t>
            </a:r>
            <a:r>
              <a:rPr lang="cs-CZ" baseline="-25000" smtClean="0"/>
              <a:t>P  </a:t>
            </a:r>
            <a:r>
              <a:rPr lang="cs-CZ" smtClean="0"/>
              <a:t>= 40 kJ</a:t>
            </a:r>
          </a:p>
          <a:p>
            <a:r>
              <a:rPr lang="cs-CZ" smtClean="0"/>
              <a:t>2. m = 80 kg                  E</a:t>
            </a:r>
            <a:r>
              <a:rPr lang="cs-CZ" baseline="-25000" smtClean="0"/>
              <a:t>k</a:t>
            </a:r>
            <a:r>
              <a:rPr lang="cs-CZ" smtClean="0"/>
              <a:t> = 1/2 m v</a:t>
            </a:r>
            <a:r>
              <a:rPr lang="cs-CZ" baseline="30000" smtClean="0"/>
              <a:t>2</a:t>
            </a:r>
            <a:r>
              <a:rPr lang="cs-CZ" smtClean="0"/>
              <a:t/>
            </a:r>
            <a:br>
              <a:rPr lang="cs-CZ" smtClean="0"/>
            </a:br>
            <a:r>
              <a:rPr lang="cs-CZ" smtClean="0"/>
              <a:t>     v = 2 m/s                   E</a:t>
            </a:r>
            <a:r>
              <a:rPr lang="cs-CZ" baseline="-25000" smtClean="0"/>
              <a:t>k</a:t>
            </a:r>
            <a:r>
              <a:rPr lang="cs-CZ" smtClean="0"/>
              <a:t>  = 160 J</a:t>
            </a:r>
            <a:br>
              <a:rPr lang="cs-CZ" smtClean="0"/>
            </a:br>
            <a:r>
              <a:rPr lang="cs-CZ" smtClean="0"/>
              <a:t>     E</a:t>
            </a:r>
            <a:r>
              <a:rPr lang="cs-CZ" baseline="-25000" smtClean="0"/>
              <a:t>k</a:t>
            </a:r>
            <a:r>
              <a:rPr lang="cs-CZ" smtClean="0"/>
              <a:t> = ?</a:t>
            </a:r>
            <a:br>
              <a:rPr lang="cs-CZ" smtClean="0"/>
            </a:br>
            <a:r>
              <a:rPr lang="cs-CZ" smtClean="0"/>
              <a:t>     </a:t>
            </a:r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Lepil, Bednařík, Hýblová, </a:t>
            </a:r>
            <a:r>
              <a:rPr lang="cs-CZ" i="1" smtClean="0"/>
              <a:t>Fyzika pro střední školy</a:t>
            </a:r>
            <a:r>
              <a:rPr lang="cs-CZ" smtClean="0"/>
              <a:t>, Prometheus Praha 1993</a:t>
            </a:r>
          </a:p>
          <a:p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112</Words>
  <Application>Microsoft Office PowerPoint</Application>
  <PresentationFormat>Předvádění na obrazovce (4:3)</PresentationFormat>
  <Paragraphs>20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Mechanická energie</vt:lpstr>
      <vt:lpstr>Snímek 2</vt:lpstr>
      <vt:lpstr>Druhy mechanické energie</vt:lpstr>
      <vt:lpstr>Snímek 4</vt:lpstr>
      <vt:lpstr>Příklady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Mechanická energie</dc:title>
  <dc:creator>Vichovi</dc:creator>
  <cp:lastModifiedBy>spravce2</cp:lastModifiedBy>
  <cp:revision>9</cp:revision>
  <dcterms:created xsi:type="dcterms:W3CDTF">2013-03-04T16:43:10Z</dcterms:created>
  <dcterms:modified xsi:type="dcterms:W3CDTF">2014-05-28T20:52:17Z</dcterms:modified>
</cp:coreProperties>
</file>