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8C3D4-57E9-4655-B0D5-626B254E4C0B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99ACD-CEEB-4029-B687-EB7BFBA098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8C3D4-57E9-4655-B0D5-626B254E4C0B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99ACD-CEEB-4029-B687-EB7BFBA098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8C3D4-57E9-4655-B0D5-626B254E4C0B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99ACD-CEEB-4029-B687-EB7BFBA098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8C3D4-57E9-4655-B0D5-626B254E4C0B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99ACD-CEEB-4029-B687-EB7BFBA098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8C3D4-57E9-4655-B0D5-626B254E4C0B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99ACD-CEEB-4029-B687-EB7BFBA098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8C3D4-57E9-4655-B0D5-626B254E4C0B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99ACD-CEEB-4029-B687-EB7BFBA098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8C3D4-57E9-4655-B0D5-626B254E4C0B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99ACD-CEEB-4029-B687-EB7BFBA098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8C3D4-57E9-4655-B0D5-626B254E4C0B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99ACD-CEEB-4029-B687-EB7BFBA098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8C3D4-57E9-4655-B0D5-626B254E4C0B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99ACD-CEEB-4029-B687-EB7BFBA098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8C3D4-57E9-4655-B0D5-626B254E4C0B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99ACD-CEEB-4029-B687-EB7BFBA098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8C3D4-57E9-4655-B0D5-626B254E4C0B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99ACD-CEEB-4029-B687-EB7BFBA098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C8C3D4-57E9-4655-B0D5-626B254E4C0B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999ACD-CEEB-4029-B687-EB7BFBA098D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Hydrostatický tlak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VY_32_INOVACE_FYZ_1_37</a:t>
            </a:r>
          </a:p>
          <a:p>
            <a:endParaRPr lang="cs-CZ">
              <a:solidFill>
                <a:schemeClr val="tx1"/>
              </a:solidFill>
            </a:endParaRPr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642918"/>
            <a:ext cx="5760720" cy="125882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-214378" y="6357958"/>
            <a:ext cx="935837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0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Číslo projektu: CZ.1.07./1.5.00/34.0938   </a:t>
            </a:r>
            <a:r>
              <a:rPr lang="cs-CZ" sz="1000" b="1" dirty="0" smtClean="0"/>
              <a:t>Název projektu: Zlepšení podmínek pro vzdělávání na SUŠ, Ostrava</a:t>
            </a:r>
            <a:endParaRPr lang="cs-CZ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Hydrostatickou tlakovou silou působí kapalina na dno a na stěny nádoby a na všechna tělesa ponořená v kapalině.</a:t>
            </a:r>
          </a:p>
          <a:p>
            <a:r>
              <a:rPr lang="cs-CZ" smtClean="0"/>
              <a:t>Hydrostatický tlak je tlak v kapalině vyvolaný její tíhou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Hydrostatický tlak </a:t>
            </a:r>
            <a:r>
              <a:rPr lang="cs-CZ" smtClean="0"/>
              <a:t>závisí na hustotě kapaliny a na hloubce pod volným povrchem kapaliny:</a:t>
            </a:r>
            <a:br>
              <a:rPr lang="cs-CZ" smtClean="0"/>
            </a:br>
            <a:endParaRPr lang="cs-CZ" smtClean="0"/>
          </a:p>
          <a:p>
            <a:r>
              <a:rPr lang="cs-CZ" smtClean="0">
                <a:solidFill>
                  <a:srgbClr val="FF0000"/>
                </a:solidFill>
              </a:rPr>
              <a:t>p</a:t>
            </a:r>
            <a:r>
              <a:rPr lang="cs-CZ" baseline="-25000" smtClean="0">
                <a:solidFill>
                  <a:srgbClr val="FF0000"/>
                </a:solidFill>
              </a:rPr>
              <a:t>h</a:t>
            </a:r>
            <a:r>
              <a:rPr lang="cs-CZ" smtClean="0">
                <a:solidFill>
                  <a:srgbClr val="FF0000"/>
                </a:solidFill>
              </a:rPr>
              <a:t> = h </a:t>
            </a:r>
            <a:r>
              <a:rPr lang="el-GR" smtClean="0">
                <a:solidFill>
                  <a:srgbClr val="FF0000"/>
                </a:solidFill>
              </a:rPr>
              <a:t>ϱ</a:t>
            </a:r>
            <a:r>
              <a:rPr lang="cs-CZ" smtClean="0">
                <a:solidFill>
                  <a:srgbClr val="FF0000"/>
                </a:solidFill>
              </a:rPr>
              <a:t> g</a:t>
            </a:r>
          </a:p>
          <a:p>
            <a:endParaRPr lang="cs-CZ"/>
          </a:p>
          <a:p>
            <a:r>
              <a:rPr lang="cs-CZ" smtClean="0"/>
              <a:t>h - hloubka</a:t>
            </a:r>
            <a:br>
              <a:rPr lang="cs-CZ" smtClean="0"/>
            </a:br>
            <a:r>
              <a:rPr lang="el-GR" smtClean="0"/>
              <a:t>ϱ</a:t>
            </a:r>
            <a:r>
              <a:rPr lang="cs-CZ" smtClean="0"/>
              <a:t> - hustota kapaliny</a:t>
            </a:r>
            <a:br>
              <a:rPr lang="cs-CZ" smtClean="0"/>
            </a:br>
            <a:r>
              <a:rPr lang="cs-CZ" smtClean="0"/>
              <a:t>g - tíhové zrychlení, g = 10 m/s</a:t>
            </a:r>
            <a:r>
              <a:rPr lang="cs-CZ" baseline="30000" smtClean="0"/>
              <a:t>2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Příklad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Jaký hydrostatický tlak je v nejhlubším místě Tichého oceánu v hloubce 11 km pod volnou hladinou? Hustota mořské vody je </a:t>
            </a:r>
            <a:br>
              <a:rPr lang="cs-CZ" smtClean="0"/>
            </a:br>
            <a:r>
              <a:rPr lang="cs-CZ" smtClean="0"/>
              <a:t>1 020 kg/m</a:t>
            </a:r>
            <a:r>
              <a:rPr lang="cs-CZ" baseline="30000" smtClean="0"/>
              <a:t>3</a:t>
            </a:r>
            <a:r>
              <a:rPr lang="cs-CZ" smtClean="0"/>
              <a:t>.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 = 11 km = 11 000 m</a:t>
            </a:r>
            <a:br>
              <a:rPr lang="cs-CZ" smtClean="0"/>
            </a:br>
            <a:r>
              <a:rPr lang="el-GR" smtClean="0"/>
              <a:t>ϱ</a:t>
            </a:r>
            <a:r>
              <a:rPr lang="cs-CZ" smtClean="0"/>
              <a:t> = 1 020 kg/m</a:t>
            </a:r>
            <a:r>
              <a:rPr lang="cs-CZ" baseline="30000" smtClean="0"/>
              <a:t>3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p</a:t>
            </a:r>
            <a:r>
              <a:rPr lang="cs-CZ" baseline="-25000" smtClean="0"/>
              <a:t>h</a:t>
            </a:r>
            <a:r>
              <a:rPr lang="cs-CZ" smtClean="0"/>
              <a:t> = ?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p</a:t>
            </a:r>
            <a:r>
              <a:rPr lang="cs-CZ" baseline="-25000" smtClean="0"/>
              <a:t>h</a:t>
            </a:r>
            <a:r>
              <a:rPr lang="cs-CZ" smtClean="0"/>
              <a:t> = h </a:t>
            </a:r>
            <a:r>
              <a:rPr lang="el-GR" smtClean="0"/>
              <a:t>ϱ</a:t>
            </a:r>
            <a:r>
              <a:rPr lang="cs-CZ" smtClean="0"/>
              <a:t> g</a:t>
            </a:r>
            <a:br>
              <a:rPr lang="cs-CZ" smtClean="0"/>
            </a:br>
            <a:r>
              <a:rPr lang="cs-CZ" smtClean="0"/>
              <a:t>p</a:t>
            </a:r>
            <a:r>
              <a:rPr lang="cs-CZ" baseline="-25000" smtClean="0"/>
              <a:t>h</a:t>
            </a:r>
            <a:r>
              <a:rPr lang="cs-CZ" smtClean="0"/>
              <a:t> = 112 200 000 Pa = 112,2 MPa</a:t>
            </a:r>
          </a:p>
          <a:p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Lepil, Bednařík, Hýblová, </a:t>
            </a:r>
            <a:r>
              <a:rPr lang="cs-CZ" i="1" smtClean="0"/>
              <a:t>Fyzika pro střední školy</a:t>
            </a:r>
            <a:r>
              <a:rPr lang="cs-CZ" smtClean="0"/>
              <a:t>, Prometheus Praha 1993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108</Words>
  <Application>Microsoft Office PowerPoint</Application>
  <PresentationFormat>Předvádění na obrazovce (4:3)</PresentationFormat>
  <Paragraphs>15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Hydrostatický tlak</vt:lpstr>
      <vt:lpstr>Snímek 2</vt:lpstr>
      <vt:lpstr>Snímek 3</vt:lpstr>
      <vt:lpstr>Příklad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Hydrostatický tlak</dc:title>
  <dc:creator>Vichovi</dc:creator>
  <cp:lastModifiedBy>spravce2</cp:lastModifiedBy>
  <cp:revision>7</cp:revision>
  <dcterms:created xsi:type="dcterms:W3CDTF">2013-03-10T17:38:02Z</dcterms:created>
  <dcterms:modified xsi:type="dcterms:W3CDTF">2014-05-28T20:52:44Z</dcterms:modified>
</cp:coreProperties>
</file>