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50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D0148-B9E1-4A37-9E01-0C71D34C06C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9EDF02-21B8-410D-8823-C002EEDB331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4011-F742-46B6-8032-D809495141F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B32AD-6129-4AC9-BA8E-63C159DFE1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4011-F742-46B6-8032-D809495141F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B32AD-6129-4AC9-BA8E-63C159DFE1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4011-F742-46B6-8032-D809495141F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B32AD-6129-4AC9-BA8E-63C159DFE1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4011-F742-46B6-8032-D809495141F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B32AD-6129-4AC9-BA8E-63C159DFE1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4011-F742-46B6-8032-D809495141F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B32AD-6129-4AC9-BA8E-63C159DFE1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4011-F742-46B6-8032-D809495141F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B32AD-6129-4AC9-BA8E-63C159DFE1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4011-F742-46B6-8032-D809495141F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B32AD-6129-4AC9-BA8E-63C159DFE1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4011-F742-46B6-8032-D809495141F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B32AD-6129-4AC9-BA8E-63C159DFE1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4011-F742-46B6-8032-D809495141F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B32AD-6129-4AC9-BA8E-63C159DFE1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4011-F742-46B6-8032-D809495141F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B32AD-6129-4AC9-BA8E-63C159DFE1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4011-F742-46B6-8032-D809495141F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B32AD-6129-4AC9-BA8E-63C159DFE1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B4011-F742-46B6-8032-D809495141F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B32AD-6129-4AC9-BA8E-63C159DFE1C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Atmosférický tlak</a:t>
            </a:r>
            <a:endParaRPr lang="cs-CZ">
              <a:solidFill>
                <a:srgbClr val="FF0000"/>
              </a:solidFill>
            </a:endParaRPr>
          </a:p>
        </p:txBody>
      </p:sp>
      <p:pic>
        <p:nvPicPr>
          <p:cNvPr id="5" name="Obrázek 4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714356"/>
            <a:ext cx="5760720" cy="125882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-214378" y="6357958"/>
            <a:ext cx="935837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0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Číslo projektu: CZ.1.07./1.5.00/34.0938   </a:t>
            </a:r>
            <a:r>
              <a:rPr lang="cs-CZ" sz="1000" b="1" dirty="0" smtClean="0"/>
              <a:t>Název projektu: Zlepšení podmínek pro vzdělávání na SUŠ, Ostrava</a:t>
            </a:r>
            <a:endParaRPr lang="cs-CZ" sz="1000" dirty="0"/>
          </a:p>
        </p:txBody>
      </p:sp>
      <p:sp>
        <p:nvSpPr>
          <p:cNvPr id="7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VY_32_INOVACE_FYZ_1_38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Atmosférický tlak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- je vyvolaný tíhou vzduchu</a:t>
            </a:r>
          </a:p>
          <a:p>
            <a:r>
              <a:rPr lang="cs-CZ" smtClean="0"/>
              <a:t>je obdobou hydrostatického tlaku v kapalinách</a:t>
            </a:r>
          </a:p>
          <a:p>
            <a:r>
              <a:rPr lang="cs-CZ" smtClean="0"/>
              <a:t>nemůžeme ho určit pomocí vztahu p</a:t>
            </a:r>
            <a:r>
              <a:rPr lang="cs-CZ" baseline="-25000" smtClean="0"/>
              <a:t>h</a:t>
            </a:r>
            <a:r>
              <a:rPr lang="cs-CZ" smtClean="0"/>
              <a:t> = h </a:t>
            </a:r>
            <a:r>
              <a:rPr lang="el-GR" smtClean="0"/>
              <a:t>ϱ</a:t>
            </a:r>
            <a:r>
              <a:rPr lang="cs-CZ" smtClean="0"/>
              <a:t> g, protože hustota vzduchu se s výškou nad povrchem Země postupně zmenšuje</a:t>
            </a:r>
          </a:p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Torricelliho pokus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mtClean="0"/>
              <a:t>Atmosférický tlak můžeme změřit - Torricelliho pokus</a:t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endParaRPr lang="cs-CZ" smtClean="0"/>
          </a:p>
          <a:p>
            <a:r>
              <a:rPr lang="cs-CZ" smtClean="0"/>
              <a:t>Atmosférický tlak se rovná hydrostatickému tlaku rtuťového sloupce v Torricelliho trubici</a:t>
            </a:r>
            <a:endParaRPr lang="cs-CZ"/>
          </a:p>
        </p:txBody>
      </p:sp>
      <p:pic>
        <p:nvPicPr>
          <p:cNvPr id="4098" name="Picture 2" descr="https://www.email.cz/download/i/iQO0ivxKydAYK6DE17JfrE85MKhVrc0ESO1BErYZwPSIpwDMTszuSau-LQA3yrkM8tZFGHw/000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500305"/>
            <a:ext cx="4786345" cy="2597421"/>
          </a:xfrm>
          <a:prstGeom prst="rect">
            <a:avLst/>
          </a:prstGeom>
          <a:noFill/>
        </p:spPr>
      </p:pic>
      <p:cxnSp>
        <p:nvCxnSpPr>
          <p:cNvPr id="6" name="Přímá spojovací čára 5"/>
          <p:cNvCxnSpPr/>
          <p:nvPr/>
        </p:nvCxnSpPr>
        <p:spPr>
          <a:xfrm>
            <a:off x="2716200" y="3500438"/>
            <a:ext cx="3070246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2714612" y="4857760"/>
            <a:ext cx="3071834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5400000" flipH="1" flipV="1">
            <a:off x="2296800" y="4464851"/>
            <a:ext cx="78581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5400000" flipH="1" flipV="1">
            <a:off x="5374800" y="4464057"/>
            <a:ext cx="78581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Hydrostatický tlak rtuťového sloupce:</a:t>
            </a:r>
            <a:br>
              <a:rPr lang="cs-CZ" smtClean="0"/>
            </a:br>
            <a:r>
              <a:rPr lang="cs-CZ" smtClean="0"/>
              <a:t>h = 75 cm = 0,75 m</a:t>
            </a:r>
            <a:br>
              <a:rPr lang="cs-CZ" smtClean="0"/>
            </a:br>
            <a:r>
              <a:rPr lang="el-GR" smtClean="0"/>
              <a:t>ϱ</a:t>
            </a:r>
            <a:r>
              <a:rPr lang="cs-CZ" smtClean="0"/>
              <a:t> = 13 500 kg/m</a:t>
            </a:r>
            <a:r>
              <a:rPr lang="cs-CZ" baseline="30000" smtClean="0"/>
              <a:t>3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g = 10 m/s</a:t>
            </a:r>
            <a:r>
              <a:rPr lang="cs-CZ" baseline="30000" smtClean="0"/>
              <a:t>2</a:t>
            </a:r>
            <a:br>
              <a:rPr lang="cs-CZ" baseline="30000" smtClean="0"/>
            </a:br>
            <a:r>
              <a:rPr lang="cs-CZ" baseline="30000" smtClean="0"/>
              <a:t/>
            </a:r>
            <a:br>
              <a:rPr lang="cs-CZ" baseline="30000" smtClean="0"/>
            </a:br>
            <a:r>
              <a:rPr lang="cs-CZ" smtClean="0"/>
              <a:t>p</a:t>
            </a:r>
            <a:r>
              <a:rPr lang="cs-CZ" baseline="-25000" smtClean="0"/>
              <a:t>h</a:t>
            </a:r>
            <a:r>
              <a:rPr lang="cs-CZ" smtClean="0"/>
              <a:t> = h </a:t>
            </a:r>
            <a:r>
              <a:rPr lang="el-GR" smtClean="0"/>
              <a:t>ϱ</a:t>
            </a:r>
            <a:r>
              <a:rPr lang="cs-CZ" smtClean="0"/>
              <a:t> g</a:t>
            </a:r>
          </a:p>
          <a:p>
            <a:r>
              <a:rPr lang="cs-CZ" smtClean="0">
                <a:solidFill>
                  <a:srgbClr val="FF0000"/>
                </a:solidFill>
              </a:rPr>
              <a:t>p</a:t>
            </a:r>
            <a:r>
              <a:rPr lang="cs-CZ" baseline="-25000" smtClean="0">
                <a:solidFill>
                  <a:srgbClr val="FF0000"/>
                </a:solidFill>
              </a:rPr>
              <a:t>h</a:t>
            </a:r>
            <a:r>
              <a:rPr lang="cs-CZ" smtClean="0">
                <a:solidFill>
                  <a:srgbClr val="FF0000"/>
                </a:solidFill>
              </a:rPr>
              <a:t> = 100 000 Pa = 100 kPa</a:t>
            </a:r>
          </a:p>
          <a:p>
            <a:r>
              <a:rPr lang="cs-CZ" smtClean="0">
                <a:solidFill>
                  <a:srgbClr val="FF0000"/>
                </a:solidFill>
              </a:rPr>
              <a:t>p</a:t>
            </a:r>
            <a:r>
              <a:rPr lang="cs-CZ" baseline="-25000" smtClean="0">
                <a:solidFill>
                  <a:srgbClr val="FF0000"/>
                </a:solidFill>
              </a:rPr>
              <a:t>h  </a:t>
            </a:r>
            <a:r>
              <a:rPr lang="cs-CZ" smtClean="0">
                <a:solidFill>
                  <a:srgbClr val="FF0000"/>
                </a:solidFill>
              </a:rPr>
              <a:t>= p</a:t>
            </a:r>
            <a:r>
              <a:rPr lang="cs-CZ" baseline="-25000" smtClean="0">
                <a:solidFill>
                  <a:srgbClr val="FF0000"/>
                </a:solidFill>
              </a:rPr>
              <a:t>a</a:t>
            </a:r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Normální atmosférický tlak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Pro meteorologické účely byl stanoven normální atmosférický tlak:</a:t>
            </a:r>
          </a:p>
          <a:p>
            <a:r>
              <a:rPr lang="cs-CZ" smtClean="0"/>
              <a:t>p</a:t>
            </a:r>
            <a:r>
              <a:rPr lang="cs-CZ" baseline="-25000" smtClean="0"/>
              <a:t>n</a:t>
            </a:r>
            <a:r>
              <a:rPr lang="cs-CZ" smtClean="0"/>
              <a:t> = 101 325 Pa</a:t>
            </a:r>
          </a:p>
          <a:p>
            <a:r>
              <a:rPr lang="cs-CZ" smtClean="0"/>
              <a:t>p</a:t>
            </a:r>
            <a:r>
              <a:rPr lang="cs-CZ" baseline="-25000" smtClean="0"/>
              <a:t>n</a:t>
            </a:r>
            <a:r>
              <a:rPr lang="cs-CZ" smtClean="0"/>
              <a:t> = 1 013,25 hPa</a:t>
            </a: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Měření atmosférického tlaku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Tlakoměry - barometry:</a:t>
            </a:r>
            <a:br>
              <a:rPr lang="cs-CZ" smtClean="0">
                <a:solidFill>
                  <a:srgbClr val="FF0000"/>
                </a:solidFill>
              </a:rPr>
            </a:br>
            <a:r>
              <a:rPr lang="cs-CZ" smtClean="0"/>
              <a:t>rtuťový barometr</a:t>
            </a:r>
            <a:br>
              <a:rPr lang="cs-CZ" smtClean="0"/>
            </a:br>
            <a:r>
              <a:rPr lang="cs-CZ" smtClean="0"/>
              <a:t>kovový tlakoměr - aneroid</a:t>
            </a:r>
            <a:br>
              <a:rPr lang="cs-CZ" smtClean="0"/>
            </a:br>
            <a:r>
              <a:rPr lang="cs-CZ" smtClean="0"/>
              <a:t>výškoměr</a:t>
            </a:r>
            <a:br>
              <a:rPr lang="cs-CZ" smtClean="0"/>
            </a:br>
            <a:r>
              <a:rPr lang="cs-CZ" smtClean="0"/>
              <a:t>barograf</a:t>
            </a:r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Lepil, Bednařík, </a:t>
            </a:r>
            <a:r>
              <a:rPr lang="cs-CZ" dirty="0" err="1" smtClean="0"/>
              <a:t>Hýblová</a:t>
            </a:r>
            <a:r>
              <a:rPr lang="cs-CZ" dirty="0" smtClean="0"/>
              <a:t>, </a:t>
            </a:r>
            <a:r>
              <a:rPr lang="cs-CZ" i="1" dirty="0" smtClean="0"/>
              <a:t>Fyzika pro střední školy</a:t>
            </a:r>
            <a:r>
              <a:rPr lang="cs-CZ" dirty="0" smtClean="0"/>
              <a:t>, </a:t>
            </a:r>
            <a:r>
              <a:rPr lang="cs-CZ" dirty="0" err="1" smtClean="0"/>
              <a:t>Prometheus</a:t>
            </a:r>
            <a:r>
              <a:rPr lang="cs-CZ" dirty="0" smtClean="0"/>
              <a:t> Praha </a:t>
            </a:r>
            <a:r>
              <a:rPr lang="cs-CZ" dirty="0" smtClean="0"/>
              <a:t>1993</a:t>
            </a:r>
          </a:p>
          <a:p>
            <a:r>
              <a:rPr lang="cs-CZ" dirty="0" smtClean="0"/>
              <a:t>Kresby</a:t>
            </a:r>
            <a:r>
              <a:rPr lang="cs-CZ" smtClean="0"/>
              <a:t>: vlastní</a:t>
            </a:r>
            <a:endParaRPr lang="cs-CZ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116</Words>
  <Application>Microsoft Office PowerPoint</Application>
  <PresentationFormat>Předvádění na obrazovce (4:3)</PresentationFormat>
  <Paragraphs>22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Atmosférický tlak</vt:lpstr>
      <vt:lpstr>Atmosférický tlak</vt:lpstr>
      <vt:lpstr>Torricelliho pokus</vt:lpstr>
      <vt:lpstr>Snímek 4</vt:lpstr>
      <vt:lpstr>Normální atmosférický tlak</vt:lpstr>
      <vt:lpstr>Měření atmosférického tlaku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Atmosférický tlak</dc:title>
  <dc:creator>Vichovi</dc:creator>
  <cp:lastModifiedBy>spravce2</cp:lastModifiedBy>
  <cp:revision>10</cp:revision>
  <dcterms:created xsi:type="dcterms:W3CDTF">2013-03-11T15:57:52Z</dcterms:created>
  <dcterms:modified xsi:type="dcterms:W3CDTF">2014-05-28T20:54:32Z</dcterms:modified>
</cp:coreProperties>
</file>