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4" r:id="rId5"/>
    <p:sldId id="268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5" d="100"/>
          <a:sy n="75" d="100"/>
        </p:scale>
        <p:origin x="-1236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B4C36-35B2-49C7-B31A-661F78217D37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222839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B4C36-35B2-49C7-B31A-661F78217D37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006219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B4C36-35B2-49C7-B31A-661F78217D37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724390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B4C36-35B2-49C7-B31A-661F78217D37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598670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B4C36-35B2-49C7-B31A-661F78217D37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874544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B4C36-35B2-49C7-B31A-661F78217D37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535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B4C36-35B2-49C7-B31A-661F78217D37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367660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B4C36-35B2-49C7-B31A-661F78217D37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163402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B4C36-35B2-49C7-B31A-661F78217D37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922072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B4C36-35B2-49C7-B31A-661F78217D37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590783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B4C36-35B2-49C7-B31A-661F78217D37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30223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8B4C36-35B2-49C7-B31A-661F78217D37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299F2D-FA39-4F47-BC3D-FA1BF748821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780075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Past </a:t>
            </a:r>
            <a:r>
              <a:rPr lang="cs-CZ" dirty="0" err="1" smtClean="0"/>
              <a:t>Simple</a:t>
            </a:r>
            <a:r>
              <a:rPr lang="cs-CZ"/>
              <a:t/>
            </a:r>
            <a:br>
              <a:rPr lang="cs-CZ"/>
            </a:br>
            <a:r>
              <a:rPr lang="cs-CZ"/>
              <a:t>VY_32_INOVACE_AJ_1,2,3,4_61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Revision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620713"/>
            <a:ext cx="5761038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1785918" y="357166"/>
            <a:ext cx="5918607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 pitchFamily="34" charset="0"/>
                <a:ea typeface="MS Mincho" pitchFamily="49" charset="-128"/>
                <a:cs typeface="Tahoma" pitchFamily="34" charset="0"/>
              </a:rPr>
              <a:t>Číslo projektu: CZ.1.07./1.5.00/34.0938 </a:t>
            </a:r>
            <a:r>
              <a:rPr kumimoji="0" lang="cs-CZ" sz="1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Botanika Lite CE" pitchFamily="2" charset="0"/>
                <a:ea typeface="MS Mincho" pitchFamily="49" charset="-128"/>
                <a:cs typeface="Tahoma" pitchFamily="34" charset="0"/>
              </a:rPr>
              <a:t>Název projektu: Zlepšení podmínek pro vzdělávání na SUŠ, Ostrava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51299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          </a:t>
            </a:r>
            <a:r>
              <a:rPr lang="cs-CZ" b="1" dirty="0" err="1" smtClean="0"/>
              <a:t>How</a:t>
            </a:r>
            <a:r>
              <a:rPr lang="cs-CZ" b="1" dirty="0" smtClean="0"/>
              <a:t> do </a:t>
            </a:r>
            <a:r>
              <a:rPr lang="cs-CZ" b="1" dirty="0" err="1" smtClean="0"/>
              <a:t>we</a:t>
            </a:r>
            <a:r>
              <a:rPr lang="cs-CZ" b="1" dirty="0" smtClean="0"/>
              <a:t> </a:t>
            </a:r>
            <a:r>
              <a:rPr lang="cs-CZ" b="1" dirty="0" err="1" smtClean="0"/>
              <a:t>create</a:t>
            </a:r>
            <a:r>
              <a:rPr lang="cs-CZ" b="1" dirty="0" smtClean="0"/>
              <a:t> past </a:t>
            </a:r>
            <a:r>
              <a:rPr lang="cs-CZ" b="1" dirty="0" err="1" smtClean="0"/>
              <a:t>simple</a:t>
            </a:r>
            <a:r>
              <a:rPr lang="cs-CZ" b="1" dirty="0" smtClean="0"/>
              <a:t>?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Affirmative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</a:t>
            </a:r>
            <a:r>
              <a:rPr lang="cs-CZ" dirty="0" err="1" smtClean="0"/>
              <a:t>ed</a:t>
            </a:r>
            <a:r>
              <a:rPr lang="cs-CZ" dirty="0" smtClean="0"/>
              <a:t>			</a:t>
            </a:r>
            <a:r>
              <a:rPr lang="en-US" dirty="0" smtClean="0"/>
              <a:t>He </a:t>
            </a:r>
            <a:r>
              <a:rPr lang="cs-CZ" dirty="0" err="1" smtClean="0"/>
              <a:t>visited</a:t>
            </a:r>
            <a:r>
              <a:rPr lang="cs-CZ" dirty="0" smtClean="0"/>
              <a:t> </a:t>
            </a:r>
            <a:r>
              <a:rPr lang="en-US" dirty="0" smtClean="0"/>
              <a:t>his </a:t>
            </a:r>
            <a:r>
              <a:rPr lang="cs-CZ" dirty="0" err="1" smtClean="0"/>
              <a:t>grandma</a:t>
            </a:r>
            <a:r>
              <a:rPr lang="cs-CZ" dirty="0" smtClean="0"/>
              <a:t>.</a:t>
            </a:r>
          </a:p>
          <a:p>
            <a:r>
              <a:rPr lang="cs-CZ" dirty="0" smtClean="0"/>
              <a:t>Negative</a:t>
            </a:r>
          </a:p>
          <a:p>
            <a:pPr marL="0" indent="0">
              <a:buNone/>
            </a:pPr>
            <a:r>
              <a:rPr lang="en-US" dirty="0" err="1"/>
              <a:t>d</a:t>
            </a:r>
            <a:r>
              <a:rPr lang="cs-CZ" dirty="0" err="1" smtClean="0"/>
              <a:t>idn</a:t>
            </a:r>
            <a:r>
              <a:rPr lang="en-US" dirty="0" smtClean="0"/>
              <a:t>‘t 		He didn’t visit his grandma.</a:t>
            </a:r>
            <a:endParaRPr lang="cs-CZ" dirty="0" smtClean="0"/>
          </a:p>
          <a:p>
            <a:r>
              <a:rPr lang="cs-CZ" dirty="0" err="1" smtClean="0"/>
              <a:t>Question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did 			Did he visit his grandma?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99294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          With which verbs does it</a:t>
            </a:r>
            <a:r>
              <a:rPr lang="cs-CZ" dirty="0" smtClean="0"/>
              <a:t> </a:t>
            </a:r>
            <a:r>
              <a:rPr lang="en-US" dirty="0" smtClean="0"/>
              <a:t>not work this way?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TO BE</a:t>
            </a:r>
          </a:p>
          <a:p>
            <a:pPr marL="0" indent="0">
              <a:buNone/>
            </a:pPr>
            <a:r>
              <a:rPr lang="en-US" dirty="0" smtClean="0"/>
              <a:t>he was/they were</a:t>
            </a:r>
          </a:p>
          <a:p>
            <a:pPr marL="0" indent="0">
              <a:buNone/>
            </a:pPr>
            <a:r>
              <a:rPr lang="en-US" dirty="0" smtClean="0"/>
              <a:t>he wasn’t / they weren’t</a:t>
            </a:r>
          </a:p>
          <a:p>
            <a:pPr marL="0" indent="0">
              <a:buNone/>
            </a:pPr>
            <a:r>
              <a:rPr lang="en-US" dirty="0"/>
              <a:t>w</a:t>
            </a:r>
            <a:r>
              <a:rPr lang="en-US" dirty="0" smtClean="0"/>
              <a:t>as he? / were they?</a:t>
            </a:r>
          </a:p>
          <a:p>
            <a:r>
              <a:rPr lang="en-US" dirty="0" smtClean="0"/>
              <a:t>IRREGULAR VERBS</a:t>
            </a:r>
          </a:p>
          <a:p>
            <a:pPr marL="0" indent="0">
              <a:buNone/>
            </a:pPr>
            <a:r>
              <a:rPr lang="en-US" dirty="0"/>
              <a:t>h</a:t>
            </a:r>
            <a:r>
              <a:rPr lang="en-US" dirty="0" smtClean="0"/>
              <a:t>e went</a:t>
            </a:r>
          </a:p>
          <a:p>
            <a:pPr marL="0" indent="0">
              <a:buNone/>
            </a:pPr>
            <a:r>
              <a:rPr lang="en-US" dirty="0"/>
              <a:t>h</a:t>
            </a:r>
            <a:r>
              <a:rPr lang="en-US" dirty="0" smtClean="0"/>
              <a:t>e didn’t go</a:t>
            </a:r>
          </a:p>
          <a:p>
            <a:pPr marL="0" indent="0">
              <a:buNone/>
            </a:pPr>
            <a:r>
              <a:rPr lang="en-US" dirty="0"/>
              <a:t>d</a:t>
            </a:r>
            <a:r>
              <a:rPr lang="en-US" dirty="0" smtClean="0"/>
              <a:t>id he go?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42148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en-US" smtClean="0">
                <a:solidFill>
                  <a:srgbClr val="0070C0"/>
                </a:solidFill>
              </a:rPr>
              <a:t>TASK 1</a:t>
            </a:r>
            <a:endParaRPr lang="en-US">
              <a:solidFill>
                <a:srgbClr val="0070C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67544" y="1988840"/>
            <a:ext cx="4040188" cy="639762"/>
          </a:xfrm>
        </p:spPr>
        <p:txBody>
          <a:bodyPr/>
          <a:lstStyle/>
          <a:p>
            <a:r>
              <a:rPr lang="en-US" dirty="0" smtClean="0"/>
              <a:t>infinitive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57200" y="2708919"/>
            <a:ext cx="4040188" cy="341724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i="1" dirty="0" smtClean="0">
                <a:solidFill>
                  <a:srgbClr val="0070C0"/>
                </a:solidFill>
              </a:rPr>
              <a:t>go		read</a:t>
            </a:r>
          </a:p>
          <a:p>
            <a:pPr marL="0" indent="0">
              <a:buNone/>
            </a:pPr>
            <a:r>
              <a:rPr lang="en-US" i="1" dirty="0" smtClean="0">
                <a:solidFill>
                  <a:srgbClr val="0070C0"/>
                </a:solidFill>
              </a:rPr>
              <a:t>walk		dream		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rgbClr val="0070C0"/>
                </a:solidFill>
              </a:rPr>
              <a:t>drink</a:t>
            </a:r>
            <a:r>
              <a:rPr lang="en-US" i="1" dirty="0" smtClean="0">
                <a:solidFill>
                  <a:srgbClr val="0070C0"/>
                </a:solidFill>
              </a:rPr>
              <a:t>		bring</a:t>
            </a:r>
          </a:p>
          <a:p>
            <a:pPr marL="0" indent="0">
              <a:buNone/>
            </a:pPr>
            <a:r>
              <a:rPr lang="en-US" i="1" dirty="0" smtClean="0">
                <a:solidFill>
                  <a:srgbClr val="0070C0"/>
                </a:solidFill>
              </a:rPr>
              <a:t>move	              hit</a:t>
            </a:r>
          </a:p>
          <a:p>
            <a:pPr marL="0" indent="0">
              <a:buNone/>
            </a:pPr>
            <a:r>
              <a:rPr lang="en-US" i="1" dirty="0" smtClean="0">
                <a:solidFill>
                  <a:srgbClr val="0070C0"/>
                </a:solidFill>
              </a:rPr>
              <a:t>forget 		decide</a:t>
            </a:r>
          </a:p>
          <a:p>
            <a:pPr marL="0" indent="0">
              <a:buNone/>
            </a:pPr>
            <a:r>
              <a:rPr lang="en-US" i="1" dirty="0" smtClean="0">
                <a:solidFill>
                  <a:srgbClr val="0070C0"/>
                </a:solidFill>
              </a:rPr>
              <a:t>know                 get</a:t>
            </a:r>
          </a:p>
          <a:p>
            <a:pPr marL="0" indent="0">
              <a:buNone/>
            </a:pPr>
            <a:r>
              <a:rPr lang="en-US" i="1" dirty="0" smtClean="0">
                <a:solidFill>
                  <a:srgbClr val="0070C0"/>
                </a:solidFill>
              </a:rPr>
              <a:t>help                   keep</a:t>
            </a:r>
          </a:p>
          <a:p>
            <a:pPr marL="0" indent="0">
              <a:buNone/>
            </a:pPr>
            <a:r>
              <a:rPr lang="cs-CZ" i="1" dirty="0" err="1" smtClean="0">
                <a:solidFill>
                  <a:srgbClr val="0070C0"/>
                </a:solidFill>
              </a:rPr>
              <a:t>build</a:t>
            </a:r>
            <a:r>
              <a:rPr lang="en-US" i="1" dirty="0" smtClean="0">
                <a:solidFill>
                  <a:srgbClr val="0070C0"/>
                </a:solidFill>
              </a:rPr>
              <a:t>		</a:t>
            </a:r>
            <a:r>
              <a:rPr lang="cs-CZ" i="1" dirty="0" err="1" smtClean="0">
                <a:solidFill>
                  <a:srgbClr val="0070C0"/>
                </a:solidFill>
              </a:rPr>
              <a:t>break</a:t>
            </a:r>
            <a:r>
              <a:rPr lang="en-US" i="1" dirty="0" smtClean="0">
                <a:solidFill>
                  <a:srgbClr val="0070C0"/>
                </a:solidFill>
              </a:rPr>
              <a:t>	</a:t>
            </a:r>
          </a:p>
          <a:p>
            <a:pPr marL="0" indent="0">
              <a:buNone/>
            </a:pPr>
            <a:endParaRPr lang="en-US" i="1" dirty="0">
              <a:solidFill>
                <a:srgbClr val="0070C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988840"/>
            <a:ext cx="4041775" cy="639762"/>
          </a:xfrm>
        </p:spPr>
        <p:txBody>
          <a:bodyPr/>
          <a:lstStyle/>
          <a:p>
            <a:r>
              <a:rPr lang="en-US" dirty="0" smtClean="0"/>
              <a:t>Past simple form</a:t>
            </a:r>
            <a:endParaRPr lang="en-US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38997" y="2708920"/>
            <a:ext cx="4041775" cy="341724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 smtClean="0"/>
              <a:t>went		read</a:t>
            </a:r>
          </a:p>
          <a:p>
            <a:pPr marL="0" indent="0">
              <a:buNone/>
            </a:pPr>
            <a:r>
              <a:rPr lang="en-US" dirty="0" smtClean="0"/>
              <a:t>walked		dreamt</a:t>
            </a:r>
          </a:p>
          <a:p>
            <a:pPr marL="0" indent="0">
              <a:buNone/>
            </a:pPr>
            <a:r>
              <a:rPr lang="cs-CZ" dirty="0" err="1" smtClean="0"/>
              <a:t>drank</a:t>
            </a:r>
            <a:r>
              <a:rPr lang="en-US" dirty="0" smtClean="0"/>
              <a:t>		brought</a:t>
            </a:r>
          </a:p>
          <a:p>
            <a:pPr marL="0" indent="0">
              <a:buNone/>
            </a:pPr>
            <a:r>
              <a:rPr lang="en-US" dirty="0" smtClean="0"/>
              <a:t>moved		hit</a:t>
            </a:r>
          </a:p>
          <a:p>
            <a:pPr marL="0" indent="0">
              <a:buNone/>
            </a:pPr>
            <a:r>
              <a:rPr lang="en-US" dirty="0" smtClean="0"/>
              <a:t>forgot		decided</a:t>
            </a:r>
          </a:p>
          <a:p>
            <a:pPr marL="0" indent="0">
              <a:buNone/>
            </a:pPr>
            <a:r>
              <a:rPr lang="en-US" dirty="0" smtClean="0"/>
              <a:t>knew		got</a:t>
            </a:r>
          </a:p>
          <a:p>
            <a:pPr marL="0" indent="0">
              <a:buNone/>
            </a:pPr>
            <a:r>
              <a:rPr lang="en-US" dirty="0" smtClean="0"/>
              <a:t>helped		kept</a:t>
            </a:r>
          </a:p>
          <a:p>
            <a:pPr marL="0" indent="0">
              <a:buNone/>
            </a:pPr>
            <a:r>
              <a:rPr lang="cs-CZ" dirty="0" err="1" smtClean="0"/>
              <a:t>built</a:t>
            </a:r>
            <a:r>
              <a:rPr lang="en-US" dirty="0" smtClean="0"/>
              <a:t>		</a:t>
            </a:r>
            <a:r>
              <a:rPr lang="cs-CZ" dirty="0" err="1" smtClean="0"/>
              <a:t>broke</a:t>
            </a:r>
            <a:endParaRPr lang="en-US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1196752"/>
            <a:ext cx="820891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en-US" sz="3200" i="1" smtClean="0">
                <a:solidFill>
                  <a:srgbClr val="0070C0"/>
                </a:solidFill>
              </a:rPr>
              <a:t>What is the past simple of these verbs?</a:t>
            </a:r>
          </a:p>
          <a:p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465376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en-US" smtClean="0">
                <a:solidFill>
                  <a:srgbClr val="0070C0"/>
                </a:solidFill>
              </a:rPr>
              <a:t>TASK 2</a:t>
            </a:r>
            <a:endParaRPr lang="en-US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57200" y="2492897"/>
            <a:ext cx="4040188" cy="36332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i="1" smtClean="0">
                <a:solidFill>
                  <a:srgbClr val="0070C0"/>
                </a:solidFill>
              </a:rPr>
              <a:t>dr</a:t>
            </a:r>
            <a:r>
              <a:rPr lang="en-US" b="1" i="1" smtClean="0">
                <a:solidFill>
                  <a:srgbClr val="0070C0"/>
                </a:solidFill>
              </a:rPr>
              <a:t>in</a:t>
            </a:r>
            <a:r>
              <a:rPr lang="en-US" i="1" smtClean="0">
                <a:solidFill>
                  <a:srgbClr val="0070C0"/>
                </a:solidFill>
              </a:rPr>
              <a:t>k		</a:t>
            </a:r>
          </a:p>
          <a:p>
            <a:pPr marL="0" indent="0">
              <a:buNone/>
            </a:pPr>
            <a:r>
              <a:rPr lang="en-US" i="1" smtClean="0">
                <a:solidFill>
                  <a:srgbClr val="0070C0"/>
                </a:solidFill>
              </a:rPr>
              <a:t>bring</a:t>
            </a:r>
          </a:p>
          <a:p>
            <a:pPr marL="0" indent="0">
              <a:buNone/>
            </a:pPr>
            <a:r>
              <a:rPr lang="en-US" i="1" smtClean="0">
                <a:solidFill>
                  <a:srgbClr val="0070C0"/>
                </a:solidFill>
              </a:rPr>
              <a:t>hit, let</a:t>
            </a:r>
          </a:p>
          <a:p>
            <a:pPr marL="0" indent="0">
              <a:buNone/>
            </a:pPr>
            <a:r>
              <a:rPr lang="en-US" i="1" smtClean="0">
                <a:solidFill>
                  <a:srgbClr val="0070C0"/>
                </a:solidFill>
              </a:rPr>
              <a:t>kn</a:t>
            </a:r>
            <a:r>
              <a:rPr lang="en-US" b="1" i="1" smtClean="0">
                <a:solidFill>
                  <a:srgbClr val="0070C0"/>
                </a:solidFill>
              </a:rPr>
              <a:t>ow                 </a:t>
            </a:r>
          </a:p>
          <a:p>
            <a:pPr marL="0" indent="0">
              <a:buNone/>
            </a:pPr>
            <a:r>
              <a:rPr lang="en-US" i="1" smtClean="0">
                <a:solidFill>
                  <a:srgbClr val="0070C0"/>
                </a:solidFill>
              </a:rPr>
              <a:t>k</a:t>
            </a:r>
            <a:r>
              <a:rPr lang="en-US" b="1" i="1" smtClean="0">
                <a:solidFill>
                  <a:srgbClr val="0070C0"/>
                </a:solidFill>
              </a:rPr>
              <a:t>ee</a:t>
            </a:r>
            <a:r>
              <a:rPr lang="en-US" i="1" smtClean="0">
                <a:solidFill>
                  <a:srgbClr val="0070C0"/>
                </a:solidFill>
              </a:rPr>
              <a:t>p</a:t>
            </a:r>
          </a:p>
          <a:p>
            <a:pPr marL="0" indent="0">
              <a:buNone/>
            </a:pPr>
            <a:r>
              <a:rPr lang="en-US" i="1" smtClean="0">
                <a:solidFill>
                  <a:srgbClr val="0070C0"/>
                </a:solidFill>
              </a:rPr>
              <a:t>build</a:t>
            </a:r>
          </a:p>
          <a:p>
            <a:pPr marL="0" indent="0">
              <a:buNone/>
            </a:pPr>
            <a:r>
              <a:rPr lang="en-US" i="1" smtClean="0">
                <a:solidFill>
                  <a:srgbClr val="0070C0"/>
                </a:solidFill>
              </a:rPr>
              <a:t>break			</a:t>
            </a:r>
          </a:p>
          <a:p>
            <a:pPr marL="0" indent="0">
              <a:buNone/>
            </a:pPr>
            <a:endParaRPr lang="en-US" i="1">
              <a:solidFill>
                <a:srgbClr val="0070C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38997" y="2440738"/>
            <a:ext cx="4041775" cy="368542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sing, swim, begin, ring</a:t>
            </a:r>
          </a:p>
          <a:p>
            <a:pPr marL="0" indent="0">
              <a:buNone/>
            </a:pPr>
            <a:r>
              <a:rPr lang="en-US" dirty="0" smtClean="0"/>
              <a:t>think, buy, teach, fight</a:t>
            </a:r>
          </a:p>
          <a:p>
            <a:pPr marL="0" indent="0">
              <a:buNone/>
            </a:pPr>
            <a:r>
              <a:rPr lang="en-US" dirty="0" smtClean="0"/>
              <a:t>put, cost, cut, hurt</a:t>
            </a:r>
          </a:p>
          <a:p>
            <a:pPr marL="0" indent="0">
              <a:buNone/>
            </a:pPr>
            <a:r>
              <a:rPr lang="en-US" dirty="0" smtClean="0"/>
              <a:t>grow, know, draw, throw</a:t>
            </a:r>
          </a:p>
          <a:p>
            <a:pPr marL="0" indent="0">
              <a:buNone/>
            </a:pPr>
            <a:r>
              <a:rPr lang="en-US" dirty="0" smtClean="0"/>
              <a:t>sleep, meet, feed</a:t>
            </a:r>
          </a:p>
          <a:p>
            <a:pPr marL="0" indent="0">
              <a:buNone/>
            </a:pPr>
            <a:r>
              <a:rPr lang="en-US" dirty="0" smtClean="0"/>
              <a:t>spend, learn, send, lend</a:t>
            </a:r>
          </a:p>
          <a:p>
            <a:pPr marL="0" indent="0">
              <a:buNone/>
            </a:pPr>
            <a:r>
              <a:rPr lang="en-US" dirty="0" smtClean="0"/>
              <a:t>take, chose, drive, fall</a:t>
            </a:r>
            <a:endParaRPr lang="en-US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1086520"/>
            <a:ext cx="8208912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i="1" dirty="0" smtClean="0">
                <a:solidFill>
                  <a:srgbClr val="0070C0"/>
                </a:solidFill>
              </a:rPr>
              <a:t>Think of other verbs </a:t>
            </a:r>
            <a:r>
              <a:rPr lang="en-US" sz="3200" i="1" dirty="0" err="1" smtClean="0">
                <a:solidFill>
                  <a:srgbClr val="0070C0"/>
                </a:solidFill>
              </a:rPr>
              <a:t>tha</a:t>
            </a:r>
            <a:r>
              <a:rPr lang="cs-CZ" sz="3200" i="1" dirty="0" smtClean="0">
                <a:solidFill>
                  <a:srgbClr val="0070C0"/>
                </a:solidFill>
              </a:rPr>
              <a:t>t</a:t>
            </a:r>
            <a:r>
              <a:rPr lang="en-US" sz="3200" i="1" dirty="0" smtClean="0">
                <a:solidFill>
                  <a:srgbClr val="0070C0"/>
                </a:solidFill>
              </a:rPr>
              <a:t> </a:t>
            </a:r>
            <a:r>
              <a:rPr lang="en-US" sz="3200" i="1" dirty="0" err="1" smtClean="0">
                <a:solidFill>
                  <a:srgbClr val="0070C0"/>
                </a:solidFill>
              </a:rPr>
              <a:t>creat</a:t>
            </a:r>
            <a:r>
              <a:rPr lang="cs-CZ" sz="3200" i="1" dirty="0" smtClean="0">
                <a:solidFill>
                  <a:srgbClr val="0070C0"/>
                </a:solidFill>
              </a:rPr>
              <a:t>e</a:t>
            </a:r>
            <a:r>
              <a:rPr lang="en-US" sz="3200" i="1" dirty="0" smtClean="0">
                <a:solidFill>
                  <a:srgbClr val="0070C0"/>
                </a:solidFill>
              </a:rPr>
              <a:t> past simple and past participle as the following ones: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931906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Task </a:t>
            </a:r>
            <a:r>
              <a:rPr lang="cs-CZ" dirty="0" smtClean="0">
                <a:solidFill>
                  <a:srgbClr val="0070C0"/>
                </a:solidFill>
              </a:rPr>
              <a:t>3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i="1" dirty="0" smtClean="0">
                <a:solidFill>
                  <a:srgbClr val="0070C0"/>
                </a:solidFill>
              </a:rPr>
              <a:t>Rewrite these sentences into past simple:</a:t>
            </a:r>
          </a:p>
          <a:p>
            <a:pPr marL="0" indent="0">
              <a:buNone/>
            </a:pPr>
            <a:endParaRPr lang="en-US" sz="2400" i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US" sz="2400" i="1" dirty="0" smtClean="0">
                <a:solidFill>
                  <a:srgbClr val="0070C0"/>
                </a:solidFill>
              </a:rPr>
              <a:t>I spend every holiday at my grandma‘s.</a:t>
            </a:r>
          </a:p>
          <a:p>
            <a:pPr marL="0" indent="0">
              <a:buNone/>
            </a:pPr>
            <a:r>
              <a:rPr lang="en-US" sz="2400" i="1" dirty="0" smtClean="0">
                <a:solidFill>
                  <a:srgbClr val="0070C0"/>
                </a:solidFill>
              </a:rPr>
              <a:t>I don‘t </a:t>
            </a:r>
            <a:r>
              <a:rPr lang="en-US" sz="2400" i="1" dirty="0" err="1" smtClean="0">
                <a:solidFill>
                  <a:srgbClr val="0070C0"/>
                </a:solidFill>
              </a:rPr>
              <a:t>reme</a:t>
            </a:r>
            <a:r>
              <a:rPr lang="cs-CZ" sz="2400" i="1" dirty="0" smtClean="0">
                <a:solidFill>
                  <a:srgbClr val="0070C0"/>
                </a:solidFill>
              </a:rPr>
              <a:t>m</a:t>
            </a:r>
            <a:r>
              <a:rPr lang="en-US" sz="2400" i="1" dirty="0" err="1" smtClean="0">
                <a:solidFill>
                  <a:srgbClr val="0070C0"/>
                </a:solidFill>
              </a:rPr>
              <a:t>ber</a:t>
            </a:r>
            <a:r>
              <a:rPr lang="en-US" sz="2400" i="1" dirty="0" smtClean="0">
                <a:solidFill>
                  <a:srgbClr val="0070C0"/>
                </a:solidFill>
              </a:rPr>
              <a:t> my phone number.</a:t>
            </a:r>
          </a:p>
          <a:p>
            <a:pPr marL="0" indent="0">
              <a:buNone/>
            </a:pPr>
            <a:r>
              <a:rPr lang="en-US" sz="2400" i="1" dirty="0" smtClean="0">
                <a:solidFill>
                  <a:srgbClr val="0070C0"/>
                </a:solidFill>
              </a:rPr>
              <a:t>They hope to get better results.</a:t>
            </a:r>
          </a:p>
          <a:p>
            <a:pPr marL="0" indent="0">
              <a:buNone/>
            </a:pPr>
            <a:r>
              <a:rPr lang="en-US" sz="2400" i="1" dirty="0" smtClean="0">
                <a:solidFill>
                  <a:srgbClr val="0070C0"/>
                </a:solidFill>
              </a:rPr>
              <a:t>Are you on holiday?</a:t>
            </a:r>
          </a:p>
          <a:p>
            <a:pPr marL="0" indent="0">
              <a:buNone/>
            </a:pPr>
            <a:r>
              <a:rPr lang="en-US" sz="2400" i="1" dirty="0" smtClean="0">
                <a:solidFill>
                  <a:srgbClr val="0070C0"/>
                </a:solidFill>
              </a:rPr>
              <a:t>Where do you meet?</a:t>
            </a:r>
          </a:p>
          <a:p>
            <a:pPr marL="0" indent="0">
              <a:buNone/>
            </a:pPr>
            <a:r>
              <a:rPr lang="en-US" sz="2400" i="1" dirty="0" smtClean="0">
                <a:solidFill>
                  <a:srgbClr val="0070C0"/>
                </a:solidFill>
              </a:rPr>
              <a:t>He doesn‘t understand this.</a:t>
            </a:r>
          </a:p>
          <a:p>
            <a:pPr marL="0" indent="0">
              <a:buNone/>
            </a:pPr>
            <a:r>
              <a:rPr lang="en-US" sz="2400" i="1" dirty="0" smtClean="0">
                <a:solidFill>
                  <a:srgbClr val="0070C0"/>
                </a:solidFill>
              </a:rPr>
              <a:t>We like each other.</a:t>
            </a:r>
          </a:p>
          <a:p>
            <a:pPr marL="0" indent="0">
              <a:buNone/>
            </a:pPr>
            <a:r>
              <a:rPr lang="en-US" sz="2400" i="1" dirty="0" smtClean="0">
                <a:solidFill>
                  <a:srgbClr val="0070C0"/>
                </a:solidFill>
              </a:rPr>
              <a:t>Susan hasn‘t got much time.</a:t>
            </a:r>
          </a:p>
          <a:p>
            <a:pPr marL="0" indent="0">
              <a:buNone/>
            </a:pPr>
            <a:endParaRPr lang="cs-CZ" sz="2400" i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sz="2400" i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US" i="1" dirty="0" smtClean="0">
              <a:solidFill>
                <a:srgbClr val="0070C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851476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dirty="0" smtClean="0">
                <a:solidFill>
                  <a:srgbClr val="0070C0"/>
                </a:solidFill>
              </a:rPr>
              <a:t>Task </a:t>
            </a:r>
            <a:r>
              <a:rPr lang="cs-CZ" i="1" dirty="0" smtClean="0">
                <a:solidFill>
                  <a:srgbClr val="0070C0"/>
                </a:solidFill>
              </a:rPr>
              <a:t>4</a:t>
            </a:r>
            <a:endParaRPr lang="cs-CZ" i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r>
              <a:rPr lang="en-US" i="1" dirty="0" smtClean="0">
                <a:solidFill>
                  <a:srgbClr val="0070C0"/>
                </a:solidFill>
              </a:rPr>
              <a:t>Choose time expressions that are typically  connected with past simple:</a:t>
            </a:r>
          </a:p>
          <a:p>
            <a:pPr marL="0" indent="0">
              <a:buNone/>
            </a:pPr>
            <a:endParaRPr lang="en-US" i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i="1" dirty="0">
              <a:solidFill>
                <a:srgbClr val="0070C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1259632" y="2852936"/>
            <a:ext cx="172819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i</a:t>
            </a:r>
            <a:r>
              <a:rPr lang="cs-CZ" dirty="0" smtClean="0"/>
              <a:t>n 1989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755576" y="3928740"/>
            <a:ext cx="172819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yesterday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273872" y="2587836"/>
            <a:ext cx="172819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moment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6222380" y="3911860"/>
            <a:ext cx="172819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t</a:t>
            </a: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weeks</a:t>
            </a:r>
            <a:r>
              <a:rPr lang="cs-CZ" dirty="0" smtClean="0"/>
              <a:t> ago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6084168" y="4758680"/>
            <a:ext cx="172819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t</a:t>
            </a:r>
            <a:r>
              <a:rPr lang="cs-CZ" dirty="0" err="1" smtClean="0"/>
              <a:t>his</a:t>
            </a:r>
            <a:r>
              <a:rPr lang="cs-CZ" dirty="0" smtClean="0"/>
              <a:t> </a:t>
            </a:r>
            <a:r>
              <a:rPr lang="cs-CZ" dirty="0" err="1" smtClean="0"/>
              <a:t>weekend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3270052" y="4110608"/>
            <a:ext cx="172819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tomorrow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4716016" y="5571492"/>
            <a:ext cx="172819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yet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2267744" y="5553236"/>
            <a:ext cx="172819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l</a:t>
            </a:r>
            <a:r>
              <a:rPr lang="cs-CZ" dirty="0" smtClean="0"/>
              <a:t>ast </a:t>
            </a:r>
            <a:r>
              <a:rPr lang="cs-CZ" dirty="0" err="1" smtClean="0"/>
              <a:t>month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755576" y="4927612"/>
            <a:ext cx="172819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now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5428208" y="2772544"/>
            <a:ext cx="172819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since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52776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err="1" smtClean="0">
                <a:solidFill>
                  <a:srgbClr val="0070C0"/>
                </a:solidFill>
              </a:rPr>
              <a:t>Task</a:t>
            </a:r>
            <a:r>
              <a:rPr lang="cs-CZ" i="1" dirty="0" smtClean="0">
                <a:solidFill>
                  <a:srgbClr val="0070C0"/>
                </a:solidFill>
              </a:rPr>
              <a:t> 5</a:t>
            </a:r>
            <a:endParaRPr lang="cs-CZ" i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i="1" dirty="0" smtClean="0">
                <a:solidFill>
                  <a:srgbClr val="0070C0"/>
                </a:solidFill>
              </a:rPr>
              <a:t>My first memory</a:t>
            </a:r>
            <a:endParaRPr lang="cs-CZ" i="1" dirty="0" smtClean="0">
              <a:solidFill>
                <a:srgbClr val="0070C0"/>
              </a:solidFill>
            </a:endParaRPr>
          </a:p>
          <a:p>
            <a:r>
              <a:rPr lang="cs-CZ" i="1" dirty="0" err="1" smtClean="0">
                <a:solidFill>
                  <a:srgbClr val="0070C0"/>
                </a:solidFill>
              </a:rPr>
              <a:t>Write</a:t>
            </a:r>
            <a:r>
              <a:rPr lang="cs-CZ" i="1" dirty="0" smtClean="0">
                <a:solidFill>
                  <a:srgbClr val="0070C0"/>
                </a:solidFill>
              </a:rPr>
              <a:t> a </a:t>
            </a:r>
            <a:r>
              <a:rPr lang="cs-CZ" i="1" dirty="0" err="1" smtClean="0">
                <a:solidFill>
                  <a:srgbClr val="0070C0"/>
                </a:solidFill>
              </a:rPr>
              <a:t>short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account</a:t>
            </a:r>
            <a:r>
              <a:rPr lang="cs-CZ" i="1" dirty="0" smtClean="0">
                <a:solidFill>
                  <a:srgbClr val="0070C0"/>
                </a:solidFill>
              </a:rPr>
              <a:t> (60-70) </a:t>
            </a:r>
            <a:r>
              <a:rPr lang="cs-CZ" i="1" dirty="0" err="1" smtClean="0">
                <a:solidFill>
                  <a:srgbClr val="0070C0"/>
                </a:solidFill>
              </a:rPr>
              <a:t>of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your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earliest</a:t>
            </a:r>
            <a:r>
              <a:rPr lang="cs-CZ" i="1" dirty="0" smtClean="0">
                <a:solidFill>
                  <a:srgbClr val="0070C0"/>
                </a:solidFill>
              </a:rPr>
              <a:t> positive </a:t>
            </a:r>
            <a:r>
              <a:rPr lang="cs-CZ" i="1" dirty="0" err="1" smtClean="0">
                <a:solidFill>
                  <a:srgbClr val="0070C0"/>
                </a:solidFill>
              </a:rPr>
              <a:t>memory</a:t>
            </a:r>
            <a:r>
              <a:rPr lang="cs-CZ" i="1" dirty="0" smtClean="0">
                <a:solidFill>
                  <a:srgbClr val="0070C0"/>
                </a:solidFill>
              </a:rPr>
              <a:t>. </a:t>
            </a:r>
            <a:endParaRPr lang="cs-CZ" i="1" dirty="0">
              <a:solidFill>
                <a:srgbClr val="0070C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6488668"/>
            <a:ext cx="16209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Zdroje </a:t>
            </a:r>
            <a:r>
              <a:rPr lang="cs-CZ" dirty="0"/>
              <a:t>vlastní</a:t>
            </a:r>
          </a:p>
        </p:txBody>
      </p:sp>
    </p:spTree>
    <p:extLst>
      <p:ext uri="{BB962C8B-B14F-4D97-AF65-F5344CB8AC3E}">
        <p14:creationId xmlns="" xmlns:p14="http://schemas.microsoft.com/office/powerpoint/2010/main" val="1329534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119</TotalTime>
  <Words>264</Words>
  <Application>Microsoft Office PowerPoint</Application>
  <PresentationFormat>Předvádění na obrazovce (4:3)</PresentationFormat>
  <Paragraphs>84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Past Simple VY_32_INOVACE_AJ_1,2,3,4_61 </vt:lpstr>
      <vt:lpstr>          How do we create past simple? </vt:lpstr>
      <vt:lpstr>          With which verbs does it not work this way?</vt:lpstr>
      <vt:lpstr>TASK 1</vt:lpstr>
      <vt:lpstr>TASK 2</vt:lpstr>
      <vt:lpstr>Task 3</vt:lpstr>
      <vt:lpstr>Task 4</vt:lpstr>
      <vt:lpstr>Task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Past Simple</dc:title>
  <dc:creator>Eva Lorencovičová</dc:creator>
  <cp:lastModifiedBy>spravce2</cp:lastModifiedBy>
  <cp:revision>21</cp:revision>
  <dcterms:created xsi:type="dcterms:W3CDTF">2013-02-03T18:56:43Z</dcterms:created>
  <dcterms:modified xsi:type="dcterms:W3CDTF">2014-05-29T20:12:35Z</dcterms:modified>
</cp:coreProperties>
</file>