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9" r:id="rId4"/>
    <p:sldId id="271" r:id="rId5"/>
    <p:sldId id="260" r:id="rId6"/>
    <p:sldId id="261" r:id="rId7"/>
    <p:sldId id="27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75" d="100"/>
          <a:sy n="75" d="100"/>
        </p:scale>
        <p:origin x="-123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B4C36-35B2-49C7-B31A-661F78217D37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99F2D-FA39-4F47-BC3D-FA1BF74882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22839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B4C36-35B2-49C7-B31A-661F78217D37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99F2D-FA39-4F47-BC3D-FA1BF74882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06219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B4C36-35B2-49C7-B31A-661F78217D37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99F2D-FA39-4F47-BC3D-FA1BF74882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24390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B4C36-35B2-49C7-B31A-661F78217D37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99F2D-FA39-4F47-BC3D-FA1BF74882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98670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B4C36-35B2-49C7-B31A-661F78217D37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99F2D-FA39-4F47-BC3D-FA1BF74882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74544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B4C36-35B2-49C7-B31A-661F78217D37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99F2D-FA39-4F47-BC3D-FA1BF74882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3563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B4C36-35B2-49C7-B31A-661F78217D37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99F2D-FA39-4F47-BC3D-FA1BF74882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67660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B4C36-35B2-49C7-B31A-661F78217D37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99F2D-FA39-4F47-BC3D-FA1BF74882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63402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B4C36-35B2-49C7-B31A-661F78217D37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99F2D-FA39-4F47-BC3D-FA1BF74882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922072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B4C36-35B2-49C7-B31A-661F78217D37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99F2D-FA39-4F47-BC3D-FA1BF74882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90783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B4C36-35B2-49C7-B31A-661F78217D37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99F2D-FA39-4F47-BC3D-FA1BF74882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0223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8B4C36-35B2-49C7-B31A-661F78217D37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299F2D-FA39-4F47-BC3D-FA1BF74882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80075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This</a:t>
            </a:r>
            <a:r>
              <a:rPr lang="cs-CZ" dirty="0" smtClean="0"/>
              <a:t> and </a:t>
            </a:r>
            <a:r>
              <a:rPr lang="cs-CZ" dirty="0" err="1" smtClean="0"/>
              <a:t>that</a:t>
            </a:r>
            <a:r>
              <a:rPr lang="cs-CZ"/>
              <a:t/>
            </a:r>
            <a:br>
              <a:rPr lang="cs-CZ"/>
            </a:br>
            <a:r>
              <a:rPr lang="cs-CZ"/>
              <a:t>VY_32_INOVACE_AJ_1,2,3,4_65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Revision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620713"/>
            <a:ext cx="5761038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714480" y="285728"/>
            <a:ext cx="5918607" cy="246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alibri" pitchFamily="34" charset="0"/>
                <a:ea typeface="MS Mincho" pitchFamily="49" charset="-128"/>
                <a:cs typeface="Tahoma" pitchFamily="34" charset="0"/>
              </a:rPr>
              <a:t>Číslo projektu: CZ.1.07./1.5.00/34.0938 </a:t>
            </a:r>
            <a:r>
              <a:rPr kumimoji="0" lang="cs-CZ" sz="10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Botanika Lite CE" pitchFamily="2" charset="0"/>
                <a:ea typeface="MS Mincho" pitchFamily="49" charset="-128"/>
                <a:cs typeface="Tahoma" pitchFamily="34" charset="0"/>
              </a:rPr>
              <a:t>Název projektu: Zlepšení podmínek pro vzdělávání na SUŠ, Ostrava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51299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this</a:t>
            </a:r>
            <a:r>
              <a:rPr lang="cs-CZ" b="1" dirty="0" smtClean="0"/>
              <a:t> X </a:t>
            </a:r>
            <a:r>
              <a:rPr lang="cs-CZ" b="1" dirty="0" err="1" smtClean="0"/>
              <a:t>that</a:t>
            </a:r>
            <a:r>
              <a:rPr lang="cs-CZ" b="1" dirty="0" smtClean="0"/>
              <a:t>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See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. </a:t>
            </a:r>
            <a:r>
              <a:rPr lang="cs-CZ" dirty="0" err="1" smtClean="0"/>
              <a:t>When</a:t>
            </a:r>
            <a:r>
              <a:rPr lang="cs-CZ" dirty="0" smtClean="0"/>
              <a:t> do </a:t>
            </a:r>
            <a:r>
              <a:rPr lang="cs-CZ" dirty="0" err="1" smtClean="0"/>
              <a:t>we</a:t>
            </a:r>
            <a:r>
              <a:rPr lang="cs-CZ" dirty="0" smtClean="0"/>
              <a:t> use </a:t>
            </a:r>
            <a:r>
              <a:rPr lang="cs-CZ" dirty="0" err="1" smtClean="0"/>
              <a:t>this</a:t>
            </a:r>
            <a:r>
              <a:rPr lang="cs-CZ" dirty="0" smtClean="0"/>
              <a:t> and </a:t>
            </a:r>
            <a:r>
              <a:rPr lang="cs-CZ" dirty="0" err="1" smtClean="0"/>
              <a:t>that</a:t>
            </a:r>
            <a:r>
              <a:rPr lang="cs-CZ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4199294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104620"/>
            <a:ext cx="9144000" cy="685277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215206" y="6286520"/>
            <a:ext cx="15420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Kresba: </a:t>
            </a:r>
            <a:r>
              <a:rPr lang="cs-CZ" dirty="0" smtClean="0"/>
              <a:t>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70283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rule</a:t>
            </a:r>
            <a:endParaRPr lang="en-GB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582832134"/>
              </p:ext>
            </p:extLst>
          </p:nvPr>
        </p:nvGraphicFramePr>
        <p:xfrm>
          <a:off x="467544" y="2041422"/>
          <a:ext cx="8229600" cy="32597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73950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/>
                        <a:t>Here</a:t>
                      </a:r>
                      <a:r>
                        <a:rPr lang="cs-CZ" sz="2400" dirty="0" smtClean="0"/>
                        <a:t> (</a:t>
                      </a:r>
                      <a:r>
                        <a:rPr lang="cs-CZ" sz="2400" dirty="0" err="1" smtClean="0"/>
                        <a:t>close</a:t>
                      </a:r>
                      <a:r>
                        <a:rPr lang="cs-CZ" sz="2400" dirty="0" smtClean="0"/>
                        <a:t> to </a:t>
                      </a:r>
                      <a:r>
                        <a:rPr lang="cs-CZ" sz="2400" dirty="0" err="1" smtClean="0"/>
                        <a:t>me</a:t>
                      </a:r>
                      <a:r>
                        <a:rPr lang="cs-CZ" sz="2400" dirty="0" smtClean="0"/>
                        <a:t>)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/>
                        <a:t>There</a:t>
                      </a:r>
                      <a:r>
                        <a:rPr lang="cs-CZ" sz="2400" baseline="0" dirty="0" smtClean="0"/>
                        <a:t> (</a:t>
                      </a:r>
                      <a:r>
                        <a:rPr lang="cs-CZ" sz="2400" baseline="0" dirty="0" err="1" smtClean="0"/>
                        <a:t>further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from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me</a:t>
                      </a:r>
                      <a:r>
                        <a:rPr lang="cs-CZ" sz="2400" baseline="0" dirty="0" smtClean="0"/>
                        <a:t>)</a:t>
                      </a:r>
                      <a:endParaRPr lang="en-GB" sz="2400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err="1" smtClean="0">
                          <a:solidFill>
                            <a:srgbClr val="00B050"/>
                          </a:solidFill>
                        </a:rPr>
                        <a:t>THIS</a:t>
                      </a:r>
                      <a:endParaRPr lang="en-GB" sz="4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err="1" smtClean="0">
                          <a:solidFill>
                            <a:srgbClr val="FF0000"/>
                          </a:solidFill>
                        </a:rPr>
                        <a:t>THAT</a:t>
                      </a:r>
                      <a:endParaRPr lang="en-GB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1440160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00B050"/>
                          </a:solidFill>
                        </a:rPr>
                        <a:t>THESE</a:t>
                      </a:r>
                      <a:r>
                        <a:rPr lang="cs-CZ" sz="4400" dirty="0" smtClean="0"/>
                        <a:t> (</a:t>
                      </a:r>
                      <a:r>
                        <a:rPr lang="cs-CZ" sz="4400" dirty="0" err="1" smtClean="0"/>
                        <a:t>plural</a:t>
                      </a:r>
                      <a:r>
                        <a:rPr lang="cs-CZ" sz="4400" dirty="0" smtClean="0"/>
                        <a:t>)</a:t>
                      </a:r>
                      <a:endParaRPr lang="en-GB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err="1" smtClean="0">
                          <a:solidFill>
                            <a:srgbClr val="FF0000"/>
                          </a:solidFill>
                        </a:rPr>
                        <a:t>THOSE</a:t>
                      </a:r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4400" dirty="0" smtClean="0"/>
                        <a:t>(</a:t>
                      </a:r>
                      <a:r>
                        <a:rPr lang="cs-CZ" sz="4400" dirty="0" err="1" smtClean="0"/>
                        <a:t>plural</a:t>
                      </a:r>
                      <a:r>
                        <a:rPr lang="cs-CZ" sz="4400" dirty="0" smtClean="0"/>
                        <a:t>)</a:t>
                      </a:r>
                      <a:endParaRPr lang="en-GB" sz="4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038727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70C0"/>
                </a:solidFill>
              </a:rPr>
              <a:t>Task </a:t>
            </a:r>
            <a:r>
              <a:rPr lang="cs-CZ" dirty="0">
                <a:solidFill>
                  <a:srgbClr val="0070C0"/>
                </a:solidFill>
              </a:rPr>
              <a:t>1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i="1" dirty="0" smtClean="0">
                <a:solidFill>
                  <a:srgbClr val="0070C0"/>
                </a:solidFill>
              </a:rPr>
              <a:t>Fill in the sentences this, these, that or those.</a:t>
            </a:r>
          </a:p>
          <a:p>
            <a:pPr marL="0" indent="0">
              <a:buNone/>
            </a:pPr>
            <a:endParaRPr lang="en-GB" sz="2400" i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               </a:t>
            </a:r>
            <a:r>
              <a:rPr lang="en-GB" sz="2400" dirty="0" smtClean="0"/>
              <a:t>crayons here are really expensive but </a:t>
            </a:r>
            <a:r>
              <a:rPr lang="cs-CZ" sz="2400" dirty="0" smtClean="0"/>
              <a:t>              </a:t>
            </a:r>
            <a:r>
              <a:rPr lang="en-GB" sz="2400" dirty="0" smtClean="0"/>
              <a:t>there are cheaper.</a:t>
            </a:r>
          </a:p>
          <a:p>
            <a:pPr marL="0" indent="0">
              <a:buNone/>
            </a:pPr>
            <a:r>
              <a:rPr lang="en-GB" sz="2400" dirty="0" smtClean="0"/>
              <a:t>Look at </a:t>
            </a:r>
            <a:r>
              <a:rPr lang="cs-CZ" sz="2400" dirty="0" smtClean="0"/>
              <a:t>               </a:t>
            </a:r>
            <a:r>
              <a:rPr lang="en-GB" sz="2400" dirty="0" smtClean="0"/>
              <a:t>clouds! There is going to be a storm.</a:t>
            </a:r>
          </a:p>
          <a:p>
            <a:pPr marL="0" indent="0">
              <a:buNone/>
            </a:pPr>
            <a:r>
              <a:rPr lang="en-GB" sz="2400" dirty="0" smtClean="0"/>
              <a:t>Pass me </a:t>
            </a:r>
            <a:r>
              <a:rPr lang="cs-CZ" sz="2400" dirty="0" smtClean="0"/>
              <a:t>               </a:t>
            </a:r>
            <a:r>
              <a:rPr lang="en-GB" sz="2400" dirty="0" smtClean="0"/>
              <a:t>book over there, please.</a:t>
            </a:r>
          </a:p>
          <a:p>
            <a:pPr marL="0" indent="0">
              <a:buNone/>
            </a:pPr>
            <a:r>
              <a:rPr lang="en-GB" sz="2400" dirty="0" smtClean="0"/>
              <a:t>A: Oh, listen. </a:t>
            </a:r>
            <a:r>
              <a:rPr lang="cs-CZ" sz="2400" dirty="0" smtClean="0"/>
              <a:t>               </a:t>
            </a:r>
            <a:r>
              <a:rPr lang="en-GB" sz="2400" dirty="0" smtClean="0"/>
              <a:t>is my favourite song. B: I don‘t really like it. I like </a:t>
            </a:r>
            <a:r>
              <a:rPr lang="cs-CZ" sz="2400" dirty="0" smtClean="0"/>
              <a:t>               </a:t>
            </a:r>
            <a:r>
              <a:rPr lang="en-GB" sz="2400" dirty="0" smtClean="0"/>
              <a:t>one he released last year.</a:t>
            </a:r>
            <a:endParaRPr lang="en-GB" sz="2400" b="1" i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GB" sz="2400" i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GB" i="1" dirty="0" smtClean="0">
              <a:solidFill>
                <a:srgbClr val="0070C0"/>
              </a:solidFill>
            </a:endParaRPr>
          </a:p>
          <a:p>
            <a:endParaRPr lang="en-GB" dirty="0"/>
          </a:p>
        </p:txBody>
      </p:sp>
      <p:sp>
        <p:nvSpPr>
          <p:cNvPr id="2" name="Obdélník 1"/>
          <p:cNvSpPr/>
          <p:nvPr/>
        </p:nvSpPr>
        <p:spPr>
          <a:xfrm>
            <a:off x="683568" y="2591904"/>
            <a:ext cx="7920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These</a:t>
            </a:r>
            <a:endParaRPr lang="en-GB" dirty="0"/>
          </a:p>
        </p:txBody>
      </p:sp>
      <p:sp>
        <p:nvSpPr>
          <p:cNvPr id="7" name="Obdélník 6"/>
          <p:cNvSpPr/>
          <p:nvPr/>
        </p:nvSpPr>
        <p:spPr>
          <a:xfrm>
            <a:off x="1234468" y="4725144"/>
            <a:ext cx="7920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that</a:t>
            </a:r>
            <a:endParaRPr lang="en-GB" dirty="0"/>
          </a:p>
        </p:txBody>
      </p:sp>
      <p:sp>
        <p:nvSpPr>
          <p:cNvPr id="8" name="Obdélník 7"/>
          <p:cNvSpPr/>
          <p:nvPr/>
        </p:nvSpPr>
        <p:spPr>
          <a:xfrm>
            <a:off x="2267744" y="4365104"/>
            <a:ext cx="7920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This</a:t>
            </a:r>
            <a:endParaRPr lang="en-GB" dirty="0"/>
          </a:p>
        </p:txBody>
      </p:sp>
      <p:sp>
        <p:nvSpPr>
          <p:cNvPr id="9" name="Obdélník 8"/>
          <p:cNvSpPr/>
          <p:nvPr/>
        </p:nvSpPr>
        <p:spPr>
          <a:xfrm>
            <a:off x="1691680" y="3861048"/>
            <a:ext cx="7920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that</a:t>
            </a:r>
            <a:endParaRPr lang="en-GB" dirty="0"/>
          </a:p>
        </p:txBody>
      </p:sp>
      <p:sp>
        <p:nvSpPr>
          <p:cNvPr id="10" name="Obdélník 9"/>
          <p:cNvSpPr/>
          <p:nvPr/>
        </p:nvSpPr>
        <p:spPr>
          <a:xfrm>
            <a:off x="1630512" y="3412468"/>
            <a:ext cx="7920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those</a:t>
            </a:r>
            <a:endParaRPr lang="en-GB" dirty="0"/>
          </a:p>
        </p:txBody>
      </p:sp>
      <p:sp>
        <p:nvSpPr>
          <p:cNvPr id="11" name="Obdélník 10"/>
          <p:cNvSpPr/>
          <p:nvPr/>
        </p:nvSpPr>
        <p:spPr>
          <a:xfrm>
            <a:off x="6372200" y="2646512"/>
            <a:ext cx="7920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those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851476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en-US" i="1" dirty="0" smtClean="0">
                <a:solidFill>
                  <a:srgbClr val="0070C0"/>
                </a:solidFill>
              </a:rPr>
              <a:t>Task </a:t>
            </a:r>
            <a:r>
              <a:rPr lang="cs-CZ" i="1" dirty="0">
                <a:solidFill>
                  <a:srgbClr val="0070C0"/>
                </a:solidFill>
              </a:rPr>
              <a:t>2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r>
              <a:rPr lang="en-GB" i="1" dirty="0" smtClean="0">
                <a:solidFill>
                  <a:srgbClr val="0070C0"/>
                </a:solidFill>
              </a:rPr>
              <a:t>See the picture and make a dialogue between the two </a:t>
            </a:r>
            <a:r>
              <a:rPr lang="en-GB" i="1" dirty="0" err="1" smtClean="0">
                <a:solidFill>
                  <a:srgbClr val="0070C0"/>
                </a:solidFill>
              </a:rPr>
              <a:t>wome</a:t>
            </a:r>
            <a:r>
              <a:rPr lang="cs-CZ" i="1" dirty="0" smtClean="0">
                <a:solidFill>
                  <a:srgbClr val="0070C0"/>
                </a:solidFill>
              </a:rPr>
              <a:t>n</a:t>
            </a:r>
            <a:r>
              <a:rPr lang="en-GB" i="1" dirty="0" smtClean="0">
                <a:solidFill>
                  <a:srgbClr val="0070C0"/>
                </a:solidFill>
              </a:rPr>
              <a:t> </a:t>
            </a:r>
            <a:r>
              <a:rPr lang="en-GB" i="1" dirty="0" err="1" smtClean="0">
                <a:solidFill>
                  <a:srgbClr val="0070C0"/>
                </a:solidFill>
              </a:rPr>
              <a:t>sho</a:t>
            </a:r>
            <a:r>
              <a:rPr lang="cs-CZ" i="1" dirty="0" smtClean="0">
                <a:solidFill>
                  <a:srgbClr val="0070C0"/>
                </a:solidFill>
              </a:rPr>
              <a:t>p</a:t>
            </a:r>
            <a:r>
              <a:rPr lang="en-GB" i="1" dirty="0" smtClean="0">
                <a:solidFill>
                  <a:srgbClr val="0070C0"/>
                </a:solidFill>
              </a:rPr>
              <a:t>ping for clothes. Use this/these/that/those.</a:t>
            </a:r>
          </a:p>
          <a:p>
            <a:pPr marL="0" indent="0">
              <a:buNone/>
            </a:pPr>
            <a:endParaRPr lang="en-GB" i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GB" i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52776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104620"/>
            <a:ext cx="9144000" cy="6648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2679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176</TotalTime>
  <Words>165</Words>
  <Application>Microsoft Office PowerPoint</Application>
  <PresentationFormat>Předvádění na obrazovce (4:3)</PresentationFormat>
  <Paragraphs>29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This and that VY_32_INOVACE_AJ_1,2,3,4_65</vt:lpstr>
      <vt:lpstr>this X that?</vt:lpstr>
      <vt:lpstr>Snímek 3</vt:lpstr>
      <vt:lpstr>The rule</vt:lpstr>
      <vt:lpstr>Task 1</vt:lpstr>
      <vt:lpstr>Task 2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Past Simple</dc:title>
  <dc:creator>Eva Lorencovičová</dc:creator>
  <cp:lastModifiedBy>spravce2</cp:lastModifiedBy>
  <cp:revision>25</cp:revision>
  <dcterms:created xsi:type="dcterms:W3CDTF">2013-02-03T18:56:43Z</dcterms:created>
  <dcterms:modified xsi:type="dcterms:W3CDTF">2014-05-28T21:54:50Z</dcterms:modified>
</cp:coreProperties>
</file>