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70" r:id="rId4"/>
    <p:sldId id="257" r:id="rId5"/>
    <p:sldId id="271" r:id="rId6"/>
    <p:sldId id="27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09C4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250" autoAdjust="0"/>
  </p:normalViewPr>
  <p:slideViewPr>
    <p:cSldViewPr>
      <p:cViewPr>
        <p:scale>
          <a:sx n="75" d="100"/>
          <a:sy n="75" d="100"/>
        </p:scale>
        <p:origin x="-1236" y="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2283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0621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2439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9867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7454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535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36766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6340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92207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9078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0223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8007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r>
              <a:rPr lang="cs-CZ" baseline="30000" dirty="0" smtClean="0"/>
              <a:t>st</a:t>
            </a:r>
            <a:r>
              <a:rPr lang="cs-CZ" dirty="0" smtClean="0"/>
              <a:t> and 2</a:t>
            </a:r>
            <a:r>
              <a:rPr lang="cs-CZ" baseline="30000" dirty="0"/>
              <a:t>nd</a:t>
            </a:r>
            <a:r>
              <a:rPr lang="cs-CZ" dirty="0" smtClean="0"/>
              <a:t> </a:t>
            </a:r>
            <a:r>
              <a:rPr lang="cs-CZ" dirty="0" err="1" smtClean="0"/>
              <a:t>conditional</a:t>
            </a:r>
            <a:r>
              <a:rPr lang="cs-CZ"/>
              <a:t/>
            </a:r>
            <a:br>
              <a:rPr lang="cs-CZ"/>
            </a:br>
            <a:r>
              <a:rPr lang="cs-CZ"/>
              <a:t>VY_32_INOVACE_AJ_1,2,3,4_69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Revision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620713"/>
            <a:ext cx="5761038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1714480" y="285728"/>
            <a:ext cx="5918607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</a:t>
            </a: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5129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70C0"/>
                </a:solidFill>
              </a:rPr>
              <a:t>TASK 1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i="1" dirty="0" smtClean="0">
                <a:solidFill>
                  <a:srgbClr val="0070C0"/>
                </a:solidFill>
              </a:rPr>
              <a:t>If pupils don‘t have homework, I will give them an extra one. 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70C0"/>
                </a:solidFill>
              </a:rPr>
              <a:t>If I come late to school, I’ll apologize to the teacher.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70C0"/>
                </a:solidFill>
              </a:rPr>
              <a:t>If my son fails the exams, I won’t be angry. </a:t>
            </a:r>
          </a:p>
          <a:p>
            <a:pPr marL="0" indent="0">
              <a:buNone/>
            </a:pPr>
            <a:endParaRPr lang="en-GB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195694"/>
            <a:ext cx="820891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en-GB" sz="3200" i="1" dirty="0" smtClean="0">
                <a:solidFill>
                  <a:srgbClr val="0070C0"/>
                </a:solidFill>
              </a:rPr>
              <a:t>Read the following sentences. Who could say them – a Learner, a Teacher or a Parent?</a:t>
            </a:r>
          </a:p>
          <a:p>
            <a:endParaRPr lang="en-GB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8027354" y="3173519"/>
            <a:ext cx="628972" cy="48063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</a:t>
            </a:r>
            <a:endParaRPr lang="en-GB" sz="3200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8058000" y="4096187"/>
            <a:ext cx="628972" cy="48063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</a:t>
            </a:r>
            <a:endParaRPr lang="en-GB" sz="3200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8043192" y="5078286"/>
            <a:ext cx="628972" cy="48063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</a:t>
            </a:r>
            <a:endParaRPr lang="en-GB" sz="3200" dirty="0"/>
          </a:p>
        </p:txBody>
      </p:sp>
    </p:spTree>
    <p:extLst>
      <p:ext uri="{BB962C8B-B14F-4D97-AF65-F5344CB8AC3E}">
        <p14:creationId xmlns="" xmlns:p14="http://schemas.microsoft.com/office/powerpoint/2010/main" val="346537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TASK 2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i="1" dirty="0" smtClean="0">
                <a:solidFill>
                  <a:srgbClr val="0070C0"/>
                </a:solidFill>
              </a:rPr>
              <a:t>If pupils didn‘t have homework, I would </a:t>
            </a:r>
            <a:r>
              <a:rPr lang="en-GB" i="1" dirty="0">
                <a:solidFill>
                  <a:srgbClr val="0070C0"/>
                </a:solidFill>
              </a:rPr>
              <a:t>give them an extra one. 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70C0"/>
                </a:solidFill>
              </a:rPr>
              <a:t>If I came late to school, I’d apologize to the teacher.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70C0"/>
                </a:solidFill>
              </a:rPr>
              <a:t>If my son failed the exams, I wouldn’t be angry. </a:t>
            </a:r>
          </a:p>
          <a:p>
            <a:pPr marL="0" indent="0">
              <a:buNone/>
            </a:pPr>
            <a:endParaRPr lang="en-GB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195694"/>
            <a:ext cx="820891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en-GB" sz="3200" i="1" dirty="0" smtClean="0">
                <a:solidFill>
                  <a:srgbClr val="0070C0"/>
                </a:solidFill>
              </a:rPr>
              <a:t>Read the following sentences. Who could say them – a Learner, a Teacher or a Parent?</a:t>
            </a:r>
          </a:p>
          <a:p>
            <a:endParaRPr lang="en-GB" dirty="0"/>
          </a:p>
        </p:txBody>
      </p:sp>
      <p:sp>
        <p:nvSpPr>
          <p:cNvPr id="4" name="Ovál 3"/>
          <p:cNvSpPr/>
          <p:nvPr/>
        </p:nvSpPr>
        <p:spPr>
          <a:xfrm>
            <a:off x="6876256" y="3429000"/>
            <a:ext cx="165618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/>
              <a:t>L, T, P</a:t>
            </a:r>
            <a:endParaRPr lang="en-GB" sz="2800" b="1" dirty="0"/>
          </a:p>
        </p:txBody>
      </p:sp>
      <p:sp>
        <p:nvSpPr>
          <p:cNvPr id="11" name="Ovál 10"/>
          <p:cNvSpPr/>
          <p:nvPr/>
        </p:nvSpPr>
        <p:spPr>
          <a:xfrm>
            <a:off x="6866632" y="4454624"/>
            <a:ext cx="165618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/>
              <a:t>L, T, P</a:t>
            </a:r>
            <a:endParaRPr lang="en-GB" sz="2800" b="1" dirty="0"/>
          </a:p>
        </p:txBody>
      </p:sp>
      <p:sp>
        <p:nvSpPr>
          <p:cNvPr id="12" name="Ovál 11"/>
          <p:cNvSpPr/>
          <p:nvPr/>
        </p:nvSpPr>
        <p:spPr>
          <a:xfrm>
            <a:off x="6876256" y="5661248"/>
            <a:ext cx="165618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/>
              <a:t>L, T, P</a:t>
            </a:r>
            <a:endParaRPr lang="en-GB" sz="2800" b="1" dirty="0"/>
          </a:p>
        </p:txBody>
      </p:sp>
    </p:spTree>
    <p:extLst>
      <p:ext uri="{BB962C8B-B14F-4D97-AF65-F5344CB8AC3E}">
        <p14:creationId xmlns="" xmlns:p14="http://schemas.microsoft.com/office/powerpoint/2010/main" val="1648653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    </a:t>
            </a:r>
            <a:r>
              <a:rPr lang="cs-CZ" b="1" dirty="0" err="1" smtClean="0"/>
              <a:t>Why</a:t>
            </a:r>
            <a:r>
              <a:rPr lang="cs-CZ" b="1" dirty="0" smtClean="0"/>
              <a:t> </a:t>
            </a:r>
            <a:r>
              <a:rPr lang="cs-CZ" b="1" dirty="0" err="1" smtClean="0"/>
              <a:t>can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sentences</a:t>
            </a:r>
            <a:r>
              <a:rPr lang="cs-CZ" b="1" dirty="0" smtClean="0"/>
              <a:t> on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left</a:t>
            </a:r>
            <a:r>
              <a:rPr lang="cs-CZ" b="1" dirty="0" smtClean="0"/>
              <a:t>               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b="1" dirty="0" err="1" smtClean="0"/>
              <a:t>said</a:t>
            </a:r>
            <a:r>
              <a:rPr lang="cs-CZ" b="1" dirty="0" smtClean="0"/>
              <a:t> by just </a:t>
            </a:r>
            <a:r>
              <a:rPr lang="cs-CZ" b="1" dirty="0" err="1" smtClean="0"/>
              <a:t>one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people</a:t>
            </a:r>
            <a:r>
              <a:rPr lang="cs-CZ" b="1" dirty="0" smtClean="0"/>
              <a:t>?</a:t>
            </a:r>
            <a:r>
              <a:rPr lang="en-US" b="1" dirty="0" smtClean="0"/>
              <a:t>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If pupils don‘t have homework, I will give them an extra one. </a:t>
            </a:r>
          </a:p>
          <a:p>
            <a:pPr marL="0" indent="0">
              <a:buNone/>
            </a:pPr>
            <a:endParaRPr lang="en-GB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If I come late to school, </a:t>
            </a:r>
            <a:r>
              <a:rPr lang="en-GB" i="1" dirty="0" smtClean="0">
                <a:solidFill>
                  <a:srgbClr val="0070C0"/>
                </a:solidFill>
              </a:rPr>
              <a:t>I’ll </a:t>
            </a:r>
            <a:r>
              <a:rPr lang="en-GB" i="1" dirty="0">
                <a:solidFill>
                  <a:srgbClr val="0070C0"/>
                </a:solidFill>
              </a:rPr>
              <a:t>apologize to the teacher</a:t>
            </a:r>
            <a:r>
              <a:rPr lang="en-GB" i="1" dirty="0" smtClean="0">
                <a:solidFill>
                  <a:srgbClr val="0070C0"/>
                </a:solidFill>
              </a:rPr>
              <a:t>.</a:t>
            </a:r>
            <a:endParaRPr lang="cs-CZ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If my son </a:t>
            </a:r>
            <a:r>
              <a:rPr lang="en-GB" i="1" dirty="0" smtClean="0">
                <a:solidFill>
                  <a:srgbClr val="0070C0"/>
                </a:solidFill>
              </a:rPr>
              <a:t>fails the </a:t>
            </a:r>
            <a:r>
              <a:rPr lang="en-GB" i="1" dirty="0">
                <a:solidFill>
                  <a:srgbClr val="0070C0"/>
                </a:solidFill>
              </a:rPr>
              <a:t>exams, I </a:t>
            </a:r>
            <a:r>
              <a:rPr lang="en-GB" i="1" dirty="0" smtClean="0">
                <a:solidFill>
                  <a:srgbClr val="0070C0"/>
                </a:solidFill>
              </a:rPr>
              <a:t>won’t </a:t>
            </a:r>
            <a:r>
              <a:rPr lang="en-GB" i="1" dirty="0">
                <a:solidFill>
                  <a:srgbClr val="0070C0"/>
                </a:solidFill>
              </a:rPr>
              <a:t>be </a:t>
            </a:r>
            <a:r>
              <a:rPr lang="en-GB" i="1" dirty="0" smtClean="0">
                <a:solidFill>
                  <a:srgbClr val="0070C0"/>
                </a:solidFill>
              </a:rPr>
              <a:t>angry. </a:t>
            </a:r>
            <a:endParaRPr lang="en-GB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If pupils didn‘t have homework, I would give them an extra one. </a:t>
            </a:r>
          </a:p>
          <a:p>
            <a:pPr marL="0" indent="0">
              <a:buNone/>
            </a:pPr>
            <a:endParaRPr lang="en-GB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If I came late to school, </a:t>
            </a:r>
            <a:r>
              <a:rPr lang="en-GB" i="1" dirty="0" smtClean="0">
                <a:solidFill>
                  <a:srgbClr val="0070C0"/>
                </a:solidFill>
              </a:rPr>
              <a:t>I’d  </a:t>
            </a:r>
            <a:r>
              <a:rPr lang="en-GB" i="1" dirty="0">
                <a:solidFill>
                  <a:srgbClr val="0070C0"/>
                </a:solidFill>
              </a:rPr>
              <a:t>apologize to the teacher</a:t>
            </a:r>
            <a:r>
              <a:rPr lang="en-GB" i="1" dirty="0" smtClean="0">
                <a:solidFill>
                  <a:srgbClr val="0070C0"/>
                </a:solidFill>
              </a:rPr>
              <a:t>.</a:t>
            </a:r>
            <a:endParaRPr lang="cs-CZ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If my son </a:t>
            </a:r>
            <a:r>
              <a:rPr lang="en-GB" i="1" dirty="0" smtClean="0">
                <a:solidFill>
                  <a:srgbClr val="0070C0"/>
                </a:solidFill>
              </a:rPr>
              <a:t>failed the </a:t>
            </a:r>
            <a:r>
              <a:rPr lang="en-GB" i="1" dirty="0">
                <a:solidFill>
                  <a:srgbClr val="0070C0"/>
                </a:solidFill>
              </a:rPr>
              <a:t>exams, I </a:t>
            </a:r>
            <a:r>
              <a:rPr lang="en-GB" i="1" dirty="0" smtClean="0">
                <a:solidFill>
                  <a:srgbClr val="0070C0"/>
                </a:solidFill>
              </a:rPr>
              <a:t>wouldn’t </a:t>
            </a:r>
            <a:r>
              <a:rPr lang="en-GB" i="1" dirty="0">
                <a:solidFill>
                  <a:srgbClr val="0070C0"/>
                </a:solidFill>
              </a:rPr>
              <a:t>be </a:t>
            </a:r>
            <a:r>
              <a:rPr lang="en-GB" i="1" dirty="0" smtClean="0">
                <a:solidFill>
                  <a:srgbClr val="0070C0"/>
                </a:solidFill>
              </a:rPr>
              <a:t>angry</a:t>
            </a:r>
            <a:r>
              <a:rPr lang="en-GB" i="1" dirty="0">
                <a:solidFill>
                  <a:srgbClr val="0070C0"/>
                </a:solidFill>
              </a:rPr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199294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    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difference</a:t>
            </a:r>
            <a:r>
              <a:rPr lang="cs-CZ" b="1" dirty="0" smtClean="0"/>
              <a:t> </a:t>
            </a:r>
            <a:r>
              <a:rPr lang="cs-CZ" b="1" dirty="0" err="1" smtClean="0"/>
              <a:t>between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two</a:t>
            </a:r>
            <a:r>
              <a:rPr lang="cs-CZ" b="1" dirty="0" smtClean="0"/>
              <a:t> </a:t>
            </a:r>
            <a:r>
              <a:rPr lang="cs-CZ" b="1" dirty="0" err="1" smtClean="0"/>
              <a:t>sets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sentences</a:t>
            </a:r>
            <a:r>
              <a:rPr lang="cs-CZ" b="1" dirty="0" smtClean="0"/>
              <a:t>?</a:t>
            </a:r>
            <a:r>
              <a:rPr lang="en-US" b="1" dirty="0" smtClean="0"/>
              <a:t>         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r>
              <a:rPr lang="cs-CZ" baseline="30000" dirty="0" smtClean="0"/>
              <a:t>st</a:t>
            </a:r>
            <a:r>
              <a:rPr lang="cs-CZ" dirty="0" smtClean="0"/>
              <a:t> </a:t>
            </a:r>
            <a:r>
              <a:rPr lang="cs-CZ" dirty="0" err="1" smtClean="0"/>
              <a:t>conditional</a:t>
            </a:r>
            <a:r>
              <a:rPr lang="cs-CZ" dirty="0" smtClean="0"/>
              <a:t> =</a:t>
            </a:r>
            <a:r>
              <a:rPr lang="en-US" dirty="0" smtClean="0"/>
              <a:t>&gt; </a:t>
            </a:r>
            <a:r>
              <a:rPr lang="cs-CZ" dirty="0" err="1" smtClean="0">
                <a:solidFill>
                  <a:srgbClr val="F709C4"/>
                </a:solidFill>
              </a:rPr>
              <a:t>real</a:t>
            </a:r>
            <a:r>
              <a:rPr lang="cs-CZ" dirty="0" smtClean="0">
                <a:solidFill>
                  <a:srgbClr val="F709C4"/>
                </a:solidFill>
              </a:rPr>
              <a:t> </a:t>
            </a:r>
            <a:endParaRPr lang="en-GB" dirty="0">
              <a:solidFill>
                <a:srgbClr val="F709C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51521" y="2246883"/>
            <a:ext cx="4104456" cy="27662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If pupils don‘t have homework, I will give them an extra one. 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70C0"/>
                </a:solidFill>
              </a:rPr>
              <a:t>If </a:t>
            </a:r>
            <a:r>
              <a:rPr lang="en-GB" i="1" dirty="0">
                <a:solidFill>
                  <a:srgbClr val="0070C0"/>
                </a:solidFill>
              </a:rPr>
              <a:t>I come late to school, </a:t>
            </a:r>
            <a:r>
              <a:rPr lang="en-GB" i="1" dirty="0" smtClean="0">
                <a:solidFill>
                  <a:srgbClr val="0070C0"/>
                </a:solidFill>
              </a:rPr>
              <a:t>I’ll </a:t>
            </a:r>
            <a:r>
              <a:rPr lang="en-GB" i="1" dirty="0">
                <a:solidFill>
                  <a:srgbClr val="0070C0"/>
                </a:solidFill>
              </a:rPr>
              <a:t>apologize to the teacher</a:t>
            </a:r>
            <a:r>
              <a:rPr lang="en-GB" i="1" dirty="0" smtClean="0">
                <a:solidFill>
                  <a:srgbClr val="0070C0"/>
                </a:solidFill>
              </a:rPr>
              <a:t>.</a:t>
            </a:r>
            <a:endParaRPr lang="cs-CZ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i="1" dirty="0" smtClean="0">
                <a:solidFill>
                  <a:srgbClr val="0070C0"/>
                </a:solidFill>
              </a:rPr>
              <a:t>If </a:t>
            </a:r>
            <a:r>
              <a:rPr lang="en-GB" i="1" dirty="0">
                <a:solidFill>
                  <a:srgbClr val="0070C0"/>
                </a:solidFill>
              </a:rPr>
              <a:t>my son </a:t>
            </a:r>
            <a:r>
              <a:rPr lang="en-GB" i="1" dirty="0" smtClean="0">
                <a:solidFill>
                  <a:srgbClr val="0070C0"/>
                </a:solidFill>
              </a:rPr>
              <a:t>fails the </a:t>
            </a:r>
            <a:r>
              <a:rPr lang="en-GB" i="1" dirty="0">
                <a:solidFill>
                  <a:srgbClr val="0070C0"/>
                </a:solidFill>
              </a:rPr>
              <a:t>exams, I </a:t>
            </a:r>
            <a:r>
              <a:rPr lang="en-GB" i="1" dirty="0" smtClean="0">
                <a:solidFill>
                  <a:srgbClr val="0070C0"/>
                </a:solidFill>
              </a:rPr>
              <a:t>won’t be angry. </a:t>
            </a:r>
            <a:endParaRPr lang="en-GB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2</a:t>
            </a:r>
            <a:r>
              <a:rPr lang="cs-CZ" baseline="30000" dirty="0" smtClean="0"/>
              <a:t>nd</a:t>
            </a:r>
            <a:r>
              <a:rPr lang="cs-CZ" dirty="0" smtClean="0"/>
              <a:t> </a:t>
            </a:r>
            <a:r>
              <a:rPr lang="cs-CZ" dirty="0" err="1" smtClean="0"/>
              <a:t>conditional</a:t>
            </a:r>
            <a:r>
              <a:rPr lang="cs-CZ" dirty="0" smtClean="0"/>
              <a:t> </a:t>
            </a:r>
            <a:r>
              <a:rPr lang="cs-CZ" dirty="0"/>
              <a:t>=</a:t>
            </a:r>
            <a:r>
              <a:rPr lang="en-US" dirty="0"/>
              <a:t>&gt; </a:t>
            </a:r>
            <a:r>
              <a:rPr lang="cs-CZ" dirty="0" err="1">
                <a:solidFill>
                  <a:srgbClr val="F709C4"/>
                </a:solidFill>
              </a:rPr>
              <a:t>unreal</a:t>
            </a:r>
            <a:r>
              <a:rPr lang="cs-CZ" dirty="0" smtClean="0"/>
              <a:t> 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355976" y="2191147"/>
            <a:ext cx="4334000" cy="2838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If pupils didn‘t have homework, I would give them an extra one. </a:t>
            </a:r>
          </a:p>
          <a:p>
            <a:pPr marL="0" indent="0">
              <a:buNone/>
            </a:pPr>
            <a:r>
              <a:rPr lang="en-GB" i="1" dirty="0" smtClean="0">
                <a:solidFill>
                  <a:srgbClr val="0070C0"/>
                </a:solidFill>
              </a:rPr>
              <a:t>If </a:t>
            </a:r>
            <a:r>
              <a:rPr lang="en-GB" i="1" dirty="0">
                <a:solidFill>
                  <a:srgbClr val="0070C0"/>
                </a:solidFill>
              </a:rPr>
              <a:t>I came late to school, </a:t>
            </a:r>
            <a:r>
              <a:rPr lang="en-GB" i="1" dirty="0" smtClean="0">
                <a:solidFill>
                  <a:srgbClr val="0070C0"/>
                </a:solidFill>
              </a:rPr>
              <a:t>I’d </a:t>
            </a:r>
            <a:r>
              <a:rPr lang="en-GB" i="1" dirty="0">
                <a:solidFill>
                  <a:srgbClr val="0070C0"/>
                </a:solidFill>
              </a:rPr>
              <a:t>apologize to the teacher</a:t>
            </a:r>
            <a:r>
              <a:rPr lang="en-GB" i="1" dirty="0" smtClean="0">
                <a:solidFill>
                  <a:srgbClr val="0070C0"/>
                </a:solidFill>
              </a:rPr>
              <a:t>.</a:t>
            </a:r>
            <a:endParaRPr lang="cs-CZ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i="1" dirty="0" smtClean="0">
                <a:solidFill>
                  <a:srgbClr val="0070C0"/>
                </a:solidFill>
              </a:rPr>
              <a:t>If </a:t>
            </a:r>
            <a:r>
              <a:rPr lang="en-GB" i="1" dirty="0">
                <a:solidFill>
                  <a:srgbClr val="0070C0"/>
                </a:solidFill>
              </a:rPr>
              <a:t>my son </a:t>
            </a:r>
            <a:r>
              <a:rPr lang="en-GB" i="1" dirty="0" smtClean="0">
                <a:solidFill>
                  <a:srgbClr val="0070C0"/>
                </a:solidFill>
              </a:rPr>
              <a:t>failed the </a:t>
            </a:r>
            <a:r>
              <a:rPr lang="en-GB" i="1" dirty="0">
                <a:solidFill>
                  <a:srgbClr val="0070C0"/>
                </a:solidFill>
              </a:rPr>
              <a:t>exams, I </a:t>
            </a:r>
            <a:r>
              <a:rPr lang="en-GB" i="1" dirty="0" smtClean="0">
                <a:solidFill>
                  <a:srgbClr val="0070C0"/>
                </a:solidFill>
              </a:rPr>
              <a:t>wouldn’t </a:t>
            </a:r>
            <a:r>
              <a:rPr lang="en-GB" i="1" dirty="0">
                <a:solidFill>
                  <a:srgbClr val="0070C0"/>
                </a:solidFill>
              </a:rPr>
              <a:t>be </a:t>
            </a:r>
            <a:r>
              <a:rPr lang="en-GB" i="1" dirty="0" smtClean="0">
                <a:solidFill>
                  <a:srgbClr val="0070C0"/>
                </a:solidFill>
              </a:rPr>
              <a:t>angry. </a:t>
            </a:r>
            <a:endParaRPr lang="en-GB" i="1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8" name="Zástupný symbol pro text 4"/>
          <p:cNvSpPr txBox="1">
            <a:spLocks/>
          </p:cNvSpPr>
          <p:nvPr/>
        </p:nvSpPr>
        <p:spPr>
          <a:xfrm>
            <a:off x="451491" y="5713264"/>
            <a:ext cx="4040188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>
                <a:solidFill>
                  <a:srgbClr val="F709C4"/>
                </a:solidFill>
              </a:rPr>
              <a:t>if</a:t>
            </a:r>
            <a:r>
              <a:rPr lang="cs-CZ" dirty="0" smtClean="0"/>
              <a:t> </a:t>
            </a:r>
            <a:r>
              <a:rPr lang="cs-CZ" dirty="0">
                <a:solidFill>
                  <a:srgbClr val="F709C4"/>
                </a:solidFill>
              </a:rPr>
              <a:t>=</a:t>
            </a:r>
            <a:r>
              <a:rPr lang="en-US" dirty="0">
                <a:solidFill>
                  <a:srgbClr val="F709C4"/>
                </a:solidFill>
              </a:rPr>
              <a:t> </a:t>
            </a:r>
            <a:r>
              <a:rPr lang="cs-CZ" dirty="0">
                <a:solidFill>
                  <a:srgbClr val="F709C4"/>
                </a:solidFill>
              </a:rPr>
              <a:t>jestli(že) </a:t>
            </a:r>
            <a:endParaRPr lang="en-GB" dirty="0">
              <a:solidFill>
                <a:srgbClr val="F709C4"/>
              </a:solidFill>
            </a:endParaRPr>
          </a:p>
        </p:txBody>
      </p:sp>
      <p:sp>
        <p:nvSpPr>
          <p:cNvPr id="9" name="Zástupný symbol pro text 4"/>
          <p:cNvSpPr txBox="1">
            <a:spLocks/>
          </p:cNvSpPr>
          <p:nvPr/>
        </p:nvSpPr>
        <p:spPr>
          <a:xfrm>
            <a:off x="451491" y="5036989"/>
            <a:ext cx="4040188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>
                <a:solidFill>
                  <a:srgbClr val="F709C4"/>
                </a:solidFill>
              </a:rPr>
              <a:t>future</a:t>
            </a:r>
            <a:endParaRPr lang="en-GB" dirty="0">
              <a:solidFill>
                <a:srgbClr val="F709C4"/>
              </a:solidFill>
            </a:endParaRPr>
          </a:p>
        </p:txBody>
      </p:sp>
      <p:sp>
        <p:nvSpPr>
          <p:cNvPr id="10" name="Zástupný symbol pro text 4"/>
          <p:cNvSpPr txBox="1">
            <a:spLocks/>
          </p:cNvSpPr>
          <p:nvPr/>
        </p:nvSpPr>
        <p:spPr>
          <a:xfrm>
            <a:off x="4649788" y="5676751"/>
            <a:ext cx="4040188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>
                <a:solidFill>
                  <a:srgbClr val="F709C4"/>
                </a:solidFill>
              </a:rPr>
              <a:t>if</a:t>
            </a:r>
            <a:r>
              <a:rPr lang="cs-CZ" dirty="0">
                <a:solidFill>
                  <a:srgbClr val="F709C4"/>
                </a:solidFill>
              </a:rPr>
              <a:t> = kdyby </a:t>
            </a:r>
            <a:endParaRPr lang="en-GB" dirty="0">
              <a:solidFill>
                <a:srgbClr val="F709C4"/>
              </a:solidFill>
            </a:endParaRPr>
          </a:p>
        </p:txBody>
      </p:sp>
      <p:sp>
        <p:nvSpPr>
          <p:cNvPr id="11" name="Zástupný symbol pro text 4"/>
          <p:cNvSpPr txBox="1">
            <a:spLocks/>
          </p:cNvSpPr>
          <p:nvPr/>
        </p:nvSpPr>
        <p:spPr>
          <a:xfrm>
            <a:off x="4649788" y="5013176"/>
            <a:ext cx="4040188" cy="639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>
                <a:solidFill>
                  <a:srgbClr val="F709C4"/>
                </a:solidFill>
              </a:rPr>
              <a:t>present</a:t>
            </a:r>
            <a:r>
              <a:rPr lang="cs-CZ" dirty="0">
                <a:solidFill>
                  <a:srgbClr val="F709C4"/>
                </a:solidFill>
              </a:rPr>
              <a:t> </a:t>
            </a:r>
            <a:r>
              <a:rPr lang="cs-CZ" dirty="0" err="1">
                <a:solidFill>
                  <a:srgbClr val="F709C4"/>
                </a:solidFill>
              </a:rPr>
              <a:t>or</a:t>
            </a:r>
            <a:r>
              <a:rPr lang="cs-CZ" dirty="0">
                <a:solidFill>
                  <a:srgbClr val="F709C4"/>
                </a:solidFill>
              </a:rPr>
              <a:t> </a:t>
            </a:r>
            <a:r>
              <a:rPr lang="cs-CZ" dirty="0" err="1">
                <a:solidFill>
                  <a:srgbClr val="F709C4"/>
                </a:solidFill>
              </a:rPr>
              <a:t>future</a:t>
            </a:r>
            <a:endParaRPr lang="en-GB" dirty="0">
              <a:solidFill>
                <a:srgbClr val="F709C4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09366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     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difference</a:t>
            </a:r>
            <a:r>
              <a:rPr lang="cs-CZ" b="1" dirty="0" smtClean="0"/>
              <a:t> in </a:t>
            </a:r>
            <a:r>
              <a:rPr lang="cs-CZ" b="1" dirty="0" err="1" smtClean="0"/>
              <a:t>form</a:t>
            </a:r>
            <a:r>
              <a:rPr lang="cs-CZ" b="1" dirty="0" smtClean="0"/>
              <a:t>?</a:t>
            </a:r>
            <a:r>
              <a:rPr lang="en-US" b="1" dirty="0" smtClean="0"/>
              <a:t>         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403648" y="1268760"/>
            <a:ext cx="4040188" cy="639762"/>
          </a:xfrm>
        </p:spPr>
        <p:txBody>
          <a:bodyPr/>
          <a:lstStyle/>
          <a:p>
            <a:r>
              <a:rPr lang="cs-CZ" dirty="0" smtClean="0"/>
              <a:t>1</a:t>
            </a:r>
            <a:r>
              <a:rPr lang="cs-CZ" baseline="30000" dirty="0" smtClean="0"/>
              <a:t>st</a:t>
            </a:r>
            <a:r>
              <a:rPr lang="cs-CZ" dirty="0" smtClean="0"/>
              <a:t> </a:t>
            </a:r>
            <a:r>
              <a:rPr lang="cs-CZ" dirty="0" err="1" smtClean="0"/>
              <a:t>conditional</a:t>
            </a:r>
            <a:r>
              <a:rPr lang="cs-CZ" dirty="0" smtClean="0"/>
              <a:t> </a:t>
            </a:r>
            <a:endParaRPr lang="en-GB" dirty="0">
              <a:solidFill>
                <a:srgbClr val="F709C4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1403648" y="3717032"/>
            <a:ext cx="4041775" cy="639762"/>
          </a:xfrm>
        </p:spPr>
        <p:txBody>
          <a:bodyPr/>
          <a:lstStyle/>
          <a:p>
            <a:r>
              <a:rPr lang="cs-CZ" dirty="0" smtClean="0"/>
              <a:t>2</a:t>
            </a:r>
            <a:r>
              <a:rPr lang="cs-CZ" baseline="30000" dirty="0" smtClean="0"/>
              <a:t>nd</a:t>
            </a:r>
            <a:r>
              <a:rPr lang="cs-CZ" dirty="0" smtClean="0"/>
              <a:t> </a:t>
            </a:r>
            <a:r>
              <a:rPr lang="cs-CZ" dirty="0" err="1" smtClean="0"/>
              <a:t>conditional</a:t>
            </a:r>
            <a:endParaRPr lang="en-GB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70888356"/>
              </p:ext>
            </p:extLst>
          </p:nvPr>
        </p:nvGraphicFramePr>
        <p:xfrm>
          <a:off x="251520" y="1916832"/>
          <a:ext cx="8424936" cy="1690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8"/>
                <a:gridCol w="1656184"/>
                <a:gridCol w="1872208"/>
                <a:gridCol w="288032"/>
                <a:gridCol w="1368152"/>
                <a:gridCol w="2088232"/>
              </a:tblGrid>
              <a:tr h="432048"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If pupils 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don‘t have 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homework, 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I 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will give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them</a:t>
                      </a:r>
                      <a:r>
                        <a:rPr lang="en-GB" b="1" i="1" baseline="0" dirty="0" smtClean="0">
                          <a:solidFill>
                            <a:schemeClr val="tx1"/>
                          </a:solidFill>
                        </a:rPr>
                        <a:t> an extra one</a:t>
                      </a:r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b="1" i="1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40040"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If I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come</a:t>
                      </a:r>
                      <a:endParaRPr lang="en-GB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late to school,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I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‘ll apologize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/>
                        <a:t>to the teacher.</a:t>
                      </a:r>
                      <a:endParaRPr lang="cs-CZ" b="1" i="1" dirty="0" smtClean="0"/>
                    </a:p>
                  </a:txBody>
                  <a:tcPr/>
                </a:tc>
              </a:tr>
              <a:tr h="448032"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If my son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fails</a:t>
                      </a:r>
                      <a:endParaRPr lang="en-GB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the exams,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I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1" dirty="0" smtClean="0"/>
                        <a:t>won’t be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/>
                        <a:t>angry.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207140414"/>
              </p:ext>
            </p:extLst>
          </p:nvPr>
        </p:nvGraphicFramePr>
        <p:xfrm>
          <a:off x="323528" y="4581128"/>
          <a:ext cx="8424936" cy="1690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128"/>
                <a:gridCol w="1656184"/>
                <a:gridCol w="1800200"/>
                <a:gridCol w="288032"/>
                <a:gridCol w="1440160"/>
                <a:gridCol w="2088232"/>
              </a:tblGrid>
              <a:tr h="432048"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If pupils 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id</a:t>
                      </a:r>
                      <a:r>
                        <a:rPr lang="en-GB" b="1" i="1" dirty="0" err="1" smtClean="0">
                          <a:solidFill>
                            <a:schemeClr val="tx1"/>
                          </a:solidFill>
                        </a:rPr>
                        <a:t>n‘t</a:t>
                      </a:r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 have 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homework, 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I 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w</a:t>
                      </a:r>
                      <a:r>
                        <a:rPr lang="cs-CZ" b="1" i="1" dirty="0" err="1" smtClean="0">
                          <a:solidFill>
                            <a:schemeClr val="tx1"/>
                          </a:solidFill>
                        </a:rPr>
                        <a:t>ould</a:t>
                      </a:r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  give 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>
                          <a:solidFill>
                            <a:schemeClr val="tx1"/>
                          </a:solidFill>
                        </a:rPr>
                        <a:t>them an extra one.</a:t>
                      </a:r>
                      <a:endParaRPr lang="cs-CZ" b="1" i="1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40040"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If I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c</a:t>
                      </a:r>
                      <a:r>
                        <a:rPr lang="cs-CZ" b="1" i="1" dirty="0" smtClean="0"/>
                        <a:t>a</a:t>
                      </a:r>
                      <a:r>
                        <a:rPr lang="en-GB" b="1" i="1" dirty="0" smtClean="0"/>
                        <a:t>me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late to school,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I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‘</a:t>
                      </a:r>
                      <a:r>
                        <a:rPr lang="cs-CZ" b="1" i="1" dirty="0" smtClean="0"/>
                        <a:t>d</a:t>
                      </a:r>
                      <a:r>
                        <a:rPr lang="en-GB" b="1" i="1" dirty="0" smtClean="0"/>
                        <a:t> apologize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/>
                        <a:t>to the teacher.</a:t>
                      </a:r>
                      <a:endParaRPr lang="cs-CZ" b="1" i="1" dirty="0" smtClean="0"/>
                    </a:p>
                  </a:txBody>
                  <a:tcPr/>
                </a:tc>
              </a:tr>
              <a:tr h="448032"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If my son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1" dirty="0" smtClean="0"/>
                        <a:t>failed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the exams,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dirty="0" smtClean="0"/>
                        <a:t>I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1" dirty="0" err="1" smtClean="0"/>
                        <a:t>wouln’t</a:t>
                      </a:r>
                      <a:r>
                        <a:rPr lang="en-GB" b="1" i="1" dirty="0" smtClean="0"/>
                        <a:t> be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dirty="0" smtClean="0"/>
                        <a:t>angry. 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Obdélník 12"/>
          <p:cNvSpPr/>
          <p:nvPr/>
        </p:nvSpPr>
        <p:spPr>
          <a:xfrm>
            <a:off x="1403648" y="3255392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>
                <a:solidFill>
                  <a:schemeClr val="bg1"/>
                </a:solidFill>
              </a:rPr>
              <a:t>p</a:t>
            </a:r>
            <a:r>
              <a:rPr lang="cs-CZ" b="1" dirty="0" err="1" smtClean="0">
                <a:solidFill>
                  <a:schemeClr val="bg1"/>
                </a:solidFill>
              </a:rPr>
              <a:t>resent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simple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14942" y="5929330"/>
            <a:ext cx="1525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would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220072" y="3255392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bg1"/>
                </a:solidFill>
              </a:rPr>
              <a:t>will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506836" y="5949280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bg1"/>
                </a:solidFill>
              </a:rPr>
              <a:t>p</a:t>
            </a:r>
            <a:r>
              <a:rPr lang="cs-CZ" b="1" dirty="0" smtClean="0">
                <a:solidFill>
                  <a:schemeClr val="bg1"/>
                </a:solidFill>
              </a:rPr>
              <a:t>ast </a:t>
            </a:r>
            <a:r>
              <a:rPr lang="cs-CZ" b="1" dirty="0" err="1" smtClean="0">
                <a:solidFill>
                  <a:schemeClr val="bg1"/>
                </a:solidFill>
              </a:rPr>
              <a:t>simple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7158" y="6488668"/>
            <a:ext cx="14536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Zdroje </a:t>
            </a:r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33680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17" grpId="0" animBg="1"/>
      <p:bldP spid="18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473</Words>
  <Application>Microsoft Office PowerPoint</Application>
  <PresentationFormat>Předvádění na obrazovce (4:3)</PresentationFormat>
  <Paragraphs>89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1st and 2nd conditional VY_32_INOVACE_AJ_1,2,3,4_69</vt:lpstr>
      <vt:lpstr>TASK 1</vt:lpstr>
      <vt:lpstr>TASK 2</vt:lpstr>
      <vt:lpstr>     Why can the sentences on the left               be said by just one of the people?          </vt:lpstr>
      <vt:lpstr>      What is the difference between the two sets of sentences?          </vt:lpstr>
      <vt:lpstr>      What is the difference in form?    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</dc:title>
  <dc:creator>Eva Lorencovičová</dc:creator>
  <cp:lastModifiedBy>spravce2</cp:lastModifiedBy>
  <cp:revision>28</cp:revision>
  <dcterms:created xsi:type="dcterms:W3CDTF">2013-02-03T18:56:43Z</dcterms:created>
  <dcterms:modified xsi:type="dcterms:W3CDTF">2014-05-29T20:09:25Z</dcterms:modified>
</cp:coreProperties>
</file>