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300" r:id="rId12"/>
    <p:sldId id="301" r:id="rId13"/>
    <p:sldId id="302" r:id="rId14"/>
    <p:sldId id="303" r:id="rId15"/>
    <p:sldId id="304" r:id="rId16"/>
    <p:sldId id="305" r:id="rId17"/>
    <p:sldId id="307" r:id="rId18"/>
    <p:sldId id="306" r:id="rId19"/>
    <p:sldId id="308" r:id="rId20"/>
    <p:sldId id="309" r:id="rId21"/>
    <p:sldId id="310" r:id="rId22"/>
    <p:sldId id="311" r:id="rId23"/>
    <p:sldId id="312" r:id="rId24"/>
    <p:sldId id="313" r:id="rId25"/>
    <p:sldId id="314" r:id="rId26"/>
    <p:sldId id="315" r:id="rId27"/>
    <p:sldId id="316" r:id="rId28"/>
    <p:sldId id="317" r:id="rId29"/>
    <p:sldId id="288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76" d="100"/>
          <a:sy n="76" d="100"/>
        </p:scale>
        <p:origin x="-1200" y="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" Target="slide11.xml"/><Relationship Id="rId7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slide" Target="slide29.xml"/><Relationship Id="rId4" Type="http://schemas.openxmlformats.org/officeDocument/2006/relationships/slide" Target="slide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.doc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.doc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.doc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.doc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6.doc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7.doc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oleObject" Target="../embeddings/oleObject8.bin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8.doc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9.doc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oleObject" Target="../embeddings/oleObject10.bin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0.doc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1.doc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2.doc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oleObject" Target="../embeddings/oleObject13.bin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3.doc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4.doc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oleObject" Target="../embeddings/oleObject15.bin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5.doc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6.doc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oleObject" Target="../embeddings/oleObject17.bin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7.doc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8.doc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9.doc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0.doc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1.doc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oleObject" Target="../embeddings/oleObject22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2.doc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oleObject" Target="../embeddings/oleObject23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3.doc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24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4.doc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oleObject" Target="../embeddings/oleObject25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5.doc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oleObject" Target="../embeddings/oleObject26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6" Type="http://schemas.openxmlformats.org/officeDocument/2006/relationships/slide" Target="slide2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6.doc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132856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			Městská střední odborná škola, Klobouky u Brna,    </a:t>
            </a:r>
          </a:p>
          <a:p>
            <a:r>
              <a:rPr lang="cs-CZ" dirty="0" smtClean="0"/>
              <a:t>			nám. Míru 6, příspěvková organizace</a:t>
            </a:r>
          </a:p>
          <a:p>
            <a:r>
              <a:rPr lang="cs-CZ" dirty="0" smtClean="0"/>
              <a:t>ČÍSLO PROJEKTU:		CZ.1.07/1.5.00/34.1020</a:t>
            </a:r>
          </a:p>
          <a:p>
            <a:r>
              <a:rPr lang="cs-CZ" dirty="0" smtClean="0"/>
              <a:t>NÁZEV PROJEKTU:		Peníze do škol</a:t>
            </a:r>
          </a:p>
          <a:p>
            <a:r>
              <a:rPr lang="cs-CZ" dirty="0" smtClean="0"/>
              <a:t>ČÍSLO ŠABLONY:		III/2 Inovace a zkvalitnění výuky prostřednictvím ICT</a:t>
            </a:r>
          </a:p>
          <a:p>
            <a:r>
              <a:rPr lang="cs-CZ" dirty="0" smtClean="0"/>
              <a:t>AUTOR:			Mgr. Vítězslav Kurz	</a:t>
            </a:r>
          </a:p>
          <a:p>
            <a:r>
              <a:rPr lang="cs-CZ" dirty="0" smtClean="0"/>
              <a:t>TEMATICKÁ OBLAST: 	Analytická geometrie</a:t>
            </a:r>
          </a:p>
          <a:p>
            <a:r>
              <a:rPr lang="cs-CZ" dirty="0" smtClean="0"/>
              <a:t>NÁZEV </a:t>
            </a:r>
            <a:r>
              <a:rPr lang="cs-CZ" dirty="0" err="1" smtClean="0"/>
              <a:t>DUMu</a:t>
            </a:r>
            <a:r>
              <a:rPr lang="cs-CZ" dirty="0" smtClean="0"/>
              <a:t>:		</a:t>
            </a:r>
            <a:r>
              <a:rPr lang="cs-CZ" b="1" dirty="0" smtClean="0"/>
              <a:t>Souřadnice bodů</a:t>
            </a:r>
          </a:p>
          <a:p>
            <a:r>
              <a:rPr lang="cs-CZ" dirty="0" smtClean="0"/>
              <a:t>POŘADOVÉ ČÍSLO </a:t>
            </a:r>
            <a:r>
              <a:rPr lang="cs-CZ" dirty="0" err="1" smtClean="0"/>
              <a:t>DUMu</a:t>
            </a:r>
            <a:r>
              <a:rPr lang="cs-CZ" dirty="0" smtClean="0"/>
              <a:t>:	01</a:t>
            </a:r>
          </a:p>
          <a:p>
            <a:r>
              <a:rPr lang="cs-CZ" dirty="0" smtClean="0"/>
              <a:t>KÓD </a:t>
            </a:r>
            <a:r>
              <a:rPr lang="cs-CZ" dirty="0" err="1" smtClean="0"/>
              <a:t>DUMu</a:t>
            </a:r>
            <a:r>
              <a:rPr lang="cs-CZ" dirty="0" smtClean="0"/>
              <a:t>:	</a:t>
            </a:r>
            <a:r>
              <a:rPr lang="cs-CZ" smtClean="0"/>
              <a:t>	</a:t>
            </a:r>
            <a:r>
              <a:rPr lang="cs-CZ" smtClean="0"/>
              <a:t>VY_32_INOVACE_2_2_01_KUR</a:t>
            </a:r>
            <a:endParaRPr lang="cs-CZ" dirty="0" smtClean="0"/>
          </a:p>
          <a:p>
            <a:r>
              <a:rPr lang="cs-CZ" dirty="0" smtClean="0"/>
              <a:t>DATUM TVORBY:		23.6. 2013</a:t>
            </a:r>
          </a:p>
          <a:p>
            <a:r>
              <a:rPr lang="cs-CZ" dirty="0" smtClean="0"/>
              <a:t>ANOTACE (ROČNÍK):	Prezentace je určena pro použití v předmětu Seminář 				z matematiky, který je vyučován ve 3. a 4. ročníku.  Je 				vytvořena k použití ve vyučovací hodině, je možno ji však 				použít i k samostudiu při přípravě k maturitě.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692696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6" name="Rectangle 22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8" name="Rectangle 2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049" name="Rectangle 25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52" name="Rectangle 28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Šipka doprava 45">
            <a:hlinkClick r:id="rId2" action="ppaction://hlinksldjump"/>
          </p:cNvPr>
          <p:cNvSpPr/>
          <p:nvPr/>
        </p:nvSpPr>
        <p:spPr>
          <a:xfrm>
            <a:off x="8460432" y="119675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7" name="Šipka doprava 46">
            <a:hlinkClick r:id="rId3" action="ppaction://hlinksldjump"/>
          </p:cNvPr>
          <p:cNvSpPr/>
          <p:nvPr/>
        </p:nvSpPr>
        <p:spPr>
          <a:xfrm>
            <a:off x="8479829" y="2896611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ipka doprava 47">
            <a:hlinkClick r:id="rId4" action="ppaction://hlinksldjump"/>
          </p:cNvPr>
          <p:cNvSpPr/>
          <p:nvPr/>
        </p:nvSpPr>
        <p:spPr>
          <a:xfrm>
            <a:off x="8479829" y="4483535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ipka doprava 50">
            <a:hlinkClick r:id="rId5" action="ppaction://hlinksldjump"/>
          </p:cNvPr>
          <p:cNvSpPr/>
          <p:nvPr/>
        </p:nvSpPr>
        <p:spPr>
          <a:xfrm rot="5400000">
            <a:off x="143508" y="623731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83768" y="457200"/>
            <a:ext cx="47180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Souřadnice bodů v rovině a prostoru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14313" y="1038225"/>
                <a:ext cx="7018460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1: Zapište podmínky pro souřadnice všech bodů v rovině, které:</a:t>
                </a:r>
              </a:p>
              <a:p>
                <a:pPr marL="342900" indent="-342900">
                  <a:buAutoNum type="alphaLcParenR"/>
                </a:pPr>
                <a:r>
                  <a:rPr lang="cs-CZ" sz="2000" dirty="0" smtClean="0"/>
                  <a:t>Leží v 1. kvadrantu	b) Leží ve 4. kvadrantu</a:t>
                </a:r>
              </a:p>
              <a:p>
                <a:r>
                  <a:rPr lang="cs-CZ" sz="2000" dirty="0" smtClean="0"/>
                  <a:t>c) Na ose 1.+3. kvadrantu	d) Na přímce rovnoběžné s osou x  a</a:t>
                </a:r>
              </a:p>
              <a:p>
                <a:r>
                  <a:rPr lang="cs-CZ" sz="2000" dirty="0"/>
                  <a:t>	</a:t>
                </a:r>
                <a:r>
                  <a:rPr lang="cs-CZ" sz="2000" dirty="0" smtClean="0"/>
                  <a:t>		 procházející bodem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𝑀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3;2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313" y="1038225"/>
                <a:ext cx="7018460" cy="1323439"/>
              </a:xfrm>
              <a:prstGeom prst="rect">
                <a:avLst/>
              </a:prstGeom>
              <a:blipFill rotWithShape="1">
                <a:blip r:embed="rId6"/>
                <a:stretch>
                  <a:fillRect l="-869" t="-2304" r="-869" b="-7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14313" y="2553868"/>
                <a:ext cx="7713971" cy="1631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pPr marL="342900" indent="-342900">
                  <a:buAutoNum type="alphaLcParenR"/>
                </a:pPr>
                <a:r>
                  <a:rPr lang="cs-CZ" sz="2000" dirty="0" smtClean="0"/>
                  <a:t>Úsečky AB		b) Polopřímky BA</a:t>
                </a:r>
              </a:p>
              <a:p>
                <a:r>
                  <a:rPr lang="cs-CZ" sz="2000" dirty="0" smtClean="0"/>
                  <a:t>c) Polopřímky AB bez počátečního bodu</a:t>
                </a:r>
              </a:p>
              <a:p>
                <a:r>
                  <a:rPr lang="cs-CZ" sz="2000" dirty="0" smtClean="0"/>
                  <a:t>d) Přímky AB</a:t>
                </a:r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313" y="2553868"/>
                <a:ext cx="7713971" cy="1631216"/>
              </a:xfrm>
              <a:prstGeom prst="rect">
                <a:avLst/>
              </a:prstGeom>
              <a:blipFill rotWithShape="1">
                <a:blip r:embed="rId7"/>
                <a:stretch>
                  <a:fillRect l="-790" t="-1866" b="-55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14313" y="442725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313" y="4427252"/>
                <a:ext cx="7480125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815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4542988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1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836712"/>
            <a:ext cx="7076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Př. 1: Zapište podmínky pro souřadnice všech bodů v rovině, které: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Leží v 1. kvadrantu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028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31389087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1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836712"/>
            <a:ext cx="7076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Př. 1: Zapište podmínky pro souřadnice všech bodů v rovině, které: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Leží v 1. kvadrantu</a:t>
            </a:r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01026" y="1973516"/>
                <a:ext cx="7963462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chemeClr val="tx1"/>
                    </a:solidFill>
                  </a:rPr>
                  <a:t>Všechny body ležící v 1. kvadrantu mají kladnou x-ovou i y-</a:t>
                </a:r>
                <a:r>
                  <a:rPr lang="cs-CZ" sz="2000" dirty="0" err="1" smtClean="0">
                    <a:solidFill>
                      <a:schemeClr val="tx1"/>
                    </a:solidFill>
                  </a:rPr>
                  <a:t>ovou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 souřadnici.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</a:rPr>
                  <a:t>Podmínka lze tedy popsat jako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≥0  ∧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≥0</m:t>
                    </m:r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.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</a:rPr>
                  <a:t>Bod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0;0</m:t>
                        </m:r>
                      </m:e>
                    </m:d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leží ve všech čtyřech kvadrantech.</a:t>
                </a:r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026" y="1973516"/>
                <a:ext cx="7963462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765" t="-3012" b="-10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464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098435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1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836712"/>
            <a:ext cx="7076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Př. 1: Zapište podmínky pro souřadnice všech bodů v rovině, které:</a:t>
            </a:r>
          </a:p>
          <a:p>
            <a:r>
              <a:rPr lang="cs-CZ" sz="2000" dirty="0" smtClean="0"/>
              <a:t>b)  Leží ve 4. kvadrantu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97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78471631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2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1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836712"/>
            <a:ext cx="7076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Př. 1: Zapište podmínky pro souřadnice všech bodů v rovině, které:</a:t>
            </a:r>
          </a:p>
          <a:p>
            <a:r>
              <a:rPr lang="cs-CZ" sz="2000" dirty="0" smtClean="0"/>
              <a:t>b)  Leží ve 4. kvadrantu</a:t>
            </a:r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01026" y="1973516"/>
                <a:ext cx="6188810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chemeClr val="tx1"/>
                    </a:solidFill>
                  </a:rPr>
                  <a:t>Všechny body ležící ve 4. kvadrantu mají kladnou x-ovou a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</a:rPr>
                  <a:t>y-</a:t>
                </a:r>
                <a:r>
                  <a:rPr lang="cs-CZ" sz="2000" dirty="0" err="1" smtClean="0">
                    <a:solidFill>
                      <a:schemeClr val="tx1"/>
                    </a:solidFill>
                  </a:rPr>
                  <a:t>ovou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 souřadnici zápornou.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</a:rPr>
                  <a:t>Podmínka lze tedy popsat jako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≥0  ∧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≤0</m:t>
                    </m:r>
                  </m:oMath>
                </a14:m>
                <a:r>
                  <a:rPr lang="cs-CZ" sz="2000" dirty="0" smtClean="0">
                    <a:solidFill>
                      <a:srgbClr val="FF0000"/>
                    </a:solidFill>
                  </a:rPr>
                  <a:t>.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</a:rPr>
                  <a:t>Bod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0;0</m:t>
                        </m:r>
                      </m:e>
                    </m:d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leží ve všech čtyřech kvadrantech.</a:t>
                </a:r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026" y="1973516"/>
                <a:ext cx="6188810" cy="1323439"/>
              </a:xfrm>
              <a:prstGeom prst="rect">
                <a:avLst/>
              </a:prstGeom>
              <a:blipFill rotWithShape="1">
                <a:blip r:embed="rId7"/>
                <a:stretch>
                  <a:fillRect l="-985" t="-2304" r="-99" b="-7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083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0887689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5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1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836712"/>
            <a:ext cx="7076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Př. 1: Zapište podmínky pro souřadnice všech bodů v rovině, které:</a:t>
            </a:r>
          </a:p>
          <a:p>
            <a:r>
              <a:rPr lang="cs-CZ" sz="2000" dirty="0" smtClean="0"/>
              <a:t>c) Na ose 1.+3. kvadrantu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94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501651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1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836712"/>
            <a:ext cx="7076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Př. 1: Zapište podmínky pro souřadnice všech bodů v rovině, které:</a:t>
            </a:r>
          </a:p>
          <a:p>
            <a:r>
              <a:rPr lang="cs-CZ" sz="2000" dirty="0" smtClean="0"/>
              <a:t>c) Na ose 1.+3. kvadrantu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01026" y="1973516"/>
            <a:ext cx="6649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Všechny body ležící na ose 1.+ 3. kvadrantu musejí mít stejnou</a:t>
            </a:r>
          </a:p>
          <a:p>
            <a:r>
              <a:rPr lang="cs-CZ" sz="2000" dirty="0" smtClean="0"/>
              <a:t>x-ovou a y-</a:t>
            </a:r>
            <a:r>
              <a:rPr lang="cs-CZ" sz="2000" dirty="0" err="1" smtClean="0"/>
              <a:t>ovou</a:t>
            </a:r>
            <a:r>
              <a:rPr lang="cs-CZ" sz="2000" dirty="0" smtClean="0"/>
              <a:t> souřadnici. Podmínku lze tedy zapsat jako: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x=y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252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5208985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2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1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43608" y="836712"/>
                <a:ext cx="716330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1: Zapište podmínky pro souřadnice všech bodů v rovině, které:</a:t>
                </a:r>
              </a:p>
              <a:p>
                <a:r>
                  <a:rPr lang="cs-CZ" sz="2000" dirty="0" smtClean="0"/>
                  <a:t>d) Na </a:t>
                </a:r>
                <a:r>
                  <a:rPr lang="cs-CZ" sz="2000" dirty="0"/>
                  <a:t>přímce rovnoběžné s osou x  a procházející bodem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3;2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836712"/>
                <a:ext cx="7163308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51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7138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6397804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1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43608" y="836712"/>
                <a:ext cx="7163308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1: Zapište podmínky pro souřadnice všech bodů v rovině, které:</a:t>
                </a:r>
              </a:p>
              <a:p>
                <a:r>
                  <a:rPr lang="cs-CZ" sz="2000" dirty="0" smtClean="0"/>
                  <a:t>d) Na </a:t>
                </a:r>
                <a:r>
                  <a:rPr lang="cs-CZ" sz="2000" dirty="0"/>
                  <a:t>přímce rovnoběžné s osou x  a procházející bodem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3;2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836712"/>
                <a:ext cx="7163308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51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01026" y="1973516"/>
                <a:ext cx="7654531" cy="1938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Pro přímky, které jsou rovnoběžné s osou x platí, že všechny body</a:t>
                </a:r>
              </a:p>
              <a:p>
                <a:r>
                  <a:rPr lang="cs-CZ" sz="2000" dirty="0" smtClean="0"/>
                  <a:t>Ležící na této přímce mají stejnou y-novou souřadnici. Mění se pouze</a:t>
                </a:r>
              </a:p>
              <a:p>
                <a:r>
                  <a:rPr lang="cs-CZ" sz="2000" dirty="0" smtClean="0"/>
                  <a:t>x-ová souřadnice. </a:t>
                </a:r>
                <a:r>
                  <a:rPr lang="cs-CZ" sz="2000" dirty="0"/>
                  <a:t> </a:t>
                </a:r>
                <a:r>
                  <a:rPr lang="cs-CZ" sz="2000" dirty="0" smtClean="0"/>
                  <a:t>Proto pokud je bod M jedním bodem konkrétní</a:t>
                </a:r>
              </a:p>
              <a:p>
                <a:r>
                  <a:rPr lang="cs-CZ" sz="2000" dirty="0" smtClean="0"/>
                  <a:t>přímky rovnoběžné s osou x, pak y-</a:t>
                </a:r>
                <a:r>
                  <a:rPr lang="cs-CZ" sz="2000" dirty="0" err="1" smtClean="0"/>
                  <a:t>ová</a:t>
                </a:r>
                <a:r>
                  <a:rPr lang="cs-CZ" sz="2000" dirty="0" smtClean="0"/>
                  <a:t> souřadnice každého bodu,</a:t>
                </a:r>
              </a:p>
              <a:p>
                <a:r>
                  <a:rPr lang="cs-CZ" sz="2000" dirty="0" smtClean="0"/>
                  <a:t>Ležícího na této přímce je rovna 2. x-ová souřadnice je přitom libovolná.</a:t>
                </a:r>
              </a:p>
              <a:p>
                <a:r>
                  <a:rPr lang="cs-CZ" sz="2000" dirty="0" smtClean="0"/>
                  <a:t>Podmínku lze tedy zapsat jako: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ℝ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 ∧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=2</m:t>
                    </m:r>
                  </m:oMath>
                </a14:m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026" y="1973516"/>
                <a:ext cx="7654531" cy="1938992"/>
              </a:xfrm>
              <a:prstGeom prst="rect">
                <a:avLst/>
              </a:prstGeom>
              <a:blipFill rotWithShape="1">
                <a:blip r:embed="rId8"/>
                <a:stretch>
                  <a:fillRect l="-796" t="-1572" r="-80" b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526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4397535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2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r>
                  <a:rPr lang="cs-CZ" sz="2000" dirty="0" smtClean="0"/>
                  <a:t>a) Úsečky AB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870" t="-2994" b="-9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796169" y="2276872"/>
            <a:ext cx="75405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Hodnoty bodů úsečky se pohybují v rozmezí -2,3 na ose y je hodnota 4.</a:t>
            </a:r>
          </a:p>
        </p:txBody>
      </p:sp>
    </p:spTree>
    <p:extLst>
      <p:ext uri="{BB962C8B-B14F-4D97-AF65-F5344CB8AC3E}">
        <p14:creationId xmlns:p14="http://schemas.microsoft.com/office/powerpoint/2010/main" val="2761778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9503232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2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r>
                  <a:rPr lang="cs-CZ" sz="2000" dirty="0" smtClean="0"/>
                  <a:t>a) Úsečky AB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870" t="-2994" b="-9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96169" y="2276872"/>
                <a:ext cx="754059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Hodnoty bodů úsečky se pohybují v rozmezí -2,3 na ose y je hodnota 4.</a:t>
                </a:r>
              </a:p>
              <a:p>
                <a:r>
                  <a:rPr lang="cs-CZ" sz="2000" dirty="0" smtClean="0"/>
                  <a:t>Podmínka se dá tedy zapsat: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−2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≤3∧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=4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6169" y="2276872"/>
                <a:ext cx="7540590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889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96035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52368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2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r>
                  <a:rPr lang="cs-CZ" sz="2000" dirty="0" smtClean="0"/>
                  <a:t>a) Polopřímky BA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870" t="-2994" b="-9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796169" y="2276872"/>
            <a:ext cx="769415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Polopřímka „začíná v bodě“ B. Ten má na ose x hodnotu 3. Tedy vyhovují</a:t>
            </a:r>
          </a:p>
          <a:p>
            <a:r>
              <a:rPr lang="cs-CZ" sz="2000" dirty="0" smtClean="0"/>
              <a:t>body které na ose x mají hodnotu 3 nebo menší. Zároveň je nutno</a:t>
            </a:r>
          </a:p>
          <a:p>
            <a:r>
              <a:rPr lang="cs-CZ" sz="2000" dirty="0" smtClean="0"/>
              <a:t>splnit podmínku pro hodnotu y, ta je ale pro oba stejná tedy 4.</a:t>
            </a:r>
          </a:p>
        </p:txBody>
      </p:sp>
    </p:spTree>
    <p:extLst>
      <p:ext uri="{BB962C8B-B14F-4D97-AF65-F5344CB8AC3E}">
        <p14:creationId xmlns:p14="http://schemas.microsoft.com/office/powerpoint/2010/main" val="3528334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86881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2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r>
                  <a:rPr lang="cs-CZ" sz="2000" dirty="0" smtClean="0"/>
                  <a:t>b) Polopřímky BA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870" t="-2994" b="-9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796169" y="2276872"/>
            <a:ext cx="769415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Polopřímka „začíná v bodě“ B. Ten má na ose x hodnotu 3. Tedy vyhovují</a:t>
            </a:r>
          </a:p>
          <a:p>
            <a:r>
              <a:rPr lang="cs-CZ" sz="2000" dirty="0" smtClean="0"/>
              <a:t>body které na ose x mají hodnotu 3 nebo menší. Zároveň je nutno</a:t>
            </a:r>
          </a:p>
          <a:p>
            <a:r>
              <a:rPr lang="cs-CZ" sz="2000" dirty="0" smtClean="0"/>
              <a:t>splnit podmínku pro hodnotu y, ta je ale pro oba stejná tedy 4.</a:t>
            </a:r>
          </a:p>
        </p:txBody>
      </p:sp>
    </p:spTree>
    <p:extLst>
      <p:ext uri="{BB962C8B-B14F-4D97-AF65-F5344CB8AC3E}">
        <p14:creationId xmlns:p14="http://schemas.microsoft.com/office/powerpoint/2010/main" val="2717031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4182285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2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2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r>
                  <a:rPr lang="cs-CZ" sz="2000" dirty="0" smtClean="0"/>
                  <a:t>b) Polopřímky BA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870" t="-2994" b="-9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96169" y="2276872"/>
                <a:ext cx="7694158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Polopřímka „začíná v bodě“ B. Ten má na ose x hodnotu 3. Tedy vyhovují</a:t>
                </a:r>
              </a:p>
              <a:p>
                <a:r>
                  <a:rPr lang="cs-CZ" sz="2000" dirty="0" smtClean="0"/>
                  <a:t>body které na ose x mají hodnotu 3 nebo menší. Zároveň je nutno</a:t>
                </a:r>
              </a:p>
              <a:p>
                <a:r>
                  <a:rPr lang="cs-CZ" sz="2000" dirty="0" smtClean="0"/>
                  <a:t>splnit podmínku pro hodnotu y, ta je ale pro oba stejná tedy 4.</a:t>
                </a:r>
              </a:p>
              <a:p>
                <a:r>
                  <a:rPr lang="cs-CZ" sz="2000" dirty="0" smtClean="0"/>
                  <a:t>Podmínku lze tedy zapsat: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𝑥</m:t>
                    </m:r>
                    <m:r>
                      <a:rPr lang="cs-CZ" sz="2000" i="1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3∧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=4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6169" y="2276872"/>
                <a:ext cx="7694158" cy="1323439"/>
              </a:xfrm>
              <a:prstGeom prst="rect">
                <a:avLst/>
              </a:prstGeom>
              <a:blipFill rotWithShape="1">
                <a:blip r:embed="rId8"/>
                <a:stretch>
                  <a:fillRect l="-872" t="-2304" b="-7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0884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5458851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7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2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r>
                  <a:rPr lang="cs-CZ" sz="2000" dirty="0" smtClean="0"/>
                  <a:t>c) Polopřímky AB bez počátečního bodu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870" t="-2994" b="-9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796169" y="2276872"/>
            <a:ext cx="77052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Polopřímka „začíná v bodě“ A. Ten má na ose x hodnotu 2. Tedy vyhovují</a:t>
            </a:r>
          </a:p>
          <a:p>
            <a:r>
              <a:rPr lang="cs-CZ" sz="2000" dirty="0" smtClean="0"/>
              <a:t>body které na ose x mají hodnotu  větší než  -2 . Zároveň je nutno</a:t>
            </a:r>
          </a:p>
          <a:p>
            <a:r>
              <a:rPr lang="cs-CZ" sz="2000" dirty="0" smtClean="0"/>
              <a:t>splnit podmínku pro hodnotu y, ta je ale pro oba stejná tedy 4.</a:t>
            </a:r>
          </a:p>
        </p:txBody>
      </p:sp>
    </p:spTree>
    <p:extLst>
      <p:ext uri="{BB962C8B-B14F-4D97-AF65-F5344CB8AC3E}">
        <p14:creationId xmlns:p14="http://schemas.microsoft.com/office/powerpoint/2010/main" val="71928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1829034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0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2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r>
                  <a:rPr lang="cs-CZ" sz="2000" dirty="0" smtClean="0"/>
                  <a:t>c) Polopřímky AB bez počátečního bodu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870" t="-2994" b="-9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96169" y="2276872"/>
                <a:ext cx="7780913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Polopřímka „začíná v bodě“ A. Ten má na ose x hodnotu 2. Tedy vyhovují</a:t>
                </a:r>
              </a:p>
              <a:p>
                <a:r>
                  <a:rPr lang="cs-CZ" sz="2000" dirty="0" smtClean="0"/>
                  <a:t>body které na ose x mají hodnotu  větší než  -2 . Zároveň je nutno</a:t>
                </a:r>
              </a:p>
              <a:p>
                <a:r>
                  <a:rPr lang="cs-CZ" sz="2000" dirty="0" smtClean="0"/>
                  <a:t>splnit podmínku pro hodnotu y, ta je ale pro oba stejná tedy 4.</a:t>
                </a:r>
              </a:p>
              <a:p>
                <a:r>
                  <a:rPr lang="cs-CZ" sz="2000" dirty="0" smtClean="0"/>
                  <a:t>Podmínku lze tedy zapsat: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𝑥</m:t>
                    </m:r>
                    <m:r>
                      <a:rPr lang="cs-CZ" sz="2000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−2∧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=4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6169" y="2276872"/>
                <a:ext cx="7780913" cy="1323439"/>
              </a:xfrm>
              <a:prstGeom prst="rect">
                <a:avLst/>
              </a:prstGeom>
              <a:blipFill rotWithShape="1">
                <a:blip r:embed="rId8"/>
                <a:stretch>
                  <a:fillRect l="-862" t="-2304" b="-7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495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5768167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2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r>
                  <a:rPr lang="cs-CZ" sz="2000" dirty="0" smtClean="0"/>
                  <a:t>d) Přímky AB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870" t="-2994" b="-9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796169" y="2276872"/>
            <a:ext cx="70990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Hodnota x-ové souřadnice může být libovolná. Co zůstává stejné je</a:t>
            </a:r>
          </a:p>
          <a:p>
            <a:r>
              <a:rPr lang="cs-CZ" sz="2000" dirty="0" smtClean="0"/>
              <a:t>Hodnota y-</a:t>
            </a:r>
            <a:r>
              <a:rPr lang="cs-CZ" sz="2000" dirty="0" err="1" smtClean="0"/>
              <a:t>ové</a:t>
            </a:r>
            <a:r>
              <a:rPr lang="cs-CZ" sz="2000" dirty="0" smtClean="0"/>
              <a:t> souřadnice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7552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584022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4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2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2: V rovině jsou dány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−2;4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3;4</m:t>
                        </m:r>
                      </m:e>
                    </m:d>
                  </m:oMath>
                </a14:m>
                <a:r>
                  <a:rPr lang="cs-CZ" sz="2000" dirty="0" smtClean="0"/>
                  <a:t>. Zapište podmínky</a:t>
                </a:r>
              </a:p>
              <a:p>
                <a:r>
                  <a:rPr lang="cs-CZ" sz="2000" dirty="0" smtClean="0"/>
                  <a:t>Pro souřadnice všech bodů:</a:t>
                </a:r>
              </a:p>
              <a:p>
                <a:r>
                  <a:rPr lang="cs-CZ" sz="2000" dirty="0" smtClean="0"/>
                  <a:t>d) Přímky AB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958788"/>
                <a:ext cx="7713971" cy="1015663"/>
              </a:xfrm>
              <a:prstGeom prst="rect">
                <a:avLst/>
              </a:prstGeom>
              <a:blipFill rotWithShape="1">
                <a:blip r:embed="rId7"/>
                <a:stretch>
                  <a:fillRect l="-870" t="-2994" b="-9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96169" y="2276872"/>
                <a:ext cx="7099059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Hodnota x-ové souřadnice může být libovolná. Co zůstává stejné je</a:t>
                </a:r>
              </a:p>
              <a:p>
                <a:r>
                  <a:rPr lang="cs-CZ" sz="2000" dirty="0" smtClean="0"/>
                  <a:t>Hodnota y-</a:t>
                </a:r>
                <a:r>
                  <a:rPr lang="cs-CZ" sz="2000" dirty="0" err="1" smtClean="0"/>
                  <a:t>ové</a:t>
                </a:r>
                <a:r>
                  <a:rPr lang="cs-CZ" sz="2000" dirty="0" smtClean="0"/>
                  <a:t> souřadnice</a:t>
                </a:r>
                <a:endParaRPr lang="cs-CZ" sz="2000" dirty="0"/>
              </a:p>
              <a:p>
                <a:r>
                  <a:rPr lang="cs-CZ" sz="2000" dirty="0" smtClean="0"/>
                  <a:t>Podmínku lze tedy zapsat: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∧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=4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6169" y="2276872"/>
                <a:ext cx="7099059" cy="1015663"/>
              </a:xfrm>
              <a:prstGeom prst="rect">
                <a:avLst/>
              </a:prstGeom>
              <a:blipFill rotWithShape="1">
                <a:blip r:embed="rId8"/>
                <a:stretch>
                  <a:fillRect l="-945" t="-3012" b="-10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75887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9951175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7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3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96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647563" y="1844824"/>
            <a:ext cx="62350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Pro bodu C musíme určit jeho x-ovou a y-</a:t>
            </a:r>
            <a:r>
              <a:rPr lang="cs-CZ" sz="2000" dirty="0" err="1" smtClean="0"/>
              <a:t>ovou</a:t>
            </a:r>
            <a:r>
              <a:rPr lang="cs-CZ" sz="2000" dirty="0" smtClean="0"/>
              <a:t> souřadnici. </a:t>
            </a:r>
          </a:p>
        </p:txBody>
      </p:sp>
    </p:spTree>
    <p:extLst>
      <p:ext uri="{BB962C8B-B14F-4D97-AF65-F5344CB8AC3E}">
        <p14:creationId xmlns:p14="http://schemas.microsoft.com/office/powerpoint/2010/main" val="2131615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9669033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89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3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96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647563" y="1844824"/>
            <a:ext cx="790447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Pro bodu C musíme určit jeho x-ovou a y-</a:t>
            </a:r>
            <a:r>
              <a:rPr lang="cs-CZ" sz="2000" dirty="0" err="1" smtClean="0"/>
              <a:t>ovou</a:t>
            </a:r>
            <a:r>
              <a:rPr lang="cs-CZ" sz="2000" dirty="0" smtClean="0"/>
              <a:t> souřadnici. </a:t>
            </a:r>
          </a:p>
          <a:p>
            <a:r>
              <a:rPr lang="cs-CZ" sz="2000" dirty="0" smtClean="0"/>
              <a:t>Jednoduší bude x-ová souřadnice. Jelikož je trojúhelník rovnostranný,</a:t>
            </a:r>
          </a:p>
          <a:p>
            <a:r>
              <a:rPr lang="cs-CZ" sz="2000" dirty="0" smtClean="0"/>
              <a:t>X-ová souřadnice bodu C leží přesně uprostřed mezi x-ovými souřadnicemi</a:t>
            </a:r>
          </a:p>
          <a:p>
            <a:r>
              <a:rPr lang="cs-CZ" sz="2000" dirty="0" smtClean="0"/>
              <a:t>Bodů A,B. Tedy x-ová souřadnice je 2.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55196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8866239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3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96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647563" y="1844824"/>
            <a:ext cx="790447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Pro bodu C musíme určit jeho x-ovou a y-</a:t>
            </a:r>
            <a:r>
              <a:rPr lang="cs-CZ" sz="2000" dirty="0" err="1" smtClean="0"/>
              <a:t>ovou</a:t>
            </a:r>
            <a:r>
              <a:rPr lang="cs-CZ" sz="2000" dirty="0" smtClean="0"/>
              <a:t> souřadnici. </a:t>
            </a:r>
          </a:p>
          <a:p>
            <a:r>
              <a:rPr lang="cs-CZ" sz="2000" dirty="0" smtClean="0"/>
              <a:t>Jednoduší bude x-ová souřadnice. Jelikož je trojúhelník rovnostranný,</a:t>
            </a:r>
          </a:p>
          <a:p>
            <a:r>
              <a:rPr lang="cs-CZ" sz="2000" dirty="0" smtClean="0"/>
              <a:t>X-ová souřadnice bodu C leží přesně uprostřed mezi x-ovými souřadnicemi</a:t>
            </a:r>
          </a:p>
          <a:p>
            <a:r>
              <a:rPr lang="cs-CZ" sz="2000" dirty="0" smtClean="0"/>
              <a:t>Bodů A,B. Tedy x-ová souřadnice je 2.</a:t>
            </a:r>
          </a:p>
          <a:p>
            <a:r>
              <a:rPr lang="cs-CZ" sz="2000" dirty="0" smtClean="0"/>
              <a:t>Určíme y-</a:t>
            </a:r>
            <a:r>
              <a:rPr lang="cs-CZ" sz="2000" dirty="0" err="1" smtClean="0"/>
              <a:t>ovou</a:t>
            </a:r>
            <a:r>
              <a:rPr lang="cs-CZ" sz="2000" dirty="0" smtClean="0"/>
              <a:t> souřadnici. Vypočítáme výšku trojúhelníku ABC.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4820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896058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3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96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647563" y="1844824"/>
            <a:ext cx="790447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Pro bodu C musíme určit jeho x-ovou a y-</a:t>
            </a:r>
            <a:r>
              <a:rPr lang="cs-CZ" sz="2000" dirty="0" err="1" smtClean="0"/>
              <a:t>ovou</a:t>
            </a:r>
            <a:r>
              <a:rPr lang="cs-CZ" sz="2000" dirty="0" smtClean="0"/>
              <a:t> souřadnici. </a:t>
            </a:r>
          </a:p>
          <a:p>
            <a:r>
              <a:rPr lang="cs-CZ" sz="2000" dirty="0" smtClean="0"/>
              <a:t>Jednoduší bude x-ová souřadnice. Jelikož je trojúhelník rovnostranný,</a:t>
            </a:r>
          </a:p>
          <a:p>
            <a:r>
              <a:rPr lang="cs-CZ" sz="2000" dirty="0" smtClean="0"/>
              <a:t>X-ová souřadnice bodu C leží přesně uprostřed mezi x-ovými souřadnicemi</a:t>
            </a:r>
          </a:p>
          <a:p>
            <a:r>
              <a:rPr lang="cs-CZ" sz="2000" dirty="0" smtClean="0"/>
              <a:t>Bodů A,B. Tedy x-ová souřadnice je 2.</a:t>
            </a:r>
          </a:p>
          <a:p>
            <a:r>
              <a:rPr lang="cs-CZ" sz="2000" dirty="0" smtClean="0"/>
              <a:t>Určíme y-</a:t>
            </a:r>
            <a:r>
              <a:rPr lang="cs-CZ" sz="2000" dirty="0" err="1" smtClean="0"/>
              <a:t>ovou</a:t>
            </a:r>
            <a:r>
              <a:rPr lang="cs-CZ" sz="2000" dirty="0" smtClean="0"/>
              <a:t> souřadnici. Vypočítáme výšku trojúhelníku ABC.</a:t>
            </a:r>
          </a:p>
          <a:p>
            <a:r>
              <a:rPr lang="cs-CZ" sz="2000" dirty="0" smtClean="0"/>
              <a:t>Délka strany trojúhelníku ABC je 6. (vzdálenost čísel -1 a 5)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2898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45462712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6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3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96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47563" y="1844824"/>
                <a:ext cx="7904472" cy="27681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Pro bodu C musíme určit jeho x-ovou a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</a:t>
                </a:r>
              </a:p>
              <a:p>
                <a:r>
                  <a:rPr lang="cs-CZ" sz="2000" dirty="0" smtClean="0"/>
                  <a:t>Jednoduší bude x-ová souřadnice. Jelikož je trojúhelník rovnostranný,</a:t>
                </a:r>
              </a:p>
              <a:p>
                <a:r>
                  <a:rPr lang="cs-CZ" sz="2000" dirty="0" smtClean="0"/>
                  <a:t>X-ová souřadnice bodu C leží přesně uprostřed mezi x-ovými souřadnicemi</a:t>
                </a:r>
              </a:p>
              <a:p>
                <a:r>
                  <a:rPr lang="cs-CZ" sz="2000" dirty="0" smtClean="0"/>
                  <a:t>Bodů A,B. Tedy x-ová souřadnice je 2.</a:t>
                </a:r>
              </a:p>
              <a:p>
                <a:r>
                  <a:rPr lang="cs-CZ" sz="2000" dirty="0" smtClean="0"/>
                  <a:t>Určíme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Vypočítáme výšku trojúhelníku ABC.</a:t>
                </a:r>
              </a:p>
              <a:p>
                <a:r>
                  <a:rPr lang="cs-CZ" sz="2000" dirty="0" smtClean="0"/>
                  <a:t>Délka strany trojúhelníku ABC je 6. (vzdálenost čísel -1 a 5)</a:t>
                </a:r>
              </a:p>
              <a:p>
                <a:r>
                  <a:rPr lang="cs-CZ" sz="2000" dirty="0" smtClean="0"/>
                  <a:t>Platí: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000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 smtClean="0"/>
                  <a:t> kde a… délka trojúhelníku, v… výška trojúhelníku</a:t>
                </a:r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1844824"/>
                <a:ext cx="7904472" cy="2768194"/>
              </a:xfrm>
              <a:prstGeom prst="rect">
                <a:avLst/>
              </a:prstGeom>
              <a:blipFill rotWithShape="1">
                <a:blip r:embed="rId8"/>
                <a:stretch>
                  <a:fillRect l="-771" t="-11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413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8384613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2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3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96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47563" y="1844824"/>
                <a:ext cx="7904472" cy="28646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Pro bodu C musíme určit jeho x-ovou a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</a:t>
                </a:r>
              </a:p>
              <a:p>
                <a:r>
                  <a:rPr lang="cs-CZ" sz="2000" dirty="0" smtClean="0"/>
                  <a:t>Jednoduší bude x-ová souřadnice. Jelikož je trojúhelník rovnostranný,</a:t>
                </a:r>
              </a:p>
              <a:p>
                <a:r>
                  <a:rPr lang="cs-CZ" sz="2000" dirty="0" smtClean="0"/>
                  <a:t>X-ová souřadnice bodu C leží přesně uprostřed mezi x-ovými souřadnicemi</a:t>
                </a:r>
              </a:p>
              <a:p>
                <a:r>
                  <a:rPr lang="cs-CZ" sz="2000" dirty="0" smtClean="0"/>
                  <a:t>Bodů A,B. Tedy x-ová souřadnice je 2.</a:t>
                </a:r>
              </a:p>
              <a:p>
                <a:r>
                  <a:rPr lang="cs-CZ" sz="2000" dirty="0" smtClean="0"/>
                  <a:t>Určíme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Vypočítáme výšku trojúhelníku ABC.</a:t>
                </a:r>
              </a:p>
              <a:p>
                <a:r>
                  <a:rPr lang="cs-CZ" sz="2000" dirty="0" smtClean="0"/>
                  <a:t>Délka strany trojúhelníku ABC je 6. (vzdálenost čísel -1 a 5)</a:t>
                </a:r>
              </a:p>
              <a:p>
                <a:r>
                  <a:rPr lang="cs-CZ" sz="2000" dirty="0" smtClean="0"/>
                  <a:t>Platí: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000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 smtClean="0"/>
                  <a:t> kde a… délka trojúhelníku, v… výška trojúhelníku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=36−9=27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1844824"/>
                <a:ext cx="7904472" cy="2864695"/>
              </a:xfrm>
              <a:prstGeom prst="rect">
                <a:avLst/>
              </a:prstGeom>
              <a:blipFill rotWithShape="1">
                <a:blip r:embed="rId8"/>
                <a:stretch>
                  <a:fillRect l="-771" t="-1064" b="-82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623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97077552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3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96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47563" y="1844824"/>
                <a:ext cx="7904472" cy="351743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Pro bodu C musíme určit jeho x-ovou a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</a:t>
                </a:r>
              </a:p>
              <a:p>
                <a:r>
                  <a:rPr lang="cs-CZ" sz="2000" dirty="0" smtClean="0"/>
                  <a:t>Jednoduší bude x-ová souřadnice. Jelikož je trojúhelník rovnostranný,</a:t>
                </a:r>
              </a:p>
              <a:p>
                <a:r>
                  <a:rPr lang="cs-CZ" sz="2000" dirty="0" smtClean="0"/>
                  <a:t>X-ová souřadnice bodu C leží přesně uprostřed mezi x-ovými souřadnicemi</a:t>
                </a:r>
              </a:p>
              <a:p>
                <a:r>
                  <a:rPr lang="cs-CZ" sz="2000" dirty="0" smtClean="0"/>
                  <a:t>Bodů A,B. Tedy x-ová souřadnice je 2.</a:t>
                </a:r>
              </a:p>
              <a:p>
                <a:r>
                  <a:rPr lang="cs-CZ" sz="2000" dirty="0" smtClean="0"/>
                  <a:t>Určíme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Vypočítáme výšku trojúhelníku ABC.</a:t>
                </a:r>
              </a:p>
              <a:p>
                <a:r>
                  <a:rPr lang="cs-CZ" sz="2000" dirty="0" smtClean="0"/>
                  <a:t>Délka strany trojúhelníku ABC je 6. (vzdálenost čísel -1 a 5)</a:t>
                </a:r>
              </a:p>
              <a:p>
                <a:r>
                  <a:rPr lang="cs-CZ" sz="2000" dirty="0" smtClean="0"/>
                  <a:t>Platí: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000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 smtClean="0"/>
                  <a:t> kde a… délka trojúhelníku, v… výška trojúhelníku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=36−9=27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sz="2000" b="0" i="1" smtClean="0">
                          <a:latin typeface="Cambria Math"/>
                        </a:rPr>
                        <m:t>𝑣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27</m:t>
                          </m:r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=3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000" dirty="0" smtClean="0"/>
              </a:p>
              <a:p>
                <a:r>
                  <a:rPr lang="cs-CZ" sz="2000" dirty="0" smtClean="0"/>
                  <a:t>Záleží na orientaci trojúhelníku. Souřadnice bodu C může být: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1844824"/>
                <a:ext cx="7904472" cy="3517438"/>
              </a:xfrm>
              <a:prstGeom prst="rect">
                <a:avLst/>
              </a:prstGeom>
              <a:blipFill rotWithShape="1">
                <a:blip r:embed="rId8"/>
                <a:stretch>
                  <a:fillRect l="-771" t="-8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070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0413058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4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3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96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47563" y="1844824"/>
                <a:ext cx="7904472" cy="36767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Pro bodu C musíme určit jeho x-ovou a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</a:t>
                </a:r>
              </a:p>
              <a:p>
                <a:r>
                  <a:rPr lang="cs-CZ" sz="2000" dirty="0" smtClean="0"/>
                  <a:t>Jednoduší bude x-ová souřadnice. Jelikož je trojúhelník rovnostranný,</a:t>
                </a:r>
              </a:p>
              <a:p>
                <a:r>
                  <a:rPr lang="cs-CZ" sz="2000" dirty="0" smtClean="0"/>
                  <a:t>X-ová souřadnice bodu C leží přesně uprostřed mezi x-ovými souřadnicemi</a:t>
                </a:r>
              </a:p>
              <a:p>
                <a:r>
                  <a:rPr lang="cs-CZ" sz="2000" dirty="0" smtClean="0"/>
                  <a:t>Bodů A,B. Tedy x-ová souřadnice je 2.</a:t>
                </a:r>
              </a:p>
              <a:p>
                <a:r>
                  <a:rPr lang="cs-CZ" sz="2000" dirty="0" smtClean="0"/>
                  <a:t>Určíme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Vypočítáme výšku trojúhelníku ABC.</a:t>
                </a:r>
              </a:p>
              <a:p>
                <a:r>
                  <a:rPr lang="cs-CZ" sz="2000" dirty="0" smtClean="0"/>
                  <a:t>Délka strany trojúhelníku ABC je 6. (vzdálenost čísel -1 a 5)</a:t>
                </a:r>
              </a:p>
              <a:p>
                <a:r>
                  <a:rPr lang="cs-CZ" sz="2000" dirty="0" smtClean="0"/>
                  <a:t>Platí: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000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 smtClean="0"/>
                  <a:t> kde a… délka trojúhelníku, v… výška trojúhelníku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=36−9=27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sz="2000" b="0" i="1" smtClean="0">
                          <a:latin typeface="Cambria Math"/>
                        </a:rPr>
                        <m:t>𝑣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27</m:t>
                          </m:r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=3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000" dirty="0" smtClean="0"/>
              </a:p>
              <a:p>
                <a:r>
                  <a:rPr lang="cs-CZ" sz="2000" dirty="0" smtClean="0"/>
                  <a:t>Záleží na orientaci trojúhelníku. Souřadnice bodu C může být: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𝐶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2;−2+3</m:t>
                        </m:r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e>
                    </m:d>
                  </m:oMath>
                </a14:m>
                <a:r>
                  <a:rPr lang="cs-CZ" sz="2000" dirty="0" smtClean="0"/>
                  <a:t> nebo</a:t>
                </a:r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1844824"/>
                <a:ext cx="7904472" cy="3676712"/>
              </a:xfrm>
              <a:prstGeom prst="rect">
                <a:avLst/>
              </a:prstGeom>
              <a:blipFill rotWithShape="1">
                <a:blip r:embed="rId8"/>
                <a:stretch>
                  <a:fillRect l="-771" t="-8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2982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5232733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1653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265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Příklad 3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 3: V rovině je dán rovnostranný trojúhelník ABC. Určete bod 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−1;−2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5;−2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0307" y="836712"/>
                <a:ext cx="7480125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96" t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47563" y="1844824"/>
                <a:ext cx="7904472" cy="36767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Pro bodu C musíme určit jeho x-ovou a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</a:t>
                </a:r>
              </a:p>
              <a:p>
                <a:r>
                  <a:rPr lang="cs-CZ" sz="2000" dirty="0" smtClean="0"/>
                  <a:t>Jednoduší bude x-ová souřadnice. Jelikož je trojúhelník rovnostranný,</a:t>
                </a:r>
              </a:p>
              <a:p>
                <a:r>
                  <a:rPr lang="cs-CZ" sz="2000" dirty="0" smtClean="0"/>
                  <a:t>X-ová souřadnice bodu C leží přesně uprostřed mezi x-ovými souřadnicemi</a:t>
                </a:r>
              </a:p>
              <a:p>
                <a:r>
                  <a:rPr lang="cs-CZ" sz="2000" dirty="0" smtClean="0"/>
                  <a:t>Bodů A,B. Tedy x-ová souřadnice je 2.</a:t>
                </a:r>
              </a:p>
              <a:p>
                <a:r>
                  <a:rPr lang="cs-CZ" sz="2000" dirty="0" smtClean="0"/>
                  <a:t>Určíme 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souřadnici. Vypočítáme výšku trojúhelníku ABC.</a:t>
                </a:r>
              </a:p>
              <a:p>
                <a:r>
                  <a:rPr lang="cs-CZ" sz="2000" dirty="0" smtClean="0"/>
                  <a:t>Délka strany trojúhelníku ABC je 6. (vzdálenost čísel -1 a 5)</a:t>
                </a:r>
              </a:p>
              <a:p>
                <a:r>
                  <a:rPr lang="cs-CZ" sz="2000" dirty="0" smtClean="0"/>
                  <a:t>Platí: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𝑣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000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 smtClean="0"/>
                  <a:t> kde a… délka trojúhelníku, v… výška trojúhelníku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=36−9=27</m:t>
                      </m:r>
                      <m:groupChr>
                        <m:groupChrPr>
                          <m:chr m:val="⇒"/>
                          <m:pos m:val="top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sz="2000" b="0" i="1" smtClean="0">
                          <a:latin typeface="Cambria Math"/>
                        </a:rPr>
                        <m:t>𝑣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27</m:t>
                          </m:r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=3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000" dirty="0" smtClean="0"/>
              </a:p>
              <a:p>
                <a:r>
                  <a:rPr lang="cs-CZ" sz="2000" dirty="0" smtClean="0"/>
                  <a:t>Záleží na orientaci trojúhelníku. Souřadnice bodu C může být: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𝐶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2;−2+3</m:t>
                        </m:r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e>
                    </m:d>
                  </m:oMath>
                </a14:m>
                <a:r>
                  <a:rPr lang="cs-CZ" sz="2000" dirty="0" smtClean="0"/>
                  <a:t> nebo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𝐶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2;−2−3</m:t>
                        </m:r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1844824"/>
                <a:ext cx="7904472" cy="3676712"/>
              </a:xfrm>
              <a:prstGeom prst="rect">
                <a:avLst/>
              </a:prstGeom>
              <a:blipFill rotWithShape="1">
                <a:blip r:embed="rId8"/>
                <a:stretch>
                  <a:fillRect l="-771" t="-8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094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Sbírka úloh pro gymnázia – Analytická geometrie, Prometheus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1531</TotalTime>
  <Words>2293</Words>
  <Application>Microsoft Office PowerPoint</Application>
  <PresentationFormat>Předvádění na obrazovce (4:3)</PresentationFormat>
  <Paragraphs>268</Paragraphs>
  <Slides>29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Motiv sady Office</vt:lpstr>
      <vt:lpstr>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Uživatel</cp:lastModifiedBy>
  <cp:revision>77</cp:revision>
  <dcterms:created xsi:type="dcterms:W3CDTF">2013-03-10T17:32:36Z</dcterms:created>
  <dcterms:modified xsi:type="dcterms:W3CDTF">2013-06-27T07:12:37Z</dcterms:modified>
</cp:coreProperties>
</file>