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6" r:id="rId3"/>
    <p:sldId id="267" r:id="rId4"/>
    <p:sldId id="268" r:id="rId5"/>
    <p:sldId id="269" r:id="rId6"/>
    <p:sldId id="270" r:id="rId7"/>
    <p:sldId id="271" r:id="rId8"/>
    <p:sldId id="272" r:id="rId9"/>
    <p:sldId id="273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629546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986035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66363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40322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545129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57416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68612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649682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900094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28414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748527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05E302-6515-403D-A3A3-B412BF68A63C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32F123-BDA3-4487-AE9A-B7224715C3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067591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772400" cy="1470025"/>
          </a:xfrm>
        </p:spPr>
        <p:txBody>
          <a:bodyPr/>
          <a:lstStyle/>
          <a:p>
            <a:r>
              <a:rPr lang="cs-CZ" b="1" dirty="0" err="1" smtClean="0"/>
              <a:t>Assessing</a:t>
            </a:r>
            <a:r>
              <a:rPr lang="cs-CZ" b="1" dirty="0" smtClean="0"/>
              <a:t> </a:t>
            </a:r>
            <a:r>
              <a:rPr lang="cs-CZ" b="1" dirty="0" err="1" smtClean="0"/>
              <a:t>writing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en-US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="1">
                <a:solidFill>
                  <a:schemeClr val="tx1"/>
                </a:solidFill>
              </a:rPr>
              <a:t>VY_32_INOVACE_AJ_1_56</a:t>
            </a:r>
            <a:endParaRPr lang="en-US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620688"/>
            <a:ext cx="5760720" cy="125882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1714480" y="357166"/>
            <a:ext cx="614366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b="1" dirty="0" smtClean="0"/>
              <a:t>Číslo projektu: CZ.1.07./1.5.00/34.0938  Název projektu: Zlepšení podmínek pro vzdělávání na SUŠ, Ostrava</a:t>
            </a:r>
            <a:endParaRPr lang="cs-CZ" sz="1000" dirty="0"/>
          </a:p>
        </p:txBody>
      </p:sp>
    </p:spTree>
    <p:extLst>
      <p:ext uri="{BB962C8B-B14F-4D97-AF65-F5344CB8AC3E}">
        <p14:creationId xmlns="" xmlns:p14="http://schemas.microsoft.com/office/powerpoint/2010/main" val="3601146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2002234"/>
          </a:xfrm>
        </p:spPr>
        <p:txBody>
          <a:bodyPr>
            <a:normAutofit/>
          </a:bodyPr>
          <a:lstStyle/>
          <a:p>
            <a:r>
              <a:rPr lang="cs-CZ" smtClean="0"/>
              <a:t>  What</a:t>
            </a:r>
            <a:r>
              <a:rPr lang="cs-CZ" dirty="0" smtClean="0"/>
              <a:t> are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things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assessed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a </a:t>
            </a:r>
            <a:r>
              <a:rPr lang="cs-CZ" dirty="0" err="1" smtClean="0"/>
              <a:t>piece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writing</a:t>
            </a:r>
            <a:r>
              <a:rPr lang="cs-CZ" dirty="0" smtClean="0"/>
              <a:t>?</a:t>
            </a:r>
            <a:endParaRPr lang="en-GB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682578750"/>
              </p:ext>
            </p:extLst>
          </p:nvPr>
        </p:nvGraphicFramePr>
        <p:xfrm>
          <a:off x="2" y="3140968"/>
          <a:ext cx="9180510" cy="2448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0608"/>
                <a:gridCol w="2113358"/>
                <a:gridCol w="2227858"/>
                <a:gridCol w="2668686"/>
              </a:tblGrid>
              <a:tr h="244827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TASK</a:t>
                      </a:r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COHERENCE  AND COHESION</a:t>
                      </a:r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VOCABULARY </a:t>
                      </a:r>
                    </a:p>
                    <a:p>
                      <a:pPr algn="ctr"/>
                      <a:endParaRPr lang="cs-CZ" sz="2800" dirty="0" smtClean="0"/>
                    </a:p>
                    <a:p>
                      <a:pPr algn="ctr"/>
                      <a:r>
                        <a:rPr lang="cs-CZ" sz="2800" dirty="0" smtClean="0"/>
                        <a:t>RANGE </a:t>
                      </a:r>
                      <a:r>
                        <a:rPr lang="en-US" sz="2800" dirty="0" smtClean="0"/>
                        <a:t> +</a:t>
                      </a:r>
                      <a:r>
                        <a:rPr lang="cs-CZ" sz="2800" dirty="0" smtClean="0"/>
                        <a:t> ACCURACY</a:t>
                      </a:r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GRAMMAR</a:t>
                      </a:r>
                    </a:p>
                    <a:p>
                      <a:pPr algn="ctr"/>
                      <a:endParaRPr lang="cs-CZ" sz="2800" dirty="0" smtClean="0"/>
                    </a:p>
                    <a:p>
                      <a:pPr algn="ctr"/>
                      <a:r>
                        <a:rPr lang="cs-CZ" sz="2800" dirty="0" smtClean="0"/>
                        <a:t>RANGE </a:t>
                      </a:r>
                      <a:r>
                        <a:rPr lang="en-US" sz="2800" dirty="0" smtClean="0"/>
                        <a:t>+</a:t>
                      </a:r>
                      <a:r>
                        <a:rPr lang="cs-CZ" sz="2800" dirty="0" smtClean="0"/>
                        <a:t> ACCURACY</a:t>
                      </a:r>
                      <a:endParaRPr lang="en-GB" sz="2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717870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1A – splnění zadání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Drží se ž. tématu?</a:t>
            </a:r>
            <a:endParaRPr lang="en-GB" dirty="0"/>
          </a:p>
          <a:p>
            <a:pPr lvl="0"/>
            <a:r>
              <a:rPr lang="cs-CZ" dirty="0"/>
              <a:t>Je to správný typ textu? (je to dopis, článek, popis..)</a:t>
            </a:r>
            <a:endParaRPr lang="en-GB" dirty="0"/>
          </a:p>
          <a:p>
            <a:pPr lvl="0"/>
            <a:r>
              <a:rPr lang="cs-CZ" dirty="0"/>
              <a:t>Je styl </a:t>
            </a:r>
            <a:r>
              <a:rPr lang="cs-CZ" dirty="0" err="1"/>
              <a:t>adekvántí</a:t>
            </a:r>
            <a:r>
              <a:rPr lang="cs-CZ" dirty="0"/>
              <a:t>? (formální x neformální x mluvená řeč)</a:t>
            </a:r>
            <a:endParaRPr lang="en-GB" dirty="0"/>
          </a:p>
          <a:p>
            <a:pPr lvl="0"/>
            <a:r>
              <a:rPr lang="cs-CZ" dirty="0"/>
              <a:t>Jsou tam všechny body zadání?</a:t>
            </a:r>
            <a:endParaRPr lang="en-GB" dirty="0"/>
          </a:p>
          <a:p>
            <a:pPr lvl="0"/>
            <a:r>
              <a:rPr lang="cs-CZ" dirty="0"/>
              <a:t>Je délka v daném rozmezí?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999064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1B – kvalita splnění zadání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Jsou body zadání rozpracovány vhodně?</a:t>
            </a:r>
            <a:endParaRPr lang="en-GB" dirty="0"/>
          </a:p>
          <a:p>
            <a:pPr lvl="0"/>
            <a:r>
              <a:rPr lang="cs-CZ" dirty="0"/>
              <a:t>Nejsou některé části nepřiměřeně dlouhé/krátké?</a:t>
            </a:r>
            <a:endParaRPr lang="en-GB" dirty="0"/>
          </a:p>
          <a:p>
            <a:pPr lvl="0"/>
            <a:r>
              <a:rPr lang="cs-CZ" dirty="0"/>
              <a:t>Jsou všechny myšlenky jasné a dokončené?</a:t>
            </a:r>
            <a:endParaRPr lang="en-GB" dirty="0"/>
          </a:p>
          <a:p>
            <a:r>
              <a:rPr lang="cs-CZ" dirty="0"/>
              <a:t>Nejsou tam informace navíc, které se tam nehodí?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4821996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2A – koheze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Nepřeskakuje ž. z myšlenky na myšlenku?</a:t>
            </a:r>
            <a:endParaRPr lang="en-GB" dirty="0"/>
          </a:p>
          <a:p>
            <a:pPr lvl="0"/>
            <a:r>
              <a:rPr lang="cs-CZ" dirty="0"/>
              <a:t>Neopakuje některé věci vícekrát?</a:t>
            </a:r>
            <a:endParaRPr lang="en-GB" dirty="0"/>
          </a:p>
          <a:p>
            <a:pPr lvl="0"/>
            <a:r>
              <a:rPr lang="cs-CZ" dirty="0"/>
              <a:t>Má text začátek a konec?</a:t>
            </a:r>
            <a:endParaRPr lang="en-GB" dirty="0"/>
          </a:p>
          <a:p>
            <a:r>
              <a:rPr lang="cs-CZ" dirty="0"/>
              <a:t>Je text vhodně rozdělený do odstavců?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6955772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2B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Brání některé propojení porozumění? (globální)</a:t>
            </a:r>
            <a:endParaRPr lang="en-GB" dirty="0"/>
          </a:p>
          <a:p>
            <a:pPr lvl="0"/>
            <a:r>
              <a:rPr lang="cs-CZ" dirty="0"/>
              <a:t>Je některá chyba v propojení pod požadovanou úrovní? (globální)</a:t>
            </a:r>
            <a:endParaRPr lang="en-GB" dirty="0"/>
          </a:p>
          <a:p>
            <a:pPr lvl="0"/>
            <a:r>
              <a:rPr lang="cs-CZ" dirty="0"/>
              <a:t>Je rejstřík propojení dost široký?</a:t>
            </a:r>
            <a:endParaRPr lang="en-GB" dirty="0"/>
          </a:p>
          <a:p>
            <a:pPr lvl="0"/>
            <a:r>
              <a:rPr lang="cs-CZ" dirty="0"/>
              <a:t>Jaké je množství chyb v propojení?</a:t>
            </a:r>
            <a:endParaRPr lang="en-GB" dirty="0"/>
          </a:p>
          <a:p>
            <a:r>
              <a:rPr lang="cs-CZ" dirty="0"/>
              <a:t>Chybí někde propojení?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14874226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3A – správnost slovní zásoby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Jsou v textu chyby, které brání porozumění? (globální)</a:t>
            </a:r>
            <a:endParaRPr lang="en-GB" dirty="0"/>
          </a:p>
          <a:p>
            <a:pPr lvl="0"/>
            <a:r>
              <a:rPr lang="cs-CZ" dirty="0"/>
              <a:t>Jsou v textu chyby pod požadovanou úroveň? (globální)</a:t>
            </a:r>
            <a:endParaRPr lang="en-GB" dirty="0"/>
          </a:p>
          <a:p>
            <a:pPr lvl="0"/>
            <a:r>
              <a:rPr lang="cs-CZ" dirty="0"/>
              <a:t>Kolik je dalších chyb? (lokální)</a:t>
            </a:r>
            <a:endParaRPr lang="en-GB" dirty="0"/>
          </a:p>
          <a:p>
            <a:r>
              <a:rPr lang="cs-CZ" dirty="0"/>
              <a:t>Nebyl text kratší? Pokud ano, zhodnotit i zde!!!)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40429084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3B – šíře slovní zásoby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Je slovní zásoba ke všem bodům zadání dostatečně široká?</a:t>
            </a:r>
            <a:endParaRPr lang="en-GB" dirty="0"/>
          </a:p>
          <a:p>
            <a:pPr lvl="0"/>
            <a:r>
              <a:rPr lang="cs-CZ" dirty="0"/>
              <a:t>Odpovídá šířka slovní zásoby úrovni?</a:t>
            </a:r>
            <a:endParaRPr lang="en-GB" dirty="0"/>
          </a:p>
          <a:p>
            <a:r>
              <a:rPr lang="cs-CZ" dirty="0"/>
              <a:t>Nechybí některý bod zadání? Pokud ano, chybí očekávaná slovní zásoba!!!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847745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4A – správnost gramatiky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Jsou v textu chyby, které brání porozumění? (globální)</a:t>
            </a:r>
            <a:endParaRPr lang="en-GB" dirty="0"/>
          </a:p>
          <a:p>
            <a:pPr lvl="0"/>
            <a:r>
              <a:rPr lang="cs-CZ" dirty="0"/>
              <a:t>Jsou v textu chyby pod požadovanou úroveň? (globální)</a:t>
            </a:r>
            <a:endParaRPr lang="en-GB" dirty="0"/>
          </a:p>
          <a:p>
            <a:pPr lvl="0"/>
            <a:r>
              <a:rPr lang="cs-CZ" dirty="0"/>
              <a:t>Kolik je dalších chyb? (lokální)</a:t>
            </a:r>
            <a:endParaRPr lang="en-GB" dirty="0"/>
          </a:p>
          <a:p>
            <a:r>
              <a:rPr lang="cs-CZ" dirty="0"/>
              <a:t>Nebyl text kratší? Pokud ano, zhodnotit i zde!!!)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4808730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4B – šíře gramatiky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Je gramatika ke všem bodům zadání dostatečně široká?</a:t>
            </a:r>
            <a:endParaRPr lang="en-GB" dirty="0"/>
          </a:p>
          <a:p>
            <a:pPr lvl="0"/>
            <a:r>
              <a:rPr lang="cs-CZ" dirty="0"/>
              <a:t>Odpovídá šířka gramatiky úrovni?</a:t>
            </a:r>
            <a:endParaRPr lang="en-GB" dirty="0"/>
          </a:p>
          <a:p>
            <a:r>
              <a:rPr lang="cs-CZ" dirty="0"/>
              <a:t>Nechybí některý bod zadání? </a:t>
            </a:r>
            <a:r>
              <a:rPr lang="cs-CZ"/>
              <a:t>Pokud ano, chybí očekávaná gramatika!!!</a:t>
            </a:r>
            <a:endParaRPr lang="en-GB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64008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Arial Unicode MS" pitchFamily="34" charset="-128"/>
                <a:cs typeface="Times New Roman" pitchFamily="18" charset="0"/>
              </a:rPr>
              <a:t>Zdroje vlastní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98924198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225</Words>
  <Application>Microsoft Office PowerPoint</Application>
  <PresentationFormat>Předvádění na obrazovce (4:3)</PresentationFormat>
  <Paragraphs>53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Assessing writing </vt:lpstr>
      <vt:lpstr>  What are the things to be assessed about a piece of writing?</vt:lpstr>
      <vt:lpstr>1A – splnění zadání</vt:lpstr>
      <vt:lpstr>1B – kvalita splnění zadání</vt:lpstr>
      <vt:lpstr>2A – koheze </vt:lpstr>
      <vt:lpstr>2B</vt:lpstr>
      <vt:lpstr>3A – správnost slovní zásoby</vt:lpstr>
      <vt:lpstr>3B – šíře slovní zásoby</vt:lpstr>
      <vt:lpstr>4A – správnost gramatiky</vt:lpstr>
      <vt:lpstr>4B – šíře gramatiky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Eva Lorencovičová</dc:creator>
  <cp:lastModifiedBy>spravce2</cp:lastModifiedBy>
  <cp:revision>27</cp:revision>
  <dcterms:created xsi:type="dcterms:W3CDTF">2012-12-29T19:15:23Z</dcterms:created>
  <dcterms:modified xsi:type="dcterms:W3CDTF">2014-05-29T19:51:21Z</dcterms:modified>
</cp:coreProperties>
</file>