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82" r:id="rId6"/>
    <p:sldId id="264" r:id="rId7"/>
    <p:sldId id="260" r:id="rId8"/>
    <p:sldId id="261" r:id="rId9"/>
    <p:sldId id="262" r:id="rId10"/>
    <p:sldId id="265" r:id="rId11"/>
    <p:sldId id="270" r:id="rId12"/>
    <p:sldId id="271" r:id="rId13"/>
    <p:sldId id="279" r:id="rId14"/>
    <p:sldId id="281" r:id="rId15"/>
    <p:sldId id="276" r:id="rId16"/>
    <p:sldId id="277" r:id="rId17"/>
    <p:sldId id="283" r:id="rId18"/>
    <p:sldId id="28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984" y="-7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810A00-BA12-43D6-AE11-957C43628B5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7326D7-C0EF-4575-AE10-EEC89F07F3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40664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7326D7-C0EF-4575-AE10-EEC89F07F3A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7597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7023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5404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20980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8181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0163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2116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44977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7675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7750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4004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6860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dphoto.org/PictureDetail.php?mat=&amp;pg=6641" TargetMode="External"/><Relationship Id="rId2" Type="http://schemas.openxmlformats.org/officeDocument/2006/relationships/hyperlink" Target="http://pdphoto.org/PictureDetail.php?mat=&amp;pg=6953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pdphoto.org/PictureDetail.php?mat=&amp;pg=7759" TargetMode="External"/><Relationship Id="rId4" Type="http://schemas.openxmlformats.org/officeDocument/2006/relationships/hyperlink" Target="http://static.wixstatic.com/media/1d93c9_06d6e7896d3780a117eb13e7244071e8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c5.businessinsider.com/image/502aa3fe6bb3f79465000006/retail-workers-reveal-the-annoying-little-things-that-customers-do.jpg" TargetMode="External"/><Relationship Id="rId2" Type="http://schemas.openxmlformats.org/officeDocument/2006/relationships/hyperlink" Target="http://www.lafitnessleague.com/VOLLEYBALL6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lifecellantiagingtips.com/wp-content/uploads/2013/07/Hiking_up_Tagus_Cove-300x225.jpg" TargetMode="External"/><Relationship Id="rId4" Type="http://schemas.openxmlformats.org/officeDocument/2006/relationships/hyperlink" Target="http://commons.wikimedia.org/wiki/File:Jimmy_Carter_and_family_celebrate_Christmas_at_home_-_NARA_-_182888.tif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dphoto.org/PictureDetail.php?mat=&amp;pg=6641" TargetMode="External"/><Relationship Id="rId2" Type="http://schemas.openxmlformats.org/officeDocument/2006/relationships/hyperlink" Target="http://pdphoto.org/PictureDetail.php?mat=&amp;pg=6953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pdphoto.org/PictureDetail.php?mat=&amp;pg=7759" TargetMode="External"/><Relationship Id="rId4" Type="http://schemas.openxmlformats.org/officeDocument/2006/relationships/hyperlink" Target="http://static.wixstatic.com/media/1d93c9_06d6e7896d3780a117eb13e7244071e8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c5.businessinsider.com/image/502aa3fe6bb3f79465000006/retail-workers-reveal-the-annoying-little-things-that-customers-do.jpg" TargetMode="External"/><Relationship Id="rId2" Type="http://schemas.openxmlformats.org/officeDocument/2006/relationships/hyperlink" Target="http://www.lafitnessleague.com/VOLLEYBALL6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lifecellantiagingtips.com/wp-content/uploads/2013/07/Hiking_up_Tagus_Cove-300x225.jpg" TargetMode="External"/><Relationship Id="rId4" Type="http://schemas.openxmlformats.org/officeDocument/2006/relationships/hyperlink" Target="http://commons.wikimedia.org/wiki/File:Jimmy_Carter_and_family_celebrate_Christmas_at_home_-_NARA_-_182888.tif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nzionmartin.cz/cs/restaurace-hotel-martin-janske-lazn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www.images.atlasceska.cz/images/restaurace/velka/862/v5402_restaurace_babylon_praha_2_pod_karlovem_12_vinohrady_004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uroagentur.com/img/_/hotel.bhj.restaurace.foto/bhj_restaurace_snidane2.jpg" TargetMode="External"/><Relationship Id="rId2" Type="http://schemas.openxmlformats.org/officeDocument/2006/relationships/hyperlink" Target="http://www.penzionmartin.cz/cs/restaurace-hotel-martin-janske-lazne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fatherrays.blogspot.cz/2012/06/our-heavenly-fathers-dinner-rules.html" TargetMode="External"/><Relationship Id="rId4" Type="http://schemas.openxmlformats.org/officeDocument/2006/relationships/hyperlink" Target="http://romanticanticsformen.blogspot.cz/2011/09/candle-light-dinner.html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Jimmy_Carter_and_family_celebrate_Christmas_at_home_-_NARA_-_182888.tif" TargetMode="External"/><Relationship Id="rId13" Type="http://schemas.openxmlformats.org/officeDocument/2006/relationships/hyperlink" Target="http://fatherrays.blogspot.cz/2012/06/our-heavenly-fathers-dinner-rules.html" TargetMode="External"/><Relationship Id="rId3" Type="http://schemas.openxmlformats.org/officeDocument/2006/relationships/hyperlink" Target="http://pdphoto.org/PictureDetail.php?mat=&amp;pg=6641" TargetMode="External"/><Relationship Id="rId7" Type="http://schemas.openxmlformats.org/officeDocument/2006/relationships/hyperlink" Target="http://static5.businessinsider.com/image/502aa3fe6bb3f79465000006/retail-workers-reveal-the-annoying-little-things-that-customers-do.jpg" TargetMode="External"/><Relationship Id="rId12" Type="http://schemas.openxmlformats.org/officeDocument/2006/relationships/hyperlink" Target="http://www.euroagentur.com/img/_/hotel.bhj.restaurace.foto/bhj_restaurace_snidane2.jpg" TargetMode="External"/><Relationship Id="rId2" Type="http://schemas.openxmlformats.org/officeDocument/2006/relationships/hyperlink" Target="http://pdphoto.org/PictureDetail.php?mat=&amp;pg=695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afitnessleague.com/VOLLEYBALL6.jpg" TargetMode="External"/><Relationship Id="rId11" Type="http://schemas.openxmlformats.org/officeDocument/2006/relationships/hyperlink" Target="http://romanticanticsformen.blogspot.cz/2011/09/candle-light-dinner.html" TargetMode="External"/><Relationship Id="rId5" Type="http://schemas.openxmlformats.org/officeDocument/2006/relationships/hyperlink" Target="http://static.wixstatic.com/media/1d93c9_06d6e7896d3780a117eb13e7244071e8.jpg" TargetMode="External"/><Relationship Id="rId10" Type="http://schemas.openxmlformats.org/officeDocument/2006/relationships/hyperlink" Target="http://penzionmartin.cz/cs/restaurace-hotel-martin-janske-lazne" TargetMode="External"/><Relationship Id="rId4" Type="http://schemas.openxmlformats.org/officeDocument/2006/relationships/hyperlink" Target="http://pdphoto.org/PictureDetail.php?mat=&amp;pg=7759" TargetMode="External"/><Relationship Id="rId9" Type="http://schemas.openxmlformats.org/officeDocument/2006/relationships/hyperlink" Target="http://www.images.atlasceska.cz/images/restaurace/velka/862/v5402_restaurace_babylon_praha_2_pod_karlovem_12_vinohrady_0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420888"/>
            <a:ext cx="7772400" cy="1470025"/>
          </a:xfrm>
        </p:spPr>
        <p:txBody>
          <a:bodyPr/>
          <a:lstStyle/>
          <a:p>
            <a:r>
              <a:rPr lang="en-US" b="1" dirty="0" smtClean="0"/>
              <a:t>Describing pictures</a:t>
            </a:r>
            <a:r>
              <a:rPr lang="cs-CZ" b="1"/>
              <a:t/>
            </a:r>
            <a:br>
              <a:rPr lang="cs-CZ" b="1"/>
            </a:br>
            <a:r>
              <a:rPr lang="cs-CZ" b="1"/>
              <a:t>VY_32_INOVACE_AJ_2_42</a:t>
            </a:r>
            <a:endParaRPr lang="en-US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221088"/>
            <a:ext cx="6400800" cy="1752600"/>
          </a:xfrm>
        </p:spPr>
        <p:txBody>
          <a:bodyPr/>
          <a:lstStyle/>
          <a:p>
            <a:r>
              <a:rPr lang="en-US" b="1" dirty="0" smtClean="0">
                <a:solidFill>
                  <a:schemeClr val="tx1"/>
                </a:solidFill>
              </a:rPr>
              <a:t>How to proceed?</a:t>
            </a:r>
          </a:p>
          <a:p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620688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714480" y="357166"/>
            <a:ext cx="614366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dirty="0" smtClean="0"/>
              <a:t>Číslo projektu: CZ.1.07./1.5.00/34.0938  Název projektu: Zlepšení podmínek pro vzdělávání na SUŠ, Ostrava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88391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Step 1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200" dirty="0" smtClean="0"/>
              <a:t>What is the first thing to say when describing a picture?</a:t>
            </a:r>
          </a:p>
          <a:p>
            <a:pPr marL="0" indent="0" algn="ctr">
              <a:buNone/>
            </a:pPr>
            <a:endParaRPr lang="en-US" sz="3200" dirty="0" smtClean="0"/>
          </a:p>
          <a:p>
            <a:pPr marL="0" indent="0" algn="ctr">
              <a:buNone/>
            </a:pPr>
            <a:endParaRPr lang="en-US" sz="3200" b="1" u="sng" dirty="0" smtClean="0"/>
          </a:p>
          <a:p>
            <a:pPr marL="0" indent="0" algn="ctr">
              <a:buNone/>
            </a:pPr>
            <a:r>
              <a:rPr lang="en-US" sz="3200" b="1" u="sng" dirty="0" smtClean="0"/>
              <a:t>Introduce the context of the picture.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3237022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TASK 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 smtClean="0">
                <a:solidFill>
                  <a:srgbClr val="0070C0"/>
                </a:solidFill>
              </a:rPr>
              <a:t>Describe to your partner the context of these pictures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en-US" i="1" dirty="0" smtClean="0">
                <a:solidFill>
                  <a:srgbClr val="0070C0"/>
                </a:solidFill>
              </a:rPr>
              <a:t>in </a:t>
            </a:r>
            <a:r>
              <a:rPr lang="en-US" b="1" i="1" dirty="0" smtClean="0">
                <a:solidFill>
                  <a:srgbClr val="0070C0"/>
                </a:solidFill>
              </a:rPr>
              <a:t>not more than five words </a:t>
            </a:r>
            <a:r>
              <a:rPr lang="en-US" i="1" dirty="0" smtClean="0">
                <a:solidFill>
                  <a:srgbClr val="0070C0"/>
                </a:solidFill>
              </a:rPr>
              <a:t>. </a:t>
            </a:r>
            <a:endParaRPr lang="en-US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4669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28662" y="2784764"/>
            <a:ext cx="342902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err="1" smtClean="0"/>
              <a:t>Click</a:t>
            </a:r>
            <a:r>
              <a:rPr lang="cs-CZ" dirty="0" smtClean="0"/>
              <a:t> </a:t>
            </a:r>
            <a:r>
              <a:rPr lang="it-IT" dirty="0" smtClean="0"/>
              <a:t>to</a:t>
            </a:r>
            <a:r>
              <a:rPr lang="cs-CZ" dirty="0" smtClean="0"/>
              <a:t> </a:t>
            </a:r>
            <a:r>
              <a:rPr lang="cs-CZ" dirty="0" err="1" smtClean="0"/>
              <a:t>download</a:t>
            </a:r>
            <a:r>
              <a:rPr lang="cs-CZ" dirty="0" smtClean="0"/>
              <a:t> </a:t>
            </a:r>
            <a:r>
              <a:rPr lang="it-IT" dirty="0" smtClean="0"/>
              <a:t>the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67744" y="2214554"/>
            <a:ext cx="11612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hlinkClick r:id="rId2"/>
              </a:rPr>
              <a:t>Picture 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107775" y="2784764"/>
            <a:ext cx="29965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 smtClean="0"/>
              <a:t>Click</a:t>
            </a:r>
            <a:r>
              <a:rPr lang="cs-CZ" dirty="0" smtClean="0"/>
              <a:t> to </a:t>
            </a:r>
            <a:r>
              <a:rPr lang="cs-CZ" dirty="0" err="1" smtClean="0"/>
              <a:t>download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960097" y="2268023"/>
            <a:ext cx="101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 smtClean="0">
                <a:hlinkClick r:id="rId3"/>
              </a:rPr>
              <a:t>Picture 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969409" y="5795972"/>
            <a:ext cx="29965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 smtClean="0"/>
              <a:t>Click</a:t>
            </a:r>
            <a:r>
              <a:rPr lang="cs-CZ" dirty="0" smtClean="0"/>
              <a:t> to </a:t>
            </a:r>
            <a:r>
              <a:rPr lang="cs-CZ" dirty="0" err="1" smtClean="0"/>
              <a:t>download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940152" y="5259592"/>
            <a:ext cx="101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 smtClean="0">
                <a:hlinkClick r:id="rId4"/>
              </a:rPr>
              <a:t>Picture 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35566" y="5259592"/>
            <a:ext cx="101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5"/>
              </a:rPr>
              <a:t>Picture 3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47335" y="5795972"/>
            <a:ext cx="29965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 smtClean="0"/>
              <a:t>Click</a:t>
            </a:r>
            <a:r>
              <a:rPr lang="cs-CZ" dirty="0" smtClean="0"/>
              <a:t> to </a:t>
            </a:r>
            <a:r>
              <a:rPr lang="cs-CZ" dirty="0" err="1" smtClean="0"/>
              <a:t>download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13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TASK 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err="1" smtClean="0">
                <a:solidFill>
                  <a:srgbClr val="0070C0"/>
                </a:solidFill>
              </a:rPr>
              <a:t>Now</a:t>
            </a:r>
            <a:r>
              <a:rPr lang="cs-CZ" i="1" dirty="0" smtClean="0">
                <a:solidFill>
                  <a:srgbClr val="0070C0"/>
                </a:solidFill>
              </a:rPr>
              <a:t> swap </a:t>
            </a:r>
            <a:r>
              <a:rPr lang="cs-CZ" i="1" dirty="0" err="1" smtClean="0">
                <a:solidFill>
                  <a:srgbClr val="0070C0"/>
                </a:solidFill>
              </a:rPr>
              <a:t>roles</a:t>
            </a:r>
            <a:r>
              <a:rPr lang="cs-CZ" i="1" dirty="0" smtClean="0">
                <a:solidFill>
                  <a:srgbClr val="0070C0"/>
                </a:solidFill>
              </a:rPr>
              <a:t>.</a:t>
            </a:r>
            <a:endParaRPr lang="en-US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511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291352" y="2784764"/>
            <a:ext cx="29965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 smtClean="0"/>
              <a:t>Click</a:t>
            </a:r>
            <a:r>
              <a:rPr lang="cs-CZ" dirty="0" smtClean="0"/>
              <a:t> to </a:t>
            </a:r>
            <a:r>
              <a:rPr lang="cs-CZ" dirty="0" err="1" smtClean="0"/>
              <a:t>download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175245" y="2420888"/>
            <a:ext cx="10152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u="sng" dirty="0" smtClean="0">
                <a:hlinkClick r:id="rId2"/>
              </a:rPr>
              <a:t>Picture 5</a:t>
            </a:r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07776" y="2784764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04352" y="2420888"/>
            <a:ext cx="101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 smtClean="0">
                <a:hlinkClick r:id="rId3"/>
              </a:rPr>
              <a:t>Picture 6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969409" y="5795972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940152" y="5401224"/>
            <a:ext cx="101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>
                <a:hlinkClick r:id="rId4"/>
              </a:rPr>
              <a:t>Picture 8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74045" y="5401224"/>
            <a:ext cx="101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5"/>
              </a:rPr>
              <a:t>Picture 7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47336" y="5795972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2513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Useful</a:t>
            </a:r>
            <a:r>
              <a:rPr lang="cs-CZ" dirty="0" smtClean="0"/>
              <a:t> </a:t>
            </a:r>
            <a:r>
              <a:rPr lang="cs-CZ" dirty="0" err="1" smtClean="0"/>
              <a:t>phrases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….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 ….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 =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 ….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a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….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represents</a:t>
            </a:r>
            <a:r>
              <a:rPr lang="cs-CZ" dirty="0" smtClean="0"/>
              <a:t> / </a:t>
            </a:r>
            <a:r>
              <a:rPr lang="cs-CZ" dirty="0" err="1" smtClean="0"/>
              <a:t>shows</a:t>
            </a:r>
            <a:r>
              <a:rPr lang="cs-CZ" dirty="0" smtClean="0"/>
              <a:t> 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1031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TASK 2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 smtClean="0">
                <a:solidFill>
                  <a:srgbClr val="0070C0"/>
                </a:solidFill>
              </a:rPr>
              <a:t>Create the first sentence of the description of the following pictures using the introduced phrases. Write them into your exercise books.</a:t>
            </a:r>
            <a:endParaRPr lang="en-US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5453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291352" y="2784764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065797" y="2420888"/>
            <a:ext cx="101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hlinkClick r:id="rId2"/>
              </a:rPr>
              <a:t>Picture 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107776" y="2784764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951034" y="2420888"/>
            <a:ext cx="101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 smtClean="0">
                <a:hlinkClick r:id="rId3"/>
              </a:rPr>
              <a:t>Picture 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969409" y="5795972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889509" y="5432096"/>
            <a:ext cx="10152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 smtClean="0">
                <a:hlinkClick r:id="rId4"/>
              </a:rPr>
              <a:t>Picture 4</a:t>
            </a:r>
            <a:endParaRPr lang="cs-CZ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5435932"/>
            <a:ext cx="101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5"/>
              </a:rPr>
              <a:t>Picture 3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47336" y="5795972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52541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291352" y="2784764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209126" y="2420888"/>
            <a:ext cx="10152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u="sng" dirty="0" smtClean="0">
                <a:hlinkClick r:id="rId2"/>
              </a:rPr>
              <a:t>Picture 5</a:t>
            </a:r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107776" y="2784764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032344" y="2420888"/>
            <a:ext cx="101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 smtClean="0">
                <a:hlinkClick r:id="rId3"/>
              </a:rPr>
              <a:t>Picture 6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969409" y="5795972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012160" y="5260558"/>
            <a:ext cx="101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>
                <a:hlinkClick r:id="rId4"/>
              </a:rPr>
              <a:t>Picture 8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6053" y="5260558"/>
            <a:ext cx="101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5"/>
              </a:rPr>
              <a:t>Picture 7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47336" y="5795972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2513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STEP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en-US" dirty="0" smtClean="0"/>
          </a:p>
          <a:p>
            <a:pPr algn="ctr">
              <a:buNone/>
            </a:pPr>
            <a:r>
              <a:rPr lang="en-US" dirty="0" smtClean="0"/>
              <a:t>Plan the process</a:t>
            </a:r>
            <a:r>
              <a:rPr lang="cs-CZ" dirty="0" smtClean="0"/>
              <a:t> </a:t>
            </a:r>
            <a:r>
              <a:rPr lang="en-US" dirty="0" smtClean="0">
                <a:sym typeface="Wingdings" pitchFamily="2" charset="2"/>
              </a:rPr>
              <a:t> </a:t>
            </a:r>
            <a:r>
              <a:rPr lang="en-US" dirty="0" smtClean="0"/>
              <a:t>How can you proceed in describing a picture?</a:t>
            </a:r>
          </a:p>
          <a:p>
            <a:pPr algn="ctr">
              <a:buNone/>
            </a:pPr>
            <a:endParaRPr lang="en-US" b="1" u="sng" dirty="0" smtClean="0"/>
          </a:p>
          <a:p>
            <a:pPr algn="ctr">
              <a:buNone/>
            </a:pPr>
            <a:r>
              <a:rPr lang="en-US" b="1" u="sng" dirty="0" smtClean="0"/>
              <a:t>CHOOSE the direction!!!</a:t>
            </a:r>
            <a:endParaRPr lang="en-US" b="1" u="sng" dirty="0"/>
          </a:p>
        </p:txBody>
      </p:sp>
    </p:spTree>
    <p:extLst>
      <p:ext uri="{BB962C8B-B14F-4D97-AF65-F5344CB8AC3E}">
        <p14:creationId xmlns="" xmlns:p14="http://schemas.microsoft.com/office/powerpoint/2010/main" val="3029980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Options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to </a:t>
            </a:r>
            <a:r>
              <a:rPr lang="cs-CZ" dirty="0" err="1" smtClean="0"/>
              <a:t>proceed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pPr algn="ctr">
              <a:buNone/>
            </a:pPr>
            <a:r>
              <a:rPr lang="en-US" dirty="0" smtClean="0"/>
              <a:t>Most pictures suggest a way how to be described.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03484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smtClean="0"/>
              <a:t>What directions do the pictures suggest?</a:t>
            </a:r>
            <a:r>
              <a:rPr lang="en-US" dirty="0" smtClean="0"/>
              <a:t/>
            </a:r>
            <a:br>
              <a:rPr lang="en-US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556792"/>
            <a:ext cx="4041775" cy="639762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endParaRPr lang="cs-CZ" sz="16000" dirty="0" smtClean="0"/>
          </a:p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969409" y="5795972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15" name="Obdélník 14">
            <a:hlinkClick r:id="rId3"/>
          </p:cNvPr>
          <p:cNvSpPr/>
          <p:nvPr/>
        </p:nvSpPr>
        <p:spPr>
          <a:xfrm>
            <a:off x="5662067" y="5432096"/>
            <a:ext cx="11322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>
                <a:hlinkClick r:id="rId3"/>
              </a:rPr>
              <a:t>Picture 10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79712" y="5435932"/>
            <a:ext cx="10152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hlinkClick r:id="rId4"/>
              </a:rPr>
              <a:t>Picture 9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147336" y="5795972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0823" y="2852936"/>
            <a:ext cx="793817" cy="7496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852936"/>
            <a:ext cx="661189" cy="6623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Possible directions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r>
              <a:rPr lang="en-US" dirty="0" smtClean="0"/>
              <a:t>Front to back / back to front</a:t>
            </a:r>
          </a:p>
          <a:p>
            <a:r>
              <a:rPr lang="en-US" dirty="0" smtClean="0"/>
              <a:t>Left to right / right to left</a:t>
            </a:r>
          </a:p>
          <a:p>
            <a:r>
              <a:rPr lang="en-US" dirty="0" smtClean="0"/>
              <a:t>Round-the-clock</a:t>
            </a:r>
          </a:p>
          <a:p>
            <a:r>
              <a:rPr lang="en-US" dirty="0" smtClean="0"/>
              <a:t>Center to the sides</a:t>
            </a:r>
          </a:p>
          <a:p>
            <a:r>
              <a:rPr lang="en-US" dirty="0" smtClean="0"/>
              <a:t>Dominant to details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TASK 3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 smtClean="0">
                <a:solidFill>
                  <a:srgbClr val="0070C0"/>
                </a:solidFill>
              </a:rPr>
              <a:t>Which direction would be most suitable for the description of the following pictures?</a:t>
            </a:r>
            <a:endParaRPr lang="en-US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68253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969409" y="3504844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6" name="Obdélník 5">
            <a:hlinkClick r:id="rId2"/>
          </p:cNvPr>
          <p:cNvSpPr/>
          <p:nvPr/>
        </p:nvSpPr>
        <p:spPr>
          <a:xfrm>
            <a:off x="6113160" y="2863969"/>
            <a:ext cx="11322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u="sng" dirty="0" smtClean="0">
                <a:hlinkClick r:id="rId3"/>
              </a:rPr>
              <a:t>Picture 12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2863969"/>
            <a:ext cx="11322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u="sng" dirty="0" smtClean="0">
                <a:hlinkClick r:id="rId4"/>
              </a:rPr>
              <a:t>Picture 11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147336" y="3504844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71883" y="5939988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err="1"/>
              <a:t>Click</a:t>
            </a:r>
            <a:r>
              <a:rPr lang="cs-CZ" dirty="0"/>
              <a:t> to </a:t>
            </a:r>
            <a:r>
              <a:rPr lang="cs-CZ" dirty="0" err="1"/>
              <a:t>download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.</a:t>
            </a:r>
          </a:p>
        </p:txBody>
      </p:sp>
      <p:sp>
        <p:nvSpPr>
          <p:cNvPr id="10" name="Obdélník 9">
            <a:hlinkClick r:id="rId2"/>
          </p:cNvPr>
          <p:cNvSpPr/>
          <p:nvPr/>
        </p:nvSpPr>
        <p:spPr>
          <a:xfrm>
            <a:off x="4067944" y="5391446"/>
            <a:ext cx="11322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>
                <a:hlinkClick r:id="rId5"/>
              </a:rPr>
              <a:t>Picture 13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835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TASK 4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>
                <a:solidFill>
                  <a:srgbClr val="0070C0"/>
                </a:solidFill>
              </a:rPr>
              <a:t>Take your book and choose 3 different pictures. Write into your exercise books the introductory sentence to their description. </a:t>
            </a:r>
          </a:p>
          <a:p>
            <a:r>
              <a:rPr lang="en-GB" i="1" dirty="0" smtClean="0">
                <a:solidFill>
                  <a:srgbClr val="0070C0"/>
                </a:solidFill>
              </a:rPr>
              <a:t>In which direction would you describe them?</a:t>
            </a:r>
            <a:endParaRPr lang="en-GB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43681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b="1" dirty="0" smtClean="0"/>
              <a:t>Zdroje:</a:t>
            </a:r>
            <a:endParaRPr lang="cs-CZ" dirty="0" smtClean="0"/>
          </a:p>
          <a:p>
            <a:r>
              <a:rPr lang="cs-CZ" b="1" dirty="0" smtClean="0"/>
              <a:t>Picture 1: </a:t>
            </a:r>
            <a:r>
              <a:rPr lang="cs-CZ" b="1" u="sng" dirty="0" smtClean="0">
                <a:hlinkClick r:id="rId2"/>
              </a:rPr>
              <a:t>http://pdphoto.org/PictureDetail.php?mat=&amp;pg=6953</a:t>
            </a:r>
            <a:r>
              <a:rPr lang="cs-CZ" b="1" dirty="0" smtClean="0"/>
              <a:t> (3.1.2013)</a:t>
            </a:r>
            <a:endParaRPr lang="cs-CZ" dirty="0" smtClean="0"/>
          </a:p>
          <a:p>
            <a:r>
              <a:rPr lang="cs-CZ" b="1" dirty="0" smtClean="0"/>
              <a:t>Picture 2: </a:t>
            </a:r>
            <a:r>
              <a:rPr lang="cs-CZ" b="1" u="sng" dirty="0" smtClean="0">
                <a:hlinkClick r:id="rId3"/>
              </a:rPr>
              <a:t>http://pdphoto.org/PictureDetail.php?mat=&amp;pg=6641</a:t>
            </a:r>
            <a:r>
              <a:rPr lang="cs-CZ" b="1" dirty="0" smtClean="0"/>
              <a:t> (3.1.2013)</a:t>
            </a:r>
            <a:endParaRPr lang="cs-CZ" dirty="0" smtClean="0"/>
          </a:p>
          <a:p>
            <a:r>
              <a:rPr lang="cs-CZ" b="1" dirty="0" smtClean="0"/>
              <a:t>Picture 3: </a:t>
            </a:r>
            <a:r>
              <a:rPr lang="cs-CZ" b="1" u="sng" dirty="0" smtClean="0">
                <a:hlinkClick r:id="rId4"/>
              </a:rPr>
              <a:t>http://pdphoto.org/PictureDetail.php?mat=&amp;pg=7759</a:t>
            </a:r>
            <a:r>
              <a:rPr lang="cs-CZ" b="1" dirty="0" smtClean="0"/>
              <a:t> (3.1.2013)</a:t>
            </a:r>
            <a:endParaRPr lang="cs-CZ" dirty="0" smtClean="0"/>
          </a:p>
          <a:p>
            <a:r>
              <a:rPr lang="cs-CZ" b="1" dirty="0" smtClean="0"/>
              <a:t>Picture 4: </a:t>
            </a:r>
            <a:r>
              <a:rPr lang="cs-CZ" b="1" u="sng" dirty="0" smtClean="0">
                <a:hlinkClick r:id="rId5"/>
              </a:rPr>
              <a:t>http://static.</a:t>
            </a:r>
            <a:r>
              <a:rPr lang="cs-CZ" b="1" u="sng" dirty="0" err="1" smtClean="0">
                <a:hlinkClick r:id="rId5"/>
              </a:rPr>
              <a:t>wixstatic.com</a:t>
            </a:r>
            <a:r>
              <a:rPr lang="cs-CZ" b="1" u="sng" dirty="0" smtClean="0">
                <a:hlinkClick r:id="rId5"/>
              </a:rPr>
              <a:t>/media/1d93c9_06d6e7896d3780a117eb13e7244071e8.jpg</a:t>
            </a:r>
            <a:r>
              <a:rPr lang="cs-CZ" b="1" dirty="0" smtClean="0"/>
              <a:t> (22.3.2014)</a:t>
            </a:r>
            <a:endParaRPr lang="cs-CZ" dirty="0" smtClean="0"/>
          </a:p>
          <a:p>
            <a:r>
              <a:rPr lang="cs-CZ" b="1" dirty="0" smtClean="0"/>
              <a:t>Picture 5: </a:t>
            </a:r>
            <a:r>
              <a:rPr lang="cs-CZ" b="1" u="sng" dirty="0" smtClean="0">
                <a:hlinkClick r:id="rId6"/>
              </a:rPr>
              <a:t>http://www.</a:t>
            </a:r>
            <a:r>
              <a:rPr lang="cs-CZ" b="1" u="sng" dirty="0" err="1" smtClean="0">
                <a:hlinkClick r:id="rId6"/>
              </a:rPr>
              <a:t>lafitnessleague.com</a:t>
            </a:r>
            <a:r>
              <a:rPr lang="cs-CZ" b="1" u="sng" dirty="0" smtClean="0">
                <a:hlinkClick r:id="rId6"/>
              </a:rPr>
              <a:t>/VOLLEYBALL6.jpg</a:t>
            </a:r>
            <a:r>
              <a:rPr lang="cs-CZ" b="1" dirty="0" smtClean="0"/>
              <a:t> (22.3.2014)</a:t>
            </a:r>
            <a:endParaRPr lang="cs-CZ" dirty="0" smtClean="0"/>
          </a:p>
          <a:p>
            <a:r>
              <a:rPr lang="cs-CZ" b="1" dirty="0" smtClean="0"/>
              <a:t>Picture 6: </a:t>
            </a:r>
            <a:r>
              <a:rPr lang="cs-CZ" b="1" u="sng" dirty="0" smtClean="0">
                <a:hlinkClick r:id="rId7"/>
              </a:rPr>
              <a:t>http://static5.businessinsider.com/image/502aa3fe6bb3f79465000006/</a:t>
            </a:r>
            <a:r>
              <a:rPr lang="cs-CZ" b="1" u="sng" dirty="0" err="1" smtClean="0">
                <a:hlinkClick r:id="rId7"/>
              </a:rPr>
              <a:t>retail</a:t>
            </a:r>
            <a:r>
              <a:rPr lang="cs-CZ" b="1" u="sng" dirty="0" smtClean="0">
                <a:hlinkClick r:id="rId7"/>
              </a:rPr>
              <a:t>-</a:t>
            </a:r>
            <a:r>
              <a:rPr lang="cs-CZ" b="1" u="sng" dirty="0" err="1" smtClean="0">
                <a:hlinkClick r:id="rId7"/>
              </a:rPr>
              <a:t>workers</a:t>
            </a:r>
            <a:r>
              <a:rPr lang="cs-CZ" b="1" u="sng" dirty="0" smtClean="0">
                <a:hlinkClick r:id="rId7"/>
              </a:rPr>
              <a:t>-</a:t>
            </a:r>
            <a:r>
              <a:rPr lang="cs-CZ" b="1" u="sng" dirty="0" err="1" smtClean="0">
                <a:hlinkClick r:id="rId7"/>
              </a:rPr>
              <a:t>reveal</a:t>
            </a:r>
            <a:r>
              <a:rPr lang="cs-CZ" b="1" u="sng" dirty="0" smtClean="0">
                <a:hlinkClick r:id="rId7"/>
              </a:rPr>
              <a:t>-</a:t>
            </a:r>
            <a:r>
              <a:rPr lang="cs-CZ" b="1" u="sng" dirty="0" err="1" smtClean="0">
                <a:hlinkClick r:id="rId7"/>
              </a:rPr>
              <a:t>the</a:t>
            </a:r>
            <a:r>
              <a:rPr lang="cs-CZ" b="1" u="sng" dirty="0" smtClean="0">
                <a:hlinkClick r:id="rId7"/>
              </a:rPr>
              <a:t>-</a:t>
            </a:r>
            <a:r>
              <a:rPr lang="cs-CZ" b="1" u="sng" dirty="0" err="1" smtClean="0">
                <a:hlinkClick r:id="rId7"/>
              </a:rPr>
              <a:t>annoying</a:t>
            </a:r>
            <a:r>
              <a:rPr lang="cs-CZ" b="1" u="sng" dirty="0" smtClean="0">
                <a:hlinkClick r:id="rId7"/>
              </a:rPr>
              <a:t>-</a:t>
            </a:r>
            <a:r>
              <a:rPr lang="cs-CZ" b="1" u="sng" dirty="0" err="1" smtClean="0">
                <a:hlinkClick r:id="rId7"/>
              </a:rPr>
              <a:t>little</a:t>
            </a:r>
            <a:r>
              <a:rPr lang="cs-CZ" b="1" u="sng" dirty="0" smtClean="0">
                <a:hlinkClick r:id="rId7"/>
              </a:rPr>
              <a:t>-</a:t>
            </a:r>
            <a:r>
              <a:rPr lang="cs-CZ" b="1" u="sng" dirty="0" err="1" smtClean="0">
                <a:hlinkClick r:id="rId7"/>
              </a:rPr>
              <a:t>things</a:t>
            </a:r>
            <a:r>
              <a:rPr lang="cs-CZ" b="1" u="sng" dirty="0" smtClean="0">
                <a:hlinkClick r:id="rId7"/>
              </a:rPr>
              <a:t>-</a:t>
            </a:r>
            <a:r>
              <a:rPr lang="cs-CZ" b="1" u="sng" dirty="0" err="1" smtClean="0">
                <a:hlinkClick r:id="rId7"/>
              </a:rPr>
              <a:t>that</a:t>
            </a:r>
            <a:r>
              <a:rPr lang="cs-CZ" b="1" u="sng" dirty="0" smtClean="0">
                <a:hlinkClick r:id="rId7"/>
              </a:rPr>
              <a:t>-</a:t>
            </a:r>
            <a:r>
              <a:rPr lang="cs-CZ" b="1" u="sng" dirty="0" err="1" smtClean="0">
                <a:hlinkClick r:id="rId7"/>
              </a:rPr>
              <a:t>customers</a:t>
            </a:r>
            <a:r>
              <a:rPr lang="cs-CZ" b="1" u="sng" dirty="0" smtClean="0">
                <a:hlinkClick r:id="rId7"/>
              </a:rPr>
              <a:t>-do.</a:t>
            </a:r>
            <a:r>
              <a:rPr lang="cs-CZ" b="1" u="sng" dirty="0" err="1" smtClean="0">
                <a:hlinkClick r:id="rId7"/>
              </a:rPr>
              <a:t>jpg</a:t>
            </a:r>
            <a:r>
              <a:rPr lang="cs-CZ" b="1" dirty="0" smtClean="0"/>
              <a:t> (22.3.2014)</a:t>
            </a:r>
            <a:endParaRPr lang="cs-CZ" dirty="0" smtClean="0"/>
          </a:p>
          <a:p>
            <a:r>
              <a:rPr lang="cs-CZ" b="1" dirty="0" smtClean="0"/>
              <a:t>Picture 7: http://www.</a:t>
            </a:r>
            <a:r>
              <a:rPr lang="cs-CZ" b="1" dirty="0" err="1" smtClean="0"/>
              <a:t>lifecellantiagingtips.com</a:t>
            </a:r>
            <a:r>
              <a:rPr lang="cs-CZ" b="1" dirty="0" smtClean="0"/>
              <a:t>/</a:t>
            </a:r>
            <a:r>
              <a:rPr lang="cs-CZ" b="1" dirty="0" err="1" smtClean="0"/>
              <a:t>wp</a:t>
            </a:r>
            <a:r>
              <a:rPr lang="cs-CZ" b="1" dirty="0" smtClean="0"/>
              <a:t>-</a:t>
            </a:r>
            <a:r>
              <a:rPr lang="cs-CZ" b="1" dirty="0" err="1" smtClean="0"/>
              <a:t>content</a:t>
            </a:r>
            <a:r>
              <a:rPr lang="cs-CZ" b="1" dirty="0" smtClean="0"/>
              <a:t>/</a:t>
            </a:r>
            <a:r>
              <a:rPr lang="cs-CZ" b="1" dirty="0" err="1" smtClean="0"/>
              <a:t>uploads</a:t>
            </a:r>
            <a:r>
              <a:rPr lang="cs-CZ" b="1" dirty="0" smtClean="0"/>
              <a:t>/2013/07/</a:t>
            </a:r>
            <a:r>
              <a:rPr lang="cs-CZ" b="1" dirty="0" err="1" smtClean="0"/>
              <a:t>Hiking</a:t>
            </a:r>
            <a:r>
              <a:rPr lang="cs-CZ" b="1" dirty="0" smtClean="0"/>
              <a:t>_</a:t>
            </a:r>
            <a:r>
              <a:rPr lang="cs-CZ" b="1" dirty="0" err="1" smtClean="0"/>
              <a:t>up</a:t>
            </a:r>
            <a:r>
              <a:rPr lang="cs-CZ" b="1" dirty="0" smtClean="0"/>
              <a:t>_</a:t>
            </a:r>
            <a:r>
              <a:rPr lang="cs-CZ" b="1" dirty="0" err="1" smtClean="0"/>
              <a:t>Tagus</a:t>
            </a:r>
            <a:r>
              <a:rPr lang="cs-CZ" b="1" dirty="0" smtClean="0"/>
              <a:t>_</a:t>
            </a:r>
            <a:r>
              <a:rPr lang="cs-CZ" b="1" dirty="0" err="1" smtClean="0"/>
              <a:t>Cove</a:t>
            </a:r>
            <a:r>
              <a:rPr lang="cs-CZ" b="1" dirty="0" smtClean="0"/>
              <a:t>-300x225.jpg (22.3.2014)</a:t>
            </a:r>
            <a:endParaRPr lang="cs-CZ" dirty="0" smtClean="0"/>
          </a:p>
          <a:p>
            <a:r>
              <a:rPr lang="cs-CZ" b="1" dirty="0" smtClean="0"/>
              <a:t>Picture 8: </a:t>
            </a:r>
            <a:r>
              <a:rPr lang="cs-CZ" b="1" u="sng" dirty="0" smtClean="0">
                <a:hlinkClick r:id="rId8"/>
              </a:rPr>
              <a:t>http://commons.wikimedia.org/wiki/File:Jimmy_Carter_and_family_celebrate_Christmas_at_home_-_NARA_-_182888.tif</a:t>
            </a:r>
            <a:r>
              <a:rPr lang="cs-CZ" b="1" dirty="0" smtClean="0"/>
              <a:t> (3.1.2013)</a:t>
            </a:r>
            <a:endParaRPr lang="cs-CZ" dirty="0" smtClean="0"/>
          </a:p>
          <a:p>
            <a:r>
              <a:rPr lang="cs-CZ" b="1" dirty="0" smtClean="0"/>
              <a:t>Picture 9: </a:t>
            </a:r>
            <a:r>
              <a:rPr lang="cs-CZ" b="1" u="sng" dirty="0" smtClean="0">
                <a:hlinkClick r:id="rId9"/>
              </a:rPr>
              <a:t>http://www.</a:t>
            </a:r>
            <a:r>
              <a:rPr lang="cs-CZ" b="1" u="sng" dirty="0" err="1" smtClean="0">
                <a:hlinkClick r:id="rId9"/>
              </a:rPr>
              <a:t>images.atlasceska.cz</a:t>
            </a:r>
            <a:r>
              <a:rPr lang="cs-CZ" b="1" u="sng" dirty="0" smtClean="0">
                <a:hlinkClick r:id="rId9"/>
              </a:rPr>
              <a:t>/</a:t>
            </a:r>
            <a:r>
              <a:rPr lang="cs-CZ" b="1" u="sng" dirty="0" err="1" smtClean="0">
                <a:hlinkClick r:id="rId9"/>
              </a:rPr>
              <a:t>images</a:t>
            </a:r>
            <a:r>
              <a:rPr lang="cs-CZ" b="1" u="sng" dirty="0" smtClean="0">
                <a:hlinkClick r:id="rId9"/>
              </a:rPr>
              <a:t>/restaurace/</a:t>
            </a:r>
            <a:r>
              <a:rPr lang="cs-CZ" b="1" u="sng" dirty="0" err="1" smtClean="0">
                <a:hlinkClick r:id="rId9"/>
              </a:rPr>
              <a:t>velka</a:t>
            </a:r>
            <a:r>
              <a:rPr lang="cs-CZ" b="1" u="sng" dirty="0" smtClean="0">
                <a:hlinkClick r:id="rId9"/>
              </a:rPr>
              <a:t>/862/v5402_restaurace_babylon_</a:t>
            </a:r>
            <a:r>
              <a:rPr lang="cs-CZ" b="1" u="sng" dirty="0" err="1" smtClean="0">
                <a:hlinkClick r:id="rId9"/>
              </a:rPr>
              <a:t>praha</a:t>
            </a:r>
            <a:r>
              <a:rPr lang="cs-CZ" b="1" u="sng" dirty="0" smtClean="0">
                <a:hlinkClick r:id="rId9"/>
              </a:rPr>
              <a:t>_2_pod_</a:t>
            </a:r>
            <a:r>
              <a:rPr lang="cs-CZ" b="1" u="sng" dirty="0" err="1" smtClean="0">
                <a:hlinkClick r:id="rId9"/>
              </a:rPr>
              <a:t>karlovem</a:t>
            </a:r>
            <a:r>
              <a:rPr lang="cs-CZ" b="1" u="sng" dirty="0" smtClean="0">
                <a:hlinkClick r:id="rId9"/>
              </a:rPr>
              <a:t>_12_vinohrady_004.jpg</a:t>
            </a:r>
            <a:r>
              <a:rPr lang="cs-CZ" b="1" dirty="0" smtClean="0"/>
              <a:t> (22.3.2014)</a:t>
            </a:r>
            <a:endParaRPr lang="cs-CZ" dirty="0" smtClean="0"/>
          </a:p>
          <a:p>
            <a:r>
              <a:rPr lang="cs-CZ" b="1" dirty="0" smtClean="0"/>
              <a:t>Picture 10: </a:t>
            </a:r>
            <a:r>
              <a:rPr lang="cs-CZ" b="1" u="sng" dirty="0" smtClean="0">
                <a:hlinkClick r:id="rId10"/>
              </a:rPr>
              <a:t>http://penzionmartin.cz/cs/restaurace-hotel-martin-janske-lazne</a:t>
            </a:r>
            <a:r>
              <a:rPr lang="cs-CZ" b="1" dirty="0" smtClean="0"/>
              <a:t> (3.1.2013)</a:t>
            </a:r>
            <a:endParaRPr lang="cs-CZ" dirty="0" smtClean="0"/>
          </a:p>
          <a:p>
            <a:r>
              <a:rPr lang="cs-CZ" b="1" dirty="0" smtClean="0"/>
              <a:t>Picture 11: </a:t>
            </a:r>
            <a:r>
              <a:rPr lang="cs-CZ" b="1" u="sng" dirty="0" smtClean="0">
                <a:hlinkClick r:id="rId11"/>
              </a:rPr>
              <a:t>http://romanticanticsformen.blogspot.cz/2011/09/candle-light-dinner.html</a:t>
            </a:r>
            <a:r>
              <a:rPr lang="cs-CZ" b="1" dirty="0" smtClean="0"/>
              <a:t> (3.1.2013)</a:t>
            </a:r>
            <a:endParaRPr lang="cs-CZ" dirty="0" smtClean="0"/>
          </a:p>
          <a:p>
            <a:r>
              <a:rPr lang="cs-CZ" b="1" dirty="0" smtClean="0"/>
              <a:t>Picture 12: </a:t>
            </a:r>
            <a:r>
              <a:rPr lang="cs-CZ" b="1" u="sng" dirty="0" smtClean="0">
                <a:hlinkClick r:id="rId12"/>
              </a:rPr>
              <a:t>http://www.</a:t>
            </a:r>
            <a:r>
              <a:rPr lang="cs-CZ" b="1" u="sng" dirty="0" err="1" smtClean="0">
                <a:hlinkClick r:id="rId12"/>
              </a:rPr>
              <a:t>euroagentur.com</a:t>
            </a:r>
            <a:r>
              <a:rPr lang="cs-CZ" b="1" u="sng" dirty="0" smtClean="0">
                <a:hlinkClick r:id="rId12"/>
              </a:rPr>
              <a:t>/</a:t>
            </a:r>
            <a:r>
              <a:rPr lang="cs-CZ" b="1" u="sng" dirty="0" err="1" smtClean="0">
                <a:hlinkClick r:id="rId12"/>
              </a:rPr>
              <a:t>img</a:t>
            </a:r>
            <a:r>
              <a:rPr lang="cs-CZ" b="1" u="sng" dirty="0" smtClean="0">
                <a:hlinkClick r:id="rId12"/>
              </a:rPr>
              <a:t>/_/hotel.</a:t>
            </a:r>
            <a:r>
              <a:rPr lang="cs-CZ" b="1" u="sng" dirty="0" err="1" smtClean="0">
                <a:hlinkClick r:id="rId12"/>
              </a:rPr>
              <a:t>bhj.restaurace.foto</a:t>
            </a:r>
            <a:r>
              <a:rPr lang="cs-CZ" b="1" u="sng" dirty="0" smtClean="0">
                <a:hlinkClick r:id="rId12"/>
              </a:rPr>
              <a:t>/</a:t>
            </a:r>
            <a:r>
              <a:rPr lang="cs-CZ" b="1" u="sng" dirty="0" err="1" smtClean="0">
                <a:hlinkClick r:id="rId12"/>
              </a:rPr>
              <a:t>bhj</a:t>
            </a:r>
            <a:r>
              <a:rPr lang="cs-CZ" b="1" u="sng" dirty="0" smtClean="0">
                <a:hlinkClick r:id="rId12"/>
              </a:rPr>
              <a:t>_restaurace_snidane2.jpg</a:t>
            </a:r>
            <a:r>
              <a:rPr lang="cs-CZ" b="1" dirty="0" smtClean="0"/>
              <a:t> (3.1.2013)</a:t>
            </a:r>
            <a:endParaRPr lang="cs-CZ" dirty="0" smtClean="0"/>
          </a:p>
          <a:p>
            <a:r>
              <a:rPr lang="cs-CZ" b="1" smtClean="0"/>
              <a:t>Picture 13: </a:t>
            </a:r>
            <a:r>
              <a:rPr lang="cs-CZ" b="1" u="sng" smtClean="0">
                <a:hlinkClick r:id="rId13"/>
              </a:rPr>
              <a:t>http://fatherrays.blogspot.cz/2012/06/our-heavenly-fathers-dinner-rules.html</a:t>
            </a:r>
            <a:r>
              <a:rPr lang="cs-CZ" b="1" smtClean="0"/>
              <a:t> (3.1.2013)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246</TotalTime>
  <Words>538</Words>
  <Application>Microsoft Office PowerPoint</Application>
  <PresentationFormat>Předvádění na obrazovce (4:3)</PresentationFormat>
  <Paragraphs>99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Describing pictures VY_32_INOVACE_AJ_2_42</vt:lpstr>
      <vt:lpstr>Step 1 </vt:lpstr>
      <vt:lpstr>TASK 1</vt:lpstr>
      <vt:lpstr>Snímek 4</vt:lpstr>
      <vt:lpstr>TASK 1</vt:lpstr>
      <vt:lpstr>Snímek 6</vt:lpstr>
      <vt:lpstr>Useful phrases</vt:lpstr>
      <vt:lpstr>TASK 2</vt:lpstr>
      <vt:lpstr>Snímek 9</vt:lpstr>
      <vt:lpstr>Snímek 10</vt:lpstr>
      <vt:lpstr>STEP 2</vt:lpstr>
      <vt:lpstr>Options how to proceed</vt:lpstr>
      <vt:lpstr>What directions do the pictures suggest? </vt:lpstr>
      <vt:lpstr>Possible directions</vt:lpstr>
      <vt:lpstr>TASK 3</vt:lpstr>
      <vt:lpstr>Snímek 16</vt:lpstr>
      <vt:lpstr>TASK 4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Describing pictures</dc:title>
  <dc:creator>Eva Lorencovičová</dc:creator>
  <cp:lastModifiedBy>spravce2</cp:lastModifiedBy>
  <cp:revision>39</cp:revision>
  <dcterms:created xsi:type="dcterms:W3CDTF">2012-10-21T12:17:46Z</dcterms:created>
  <dcterms:modified xsi:type="dcterms:W3CDTF">2014-05-29T19:48:15Z</dcterms:modified>
</cp:coreProperties>
</file>