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60" r:id="rId4"/>
    <p:sldId id="272" r:id="rId5"/>
    <p:sldId id="273" r:id="rId6"/>
    <p:sldId id="275" r:id="rId7"/>
    <p:sldId id="276" r:id="rId8"/>
    <p:sldId id="267" r:id="rId9"/>
    <p:sldId id="265" r:id="rId10"/>
    <p:sldId id="271" r:id="rId11"/>
    <p:sldId id="27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386" autoAdjust="0"/>
    <p:restoredTop sz="94660"/>
  </p:normalViewPr>
  <p:slideViewPr>
    <p:cSldViewPr>
      <p:cViewPr varScale="1">
        <p:scale>
          <a:sx n="77" d="100"/>
          <a:sy n="77" d="100"/>
        </p:scale>
        <p:origin x="-4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7694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4917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700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4938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924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7549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926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5011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324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1782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288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974FD1-E477-49A9-A81C-C8F5BC7CC784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3AAD-DDAB-41E3-A27A-076B20CD5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6308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Listening</a:t>
            </a:r>
            <a:r>
              <a:rPr lang="cs-CZ" b="1"/>
              <a:t/>
            </a:r>
            <a:br>
              <a:rPr lang="cs-CZ" b="1"/>
            </a:br>
            <a:r>
              <a:rPr lang="cs-CZ" b="1"/>
              <a:t>VY_32_INOVACE_AJ_2_59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Filling</a:t>
            </a:r>
            <a:r>
              <a:rPr lang="cs-CZ" b="1" dirty="0" smtClean="0">
                <a:solidFill>
                  <a:schemeClr val="tx1"/>
                </a:solidFill>
              </a:rPr>
              <a:t>-in </a:t>
            </a:r>
            <a:r>
              <a:rPr lang="cs-CZ" b="1" dirty="0" err="1" smtClean="0">
                <a:solidFill>
                  <a:schemeClr val="tx1"/>
                </a:solidFill>
              </a:rPr>
              <a:t>gaps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071538" y="357166"/>
            <a:ext cx="721523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88507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70070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Read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introduction</a:t>
            </a:r>
            <a:r>
              <a:rPr lang="cs-CZ" i="1" dirty="0" smtClean="0">
                <a:solidFill>
                  <a:srgbClr val="0070C0"/>
                </a:solidFill>
              </a:rPr>
              <a:t> to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listening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What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can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learn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from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it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err="1"/>
              <a:t>Uslyšíte</a:t>
            </a:r>
            <a:r>
              <a:rPr lang="en-GB" dirty="0"/>
              <a:t> </a:t>
            </a:r>
            <a:r>
              <a:rPr lang="en-GB" dirty="0" err="1"/>
              <a:t>pořad</a:t>
            </a:r>
            <a:r>
              <a:rPr lang="en-GB" dirty="0"/>
              <a:t> v </a:t>
            </a:r>
            <a:r>
              <a:rPr lang="en-GB" dirty="0" err="1"/>
              <a:t>rádiu</a:t>
            </a:r>
            <a:r>
              <a:rPr lang="en-GB" dirty="0"/>
              <a:t>, </a:t>
            </a:r>
            <a:r>
              <a:rPr lang="en-GB" dirty="0" err="1"/>
              <a:t>ve</a:t>
            </a:r>
            <a:r>
              <a:rPr lang="en-GB" dirty="0"/>
              <a:t> </a:t>
            </a:r>
            <a:r>
              <a:rPr lang="en-GB" dirty="0" err="1"/>
              <a:t>kterém</a:t>
            </a:r>
            <a:r>
              <a:rPr lang="en-GB" dirty="0"/>
              <a:t> </a:t>
            </a:r>
            <a:r>
              <a:rPr lang="en-GB" dirty="0" err="1"/>
              <a:t>moderátor</a:t>
            </a:r>
            <a:r>
              <a:rPr lang="en-GB" dirty="0"/>
              <a:t> </a:t>
            </a:r>
            <a:r>
              <a:rPr lang="en-GB" dirty="0" err="1"/>
              <a:t>seznamuje</a:t>
            </a:r>
            <a:r>
              <a:rPr lang="en-GB" dirty="0"/>
              <a:t> </a:t>
            </a:r>
            <a:r>
              <a:rPr lang="en-GB" dirty="0" err="1"/>
              <a:t>posluchače</a:t>
            </a:r>
            <a:r>
              <a:rPr lang="en-GB" dirty="0"/>
              <a:t> s </a:t>
            </a:r>
            <a:r>
              <a:rPr lang="en-GB" dirty="0" err="1"/>
              <a:t>historií</a:t>
            </a:r>
            <a:r>
              <a:rPr lang="en-GB" dirty="0"/>
              <a:t> </a:t>
            </a:r>
            <a:r>
              <a:rPr lang="en-GB" dirty="0" err="1"/>
              <a:t>známé</a:t>
            </a:r>
            <a:r>
              <a:rPr lang="en-GB" dirty="0"/>
              <a:t> </a:t>
            </a:r>
            <a:r>
              <a:rPr lang="en-GB" dirty="0" err="1"/>
              <a:t>americké</a:t>
            </a:r>
            <a:r>
              <a:rPr lang="en-GB" dirty="0"/>
              <a:t> </a:t>
            </a:r>
            <a:r>
              <a:rPr lang="en-GB" dirty="0" err="1"/>
              <a:t>silnice</a:t>
            </a:r>
            <a:r>
              <a:rPr lang="en-GB" dirty="0"/>
              <a:t> Route 66. 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Monolog – mluví 1 osoba, něco jako neformální </a:t>
            </a:r>
            <a:r>
              <a:rPr lang="cs-CZ" i="1" dirty="0" err="1" smtClean="0"/>
              <a:t>předánška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Rádio – mohou tam být znělky apod., oslovování posluchačů</a:t>
            </a:r>
          </a:p>
          <a:p>
            <a:pPr marL="0" indent="0">
              <a:buNone/>
            </a:pPr>
            <a:r>
              <a:rPr lang="cs-CZ" i="1" dirty="0" smtClean="0"/>
              <a:t>Téma – Route 66 – USA, cestovaní, historie</a:t>
            </a:r>
            <a:endParaRPr lang="en-GB" i="1" dirty="0"/>
          </a:p>
        </p:txBody>
      </p:sp>
    </p:spTree>
    <p:extLst>
      <p:ext uri="{BB962C8B-B14F-4D97-AF65-F5344CB8AC3E}">
        <p14:creationId xmlns="" xmlns:p14="http://schemas.microsoft.com/office/powerpoint/2010/main" val="30620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Do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know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anything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about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topic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topic</a:t>
            </a:r>
            <a:r>
              <a:rPr lang="cs-CZ" dirty="0" smtClean="0"/>
              <a:t> and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talking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79225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carefully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infomration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and </a:t>
            </a:r>
            <a:r>
              <a:rPr lang="cs-CZ" dirty="0" err="1" smtClean="0"/>
              <a:t>be</a:t>
            </a:r>
            <a:r>
              <a:rPr lang="cs-CZ" dirty="0" smtClean="0"/>
              <a:t> as </a:t>
            </a:r>
            <a:r>
              <a:rPr lang="cs-CZ" dirty="0" err="1" smtClean="0"/>
              <a:t>specific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2804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Read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sentence. </a:t>
            </a:r>
            <a:r>
              <a:rPr lang="cs-CZ" i="1" dirty="0" err="1" smtClean="0">
                <a:solidFill>
                  <a:srgbClr val="0070C0"/>
                </a:solidFill>
              </a:rPr>
              <a:t>What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could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missing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information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be</a:t>
            </a:r>
            <a:r>
              <a:rPr lang="cs-CZ" i="1" dirty="0" smtClean="0">
                <a:solidFill>
                  <a:srgbClr val="0070C0"/>
                </a:solidFill>
              </a:rPr>
              <a:t>? </a:t>
            </a:r>
            <a:r>
              <a:rPr lang="cs-CZ" i="1" dirty="0" err="1" smtClean="0">
                <a:solidFill>
                  <a:srgbClr val="0070C0"/>
                </a:solidFill>
              </a:rPr>
              <a:t>How</a:t>
            </a:r>
            <a:r>
              <a:rPr lang="cs-CZ" i="1" dirty="0" smtClean="0">
                <a:solidFill>
                  <a:srgbClr val="0070C0"/>
                </a:solidFill>
              </a:rPr>
              <a:t> do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know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name of the radio programme is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 .</a:t>
            </a:r>
          </a:p>
          <a:p>
            <a:pPr marL="0" indent="0">
              <a:buNone/>
            </a:pPr>
            <a:r>
              <a:rPr lang="en-GB" u="sng" dirty="0" smtClean="0"/>
              <a:t>History </a:t>
            </a:r>
            <a:r>
              <a:rPr lang="en-GB" u="sng" dirty="0"/>
              <a:t>in History </a:t>
            </a:r>
            <a:r>
              <a:rPr lang="en-GB" dirty="0"/>
              <a:t>. 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3872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20000"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Now </a:t>
            </a:r>
            <a:r>
              <a:rPr lang="en-GB" i="1" dirty="0" err="1" smtClean="0">
                <a:solidFill>
                  <a:srgbClr val="0070C0"/>
                </a:solidFill>
              </a:rPr>
              <a:t>tak</a:t>
            </a:r>
            <a:r>
              <a:rPr lang="cs-CZ" i="1" dirty="0" smtClean="0">
                <a:solidFill>
                  <a:srgbClr val="0070C0"/>
                </a:solidFill>
              </a:rPr>
              <a:t>e</a:t>
            </a:r>
            <a:r>
              <a:rPr lang="en-GB" i="1" dirty="0" smtClean="0">
                <a:solidFill>
                  <a:srgbClr val="0070C0"/>
                </a:solidFill>
              </a:rPr>
              <a:t> the worksheet on page 4. Read all the sentences and guess, what information is missing.</a:t>
            </a:r>
          </a:p>
          <a:p>
            <a:pPr marL="0" indent="0">
              <a:buNone/>
            </a:pPr>
            <a:r>
              <a:rPr lang="en-GB" dirty="0" smtClean="0"/>
              <a:t>13 year – it is a road, so and it is about history so probably 19xx</a:t>
            </a:r>
          </a:p>
          <a:p>
            <a:pPr marL="0" indent="0">
              <a:buNone/>
            </a:pPr>
            <a:r>
              <a:rPr lang="en-GB" dirty="0" smtClean="0"/>
              <a:t>14 number – it is a </a:t>
            </a:r>
            <a:r>
              <a:rPr lang="en-GB" dirty="0" err="1" smtClean="0"/>
              <a:t>highwa</a:t>
            </a:r>
            <a:r>
              <a:rPr lang="cs-CZ" dirty="0" smtClean="0"/>
              <a:t>y</a:t>
            </a:r>
            <a:r>
              <a:rPr lang="en-GB" dirty="0" smtClean="0"/>
              <a:t>, so probably at least 100 km – it is USA it can be also several thousands</a:t>
            </a:r>
          </a:p>
          <a:p>
            <a:pPr marL="0" indent="0">
              <a:buNone/>
            </a:pPr>
            <a:r>
              <a:rPr lang="en-GB" dirty="0" smtClean="0"/>
              <a:t>15 nickname</a:t>
            </a:r>
          </a:p>
          <a:p>
            <a:pPr marL="0" indent="0">
              <a:buNone/>
            </a:pPr>
            <a:r>
              <a:rPr lang="en-GB" dirty="0" smtClean="0"/>
              <a:t>16 preposition IN </a:t>
            </a:r>
            <a:r>
              <a:rPr lang="en-GB" dirty="0" smtClean="0">
                <a:sym typeface="Wingdings" panose="05000000000000000000" pitchFamily="2" charset="2"/>
              </a:rPr>
              <a:t> month, season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17 noun – what could be supplied – soldiers, weapons (e.g. not water or food because these are supplies)</a:t>
            </a:r>
          </a:p>
          <a:p>
            <a:pPr marL="0" indent="0">
              <a:buNone/>
            </a:pPr>
            <a:r>
              <a:rPr lang="en-GB" dirty="0" smtClean="0"/>
              <a:t>18 exact date</a:t>
            </a:r>
          </a:p>
          <a:p>
            <a:pPr marL="0" indent="0">
              <a:buNone/>
            </a:pPr>
            <a:r>
              <a:rPr lang="en-GB" dirty="0" smtClean="0"/>
              <a:t>19 number up to 99</a:t>
            </a:r>
          </a:p>
        </p:txBody>
      </p:sp>
    </p:spTree>
    <p:extLst>
      <p:ext uri="{BB962C8B-B14F-4D97-AF65-F5344CB8AC3E}">
        <p14:creationId xmlns="" xmlns:p14="http://schemas.microsoft.com/office/powerpoint/2010/main" val="3659783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make listening much easier. You know what to expect, so you know what to concentrate on. And you only check your information, which is much easier.</a:t>
            </a:r>
          </a:p>
        </p:txBody>
      </p:sp>
    </p:spTree>
    <p:extLst>
      <p:ext uri="{BB962C8B-B14F-4D97-AF65-F5344CB8AC3E}">
        <p14:creationId xmlns="" xmlns:p14="http://schemas.microsoft.com/office/powerpoint/2010/main" val="297424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What should you do while you are listening for the first time?</a:t>
            </a:r>
          </a:p>
          <a:p>
            <a:pPr marL="0" indent="0">
              <a:buNone/>
            </a:pPr>
            <a:r>
              <a:rPr lang="en-GB" dirty="0" smtClean="0"/>
              <a:t>Try to compare your suggestions with what is in the text.</a:t>
            </a:r>
          </a:p>
          <a:p>
            <a:pPr marL="0" indent="0">
              <a:buNone/>
            </a:pPr>
            <a:r>
              <a:rPr lang="en-GB" dirty="0" smtClean="0"/>
              <a:t>You should be able to get the right answer in about half of the items.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336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notes about things you are not able to write correct</a:t>
            </a:r>
            <a:r>
              <a:rPr lang="cs-CZ" dirty="0" smtClean="0"/>
              <a:t>l</a:t>
            </a:r>
            <a:r>
              <a:rPr lang="en-GB" dirty="0" smtClean="0"/>
              <a:t>y immediately.</a:t>
            </a:r>
          </a:p>
          <a:p>
            <a:pPr>
              <a:buNone/>
            </a:pPr>
            <a:r>
              <a:rPr lang="en-GB" dirty="0" smtClean="0"/>
              <a:t>E.g. Spelling a name quickly – </a:t>
            </a:r>
            <a:r>
              <a:rPr lang="en-GB" dirty="0" err="1" smtClean="0"/>
              <a:t>ar</a:t>
            </a:r>
            <a:r>
              <a:rPr lang="en-GB" dirty="0" smtClean="0"/>
              <a:t> – </a:t>
            </a:r>
            <a:r>
              <a:rPr lang="en-GB" dirty="0" err="1" smtClean="0"/>
              <a:t>eidž</a:t>
            </a:r>
            <a:r>
              <a:rPr lang="en-GB" dirty="0" smtClean="0"/>
              <a:t> – </a:t>
            </a:r>
            <a:r>
              <a:rPr lang="en-GB" dirty="0" err="1" smtClean="0"/>
              <a:t>ou</a:t>
            </a:r>
            <a:r>
              <a:rPr lang="en-GB" dirty="0" smtClean="0"/>
              <a:t> – </a:t>
            </a:r>
            <a:r>
              <a:rPr lang="en-GB" dirty="0" err="1" smtClean="0"/>
              <a:t>dabl</a:t>
            </a:r>
            <a:r>
              <a:rPr lang="en-GB" dirty="0" smtClean="0"/>
              <a:t> </a:t>
            </a:r>
            <a:r>
              <a:rPr lang="en-GB" dirty="0" err="1" smtClean="0"/>
              <a:t>jú</a:t>
            </a:r>
            <a:r>
              <a:rPr lang="en-GB" dirty="0" smtClean="0"/>
              <a:t> – en – í – why</a:t>
            </a:r>
          </a:p>
          <a:p>
            <a:pPr>
              <a:buNone/>
            </a:pPr>
            <a:r>
              <a:rPr lang="en-GB" dirty="0" smtClean="0"/>
              <a:t>Long number – two </a:t>
            </a:r>
            <a:r>
              <a:rPr lang="en-GB" dirty="0" err="1" smtClean="0"/>
              <a:t>handrid</a:t>
            </a:r>
            <a:r>
              <a:rPr lang="en-GB" dirty="0" smtClean="0"/>
              <a:t> </a:t>
            </a:r>
            <a:r>
              <a:rPr lang="en-GB" dirty="0" err="1" smtClean="0"/>
              <a:t>tausnd</a:t>
            </a:r>
            <a:r>
              <a:rPr lang="en-GB" dirty="0" smtClean="0"/>
              <a:t> – sixty - 5</a:t>
            </a:r>
          </a:p>
          <a:p>
            <a:r>
              <a:rPr lang="en-GB" dirty="0" smtClean="0"/>
              <a:t>Then when you have time rewrite them correct</a:t>
            </a:r>
            <a:r>
              <a:rPr lang="cs-CZ" dirty="0" smtClean="0"/>
              <a:t>l</a:t>
            </a:r>
            <a:r>
              <a:rPr lang="en-GB" dirty="0" smtClean="0"/>
              <a:t>y </a:t>
            </a:r>
          </a:p>
          <a:p>
            <a:pPr>
              <a:buNone/>
            </a:pPr>
            <a:r>
              <a:rPr lang="en-GB" dirty="0" smtClean="0"/>
              <a:t>E.g. </a:t>
            </a:r>
            <a:r>
              <a:rPr lang="en-GB" dirty="0" err="1" smtClean="0"/>
              <a:t>Rhowney</a:t>
            </a:r>
            <a:r>
              <a:rPr lang="en-GB" dirty="0" smtClean="0"/>
              <a:t>, 250.065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val="306127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sentences are ordered in the same way as the information appears in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recording</a:t>
            </a:r>
            <a:r>
              <a:rPr lang="en-GB" dirty="0" smtClean="0"/>
              <a:t>. This will help you to know when the information you still do not know is coming.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val="306127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 second </a:t>
            </a:r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What should you do while you </a:t>
            </a:r>
            <a:r>
              <a:rPr lang="cs-CZ" dirty="0" smtClean="0"/>
              <a:t>are </a:t>
            </a:r>
            <a:r>
              <a:rPr lang="cs-CZ" dirty="0" err="1" smtClean="0"/>
              <a:t>listening</a:t>
            </a:r>
            <a:r>
              <a:rPr lang="cs-CZ" dirty="0" smtClean="0"/>
              <a:t> </a:t>
            </a:r>
            <a:r>
              <a:rPr lang="en-US" dirty="0" smtClean="0"/>
              <a:t> for the first time?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If you already think to know the correct answer, check it.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If not, concentrate on the particular place.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8408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are not sure with spelling, still write the word. If the word is understandable, it will be counted as correct answer.</a:t>
            </a:r>
          </a:p>
          <a:p>
            <a:r>
              <a:rPr lang="en-GB" dirty="0" smtClean="0"/>
              <a:t>If there are numbers, rather write them as numerals (65) than writing them in words (sixty five). It will save time and energy.</a:t>
            </a:r>
          </a:p>
          <a:p>
            <a:r>
              <a:rPr lang="en-GB" dirty="0" smtClean="0"/>
              <a:t>Write in legible script!! If it cannot be read, it is seen as incorrect answer.</a:t>
            </a:r>
          </a:p>
        </p:txBody>
      </p:sp>
    </p:spTree>
    <p:extLst>
      <p:ext uri="{BB962C8B-B14F-4D97-AF65-F5344CB8AC3E}">
        <p14:creationId xmlns="" xmlns:p14="http://schemas.microsoft.com/office/powerpoint/2010/main" val="117444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en-US" dirty="0" smtClean="0">
                <a:solidFill>
                  <a:srgbClr val="0070C0"/>
                </a:solidFill>
              </a:rPr>
              <a:t>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Now</a:t>
            </a:r>
            <a:r>
              <a:rPr lang="cs-CZ" i="1" dirty="0" smtClean="0">
                <a:solidFill>
                  <a:srgbClr val="0070C0"/>
                </a:solidFill>
              </a:rPr>
              <a:t> listen to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whole</a:t>
            </a:r>
            <a:r>
              <a:rPr lang="cs-CZ" i="1" dirty="0" smtClean="0">
                <a:solidFill>
                  <a:srgbClr val="0070C0"/>
                </a:solidFill>
              </a:rPr>
              <a:t> part </a:t>
            </a:r>
            <a:r>
              <a:rPr lang="en-US" i="1" dirty="0" smtClean="0">
                <a:solidFill>
                  <a:srgbClr val="0070C0"/>
                </a:solidFill>
              </a:rPr>
              <a:t>3</a:t>
            </a:r>
            <a:r>
              <a:rPr lang="cs-CZ" i="1" dirty="0" smtClean="0">
                <a:solidFill>
                  <a:srgbClr val="0070C0"/>
                </a:solidFill>
              </a:rPr>
              <a:t> and </a:t>
            </a:r>
            <a:r>
              <a:rPr lang="cs-CZ" i="1" dirty="0" err="1" smtClean="0">
                <a:solidFill>
                  <a:srgbClr val="0070C0"/>
                </a:solidFill>
              </a:rPr>
              <a:t>choose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correct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answers</a:t>
            </a:r>
            <a:r>
              <a:rPr lang="cs-CZ" i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en-US" i="1" dirty="0" smtClean="0"/>
              <a:t>13	1926</a:t>
            </a:r>
          </a:p>
          <a:p>
            <a:pPr marL="0" indent="0">
              <a:buNone/>
            </a:pPr>
            <a:r>
              <a:rPr lang="en-US" i="1" dirty="0" smtClean="0"/>
              <a:t>14	3940</a:t>
            </a:r>
          </a:p>
          <a:p>
            <a:pPr marL="0" indent="0">
              <a:buNone/>
            </a:pPr>
            <a:r>
              <a:rPr lang="en-US" i="1" dirty="0" smtClean="0"/>
              <a:t>15	Mother Road</a:t>
            </a:r>
          </a:p>
          <a:p>
            <a:pPr marL="0" indent="0">
              <a:buNone/>
            </a:pPr>
            <a:r>
              <a:rPr lang="en-US" i="1" dirty="0" smtClean="0"/>
              <a:t>16	October</a:t>
            </a:r>
          </a:p>
          <a:p>
            <a:pPr marL="0" indent="0">
              <a:buNone/>
            </a:pPr>
            <a:r>
              <a:rPr lang="en-US" i="1" dirty="0" smtClean="0"/>
              <a:t>17	soldiers</a:t>
            </a:r>
          </a:p>
          <a:p>
            <a:pPr marL="0" indent="0">
              <a:buNone/>
            </a:pPr>
            <a:r>
              <a:rPr lang="en-US" i="1" dirty="0" smtClean="0"/>
              <a:t>18	27 June</a:t>
            </a:r>
          </a:p>
          <a:p>
            <a:pPr marL="0" indent="0">
              <a:buNone/>
            </a:pPr>
            <a:r>
              <a:rPr lang="en-US" i="1" dirty="0" smtClean="0"/>
              <a:t>19	85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err="1" smtClean="0">
                <a:solidFill>
                  <a:srgbClr val="0070C0"/>
                </a:solidFill>
              </a:rPr>
              <a:t>Were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suggestions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right</a:t>
            </a:r>
            <a:r>
              <a:rPr lang="cs-CZ" i="1" dirty="0" smtClean="0">
                <a:solidFill>
                  <a:srgbClr val="0070C0"/>
                </a:solidFill>
              </a:rPr>
              <a:t>? Dit </a:t>
            </a:r>
            <a:r>
              <a:rPr lang="cs-CZ" i="1" dirty="0" err="1" smtClean="0">
                <a:solidFill>
                  <a:srgbClr val="0070C0"/>
                </a:solidFill>
              </a:rPr>
              <a:t>it</a:t>
            </a:r>
            <a:r>
              <a:rPr lang="cs-CZ" i="1" dirty="0" smtClean="0">
                <a:solidFill>
                  <a:srgbClr val="0070C0"/>
                </a:solidFill>
              </a:rPr>
              <a:t> help?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b="1" dirty="0" smtClean="0"/>
              <a:t>Zdroje </a:t>
            </a:r>
            <a:endParaRPr lang="cs-CZ" dirty="0" smtClean="0"/>
          </a:p>
          <a:p>
            <a:r>
              <a:rPr lang="cs-CZ" b="1" dirty="0" smtClean="0"/>
              <a:t>CERMAT: Anglický jazyk: základní úroveň obtížnosti: cvičný poslech. (testový sešit). 2011.</a:t>
            </a:r>
            <a:endParaRPr lang="cs-CZ" dirty="0" smtClean="0"/>
          </a:p>
          <a:p>
            <a:r>
              <a:rPr lang="cs-CZ" b="1" dirty="0" smtClean="0"/>
              <a:t>CERMAT: Anglický jazyk: základní úroveň obtížnosti: cvičný poslech. (CD). 2011.</a:t>
            </a:r>
            <a:endParaRPr lang="cs-CZ" smtClean="0"/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173550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608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Listening VY_32_INOVACE_AJ_2_59</vt:lpstr>
      <vt:lpstr>Before listening</vt:lpstr>
      <vt:lpstr>Task 1</vt:lpstr>
      <vt:lpstr>Task 1</vt:lpstr>
      <vt:lpstr>Before listening</vt:lpstr>
      <vt:lpstr>Task 2</vt:lpstr>
      <vt:lpstr>Task 2</vt:lpstr>
      <vt:lpstr>TIPS</vt:lpstr>
      <vt:lpstr>During first listening</vt:lpstr>
      <vt:lpstr>TIPS</vt:lpstr>
      <vt:lpstr>TIPS</vt:lpstr>
      <vt:lpstr>During second listening</vt:lpstr>
      <vt:lpstr>TIPS</vt:lpstr>
      <vt:lpstr>Task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26</cp:revision>
  <dcterms:created xsi:type="dcterms:W3CDTF">2012-12-27T21:19:10Z</dcterms:created>
  <dcterms:modified xsi:type="dcterms:W3CDTF">2014-05-29T19:45:34Z</dcterms:modified>
</cp:coreProperties>
</file>