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882A1-FC7A-484F-AD11-28EA5B3F3F61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8862C-5C68-4237-8E28-E91BAA4C0E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rázek 4"/>
          <p:cNvSpPr>
            <a:spLocks noGrp="1"/>
          </p:cNvSpPr>
          <p:nvPr>
            <p:ph type="pic" idx="1"/>
          </p:nvPr>
        </p:nvSpPr>
        <p:spPr>
          <a:xfrm>
            <a:off x="1857356" y="642918"/>
            <a:ext cx="5486400" cy="4114800"/>
          </a:xfrm>
        </p:spPr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	ČÍSLO DUM: VY_32_INOVACE_CJL_3,4_78</a:t>
            </a:r>
          </a:p>
          <a:p>
            <a:endParaRPr lang="cs-CZ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 </a:t>
            </a:r>
          </a:p>
          <a:p>
            <a:pPr algn="ctr"/>
            <a:r>
              <a:rPr lang="cs-CZ" sz="1200" b="1" dirty="0" smtClean="0">
                <a:solidFill>
                  <a:schemeClr val="bg1"/>
                </a:solidFill>
              </a:rPr>
              <a:t>Číslo projektu: CZ.1.07./1.5.00/34.0938  Název projektu: Zlepšení podmínek pro vzdělávání na SUŠ, Ostrava</a:t>
            </a:r>
            <a:r>
              <a:rPr lang="cs-CZ" sz="1200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 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Obrázek 9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92288" y="5715016"/>
            <a:ext cx="5486400" cy="457184"/>
          </a:xfrm>
        </p:spPr>
        <p:txBody>
          <a:bodyPr>
            <a:noAutofit/>
          </a:bodyPr>
          <a:lstStyle/>
          <a:p>
            <a:pPr algn="ctr"/>
            <a:r>
              <a:rPr lang="cs-CZ" sz="5400" b="1" dirty="0" smtClean="0">
                <a:solidFill>
                  <a:srgbClr val="FFFF00"/>
                </a:solidFill>
              </a:rPr>
              <a:t>REPORTÁŽ</a:t>
            </a:r>
            <a:endParaRPr lang="cs-CZ" sz="5400" b="1" dirty="0" smtClean="0">
              <a:solidFill>
                <a:srgbClr val="FFFF00"/>
              </a:solidFill>
            </a:endParaRPr>
          </a:p>
        </p:txBody>
      </p:sp>
      <p:pic>
        <p:nvPicPr>
          <p:cNvPr id="8" name="Zástupný symbol pro obrázek 7" descr="Reportáž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809" r="809"/>
          <a:stretch>
            <a:fillRect/>
          </a:stretch>
        </p:blipFill>
        <p:spPr>
          <a:xfrm>
            <a:off x="428625" y="285750"/>
            <a:ext cx="8286750" cy="52863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OSNOVA:</a:t>
            </a:r>
            <a:endParaRPr lang="cs-CZ" b="1" u="sng" dirty="0">
              <a:solidFill>
                <a:srgbClr val="FFFF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r">
              <a:buAutoNum type="arabicPeriod"/>
            </a:pPr>
            <a:r>
              <a:rPr lang="cs-CZ" b="1" dirty="0" smtClean="0">
                <a:solidFill>
                  <a:srgbClr val="FFFF00"/>
                </a:solidFill>
              </a:rPr>
              <a:t>Úvod</a:t>
            </a:r>
          </a:p>
          <a:p>
            <a:pPr marL="514350" indent="-514350" algn="r">
              <a:buAutoNum type="arabicPeriod"/>
            </a:pPr>
            <a:r>
              <a:rPr lang="cs-CZ" b="1" dirty="0" smtClean="0">
                <a:solidFill>
                  <a:srgbClr val="FFFF00"/>
                </a:solidFill>
              </a:rPr>
              <a:t>Zásady  při psaní</a:t>
            </a:r>
          </a:p>
          <a:p>
            <a:pPr marL="514350" indent="-514350" algn="r">
              <a:buAutoNum type="arabicPeriod"/>
            </a:pPr>
            <a:r>
              <a:rPr lang="cs-CZ" b="1" dirty="0" smtClean="0">
                <a:solidFill>
                  <a:srgbClr val="FFFF00"/>
                </a:solidFill>
              </a:rPr>
              <a:t>Kompozice</a:t>
            </a:r>
          </a:p>
          <a:p>
            <a:pPr marL="514350" indent="-514350" algn="r">
              <a:buAutoNum type="arabicPeriod"/>
            </a:pPr>
            <a:r>
              <a:rPr lang="cs-CZ" b="1" dirty="0" smtClean="0">
                <a:solidFill>
                  <a:srgbClr val="FFFF00"/>
                </a:solidFill>
              </a:rPr>
              <a:t>Detail</a:t>
            </a:r>
          </a:p>
          <a:p>
            <a:pPr marL="514350" indent="-514350" algn="r">
              <a:buAutoNum type="arabicPeriod"/>
            </a:pPr>
            <a:r>
              <a:rPr lang="cs-CZ" b="1" dirty="0" smtClean="0">
                <a:solidFill>
                  <a:srgbClr val="FFFF00"/>
                </a:solidFill>
              </a:rPr>
              <a:t>Otázky</a:t>
            </a:r>
          </a:p>
          <a:p>
            <a:pPr marL="514350" indent="-514350" algn="r">
              <a:buAutoNum type="arabicPeriod"/>
            </a:pPr>
            <a:r>
              <a:rPr lang="cs-CZ" b="1" dirty="0" smtClean="0">
                <a:solidFill>
                  <a:srgbClr val="FFFF00"/>
                </a:solidFill>
              </a:rPr>
              <a:t>Použitá literatura</a:t>
            </a:r>
          </a:p>
          <a:p>
            <a:pPr marL="514350" indent="-514350" algn="r">
              <a:buAutoNum type="arabicPeriod"/>
            </a:pPr>
            <a:r>
              <a:rPr lang="cs-CZ" b="1" dirty="0" smtClean="0">
                <a:solidFill>
                  <a:srgbClr val="FFFF00"/>
                </a:solidFill>
              </a:rPr>
              <a:t>Závěr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u="sng" dirty="0" smtClean="0">
                <a:solidFill>
                  <a:srgbClr val="FFFF00"/>
                </a:solidFill>
              </a:rPr>
              <a:t>REPORTÁŽ</a:t>
            </a:r>
            <a:endParaRPr lang="cs-CZ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5400" b="1" dirty="0" smtClean="0">
                <a:solidFill>
                  <a:srgbClr val="FFFF00"/>
                </a:solidFill>
              </a:rPr>
              <a:t>je </a:t>
            </a:r>
            <a:r>
              <a:rPr lang="cs-CZ" sz="5400" b="1" i="1" dirty="0" smtClean="0">
                <a:solidFill>
                  <a:srgbClr val="FFFF00"/>
                </a:solidFill>
              </a:rPr>
              <a:t>osobní svědectví autora</a:t>
            </a:r>
          </a:p>
          <a:p>
            <a:pPr>
              <a:buFontTx/>
              <a:buChar char="-"/>
            </a:pPr>
            <a:r>
              <a:rPr lang="cs-CZ" sz="5400" b="1" dirty="0" smtClean="0">
                <a:solidFill>
                  <a:srgbClr val="FFFF00"/>
                </a:solidFill>
              </a:rPr>
              <a:t>pravdivost, objektivita</a:t>
            </a:r>
          </a:p>
          <a:p>
            <a:pPr>
              <a:buFontTx/>
              <a:buChar char="-"/>
            </a:pPr>
            <a:r>
              <a:rPr lang="cs-CZ" sz="5400" b="1" dirty="0" smtClean="0">
                <a:solidFill>
                  <a:srgbClr val="FFFF00"/>
                </a:solidFill>
              </a:rPr>
              <a:t>důležitá fakta</a:t>
            </a:r>
          </a:p>
          <a:p>
            <a:pPr>
              <a:buFontTx/>
              <a:buChar char="-"/>
            </a:pPr>
            <a:r>
              <a:rPr lang="cs-CZ" sz="5400" b="1" i="1" dirty="0" smtClean="0">
                <a:solidFill>
                  <a:srgbClr val="FFFF00"/>
                </a:solidFill>
              </a:rPr>
              <a:t>co, kdy, kde </a:t>
            </a:r>
            <a:r>
              <a:rPr lang="cs-CZ" sz="5400" b="1" dirty="0" smtClean="0">
                <a:solidFill>
                  <a:srgbClr val="FFFF00"/>
                </a:solidFill>
              </a:rPr>
              <a:t>se stalo</a:t>
            </a:r>
            <a:endParaRPr lang="cs-CZ" sz="5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b="1" u="sng" dirty="0" smtClean="0">
                <a:solidFill>
                  <a:srgbClr val="FFFF00"/>
                </a:solidFill>
              </a:rPr>
              <a:t>Zásady pro psaní reportáže:</a:t>
            </a:r>
            <a:endParaRPr lang="cs-CZ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Tx/>
              <a:buChar char="-"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 o v n o v á h a</a:t>
            </a: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mezi zachycenou skutečností a osobností autora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pestrost</a:t>
            </a: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(přímé řeči, výpovědi svědků, interview)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 o c e  a  p r o ž i t k y  </a:t>
            </a: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autora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 a z y k</a:t>
            </a: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od čistě zpravodajského po literárně beletristické zpracování</a:t>
            </a:r>
          </a:p>
          <a:p>
            <a:pPr>
              <a:buFontTx/>
              <a:buChar char="-"/>
            </a:pPr>
            <a:r>
              <a:rPr lang="cs-CZ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často</a:t>
            </a: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i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 v e s t i g a t </a:t>
            </a: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v n í  </a:t>
            </a:r>
            <a:r>
              <a:rPr lang="cs-CZ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</a:t>
            </a:r>
            <a:endParaRPr lang="cs-CZ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součástí reportáže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tisku fotografie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b="1" u="sng" dirty="0" smtClean="0">
                <a:solidFill>
                  <a:srgbClr val="FFFF00"/>
                </a:solidFill>
              </a:rPr>
              <a:t>Kompozice:</a:t>
            </a:r>
            <a:endParaRPr lang="cs-CZ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4000" b="1" i="1" u="sng" dirty="0" smtClean="0">
                <a:solidFill>
                  <a:srgbClr val="FFFF00"/>
                </a:solidFill>
              </a:rPr>
              <a:t>Přímočará</a:t>
            </a:r>
          </a:p>
          <a:p>
            <a:pPr marL="514350" indent="-514350">
              <a:buFontTx/>
              <a:buChar char="-"/>
            </a:pPr>
            <a:r>
              <a:rPr lang="cs-CZ" sz="4000" b="1" i="1" dirty="0" smtClean="0">
                <a:solidFill>
                  <a:srgbClr val="FFFF00"/>
                </a:solidFill>
              </a:rPr>
              <a:t>reportážní vypravování</a:t>
            </a:r>
          </a:p>
          <a:p>
            <a:pPr marL="514350" indent="-514350">
              <a:buFontTx/>
              <a:buChar char="-"/>
            </a:pPr>
            <a:r>
              <a:rPr lang="cs-CZ" sz="4000" b="1" i="1" dirty="0" smtClean="0">
                <a:solidFill>
                  <a:srgbClr val="FFFF00"/>
                </a:solidFill>
              </a:rPr>
              <a:t>autor píše v 1. osobě, zná pravdu, čerpá ze svých prožitků a názorů</a:t>
            </a:r>
          </a:p>
          <a:p>
            <a:pPr marL="514350" indent="-514350">
              <a:buFontTx/>
              <a:buChar char="-"/>
            </a:pPr>
            <a:r>
              <a:rPr lang="cs-CZ" sz="4000" b="1" i="1" dirty="0" smtClean="0">
                <a:solidFill>
                  <a:srgbClr val="FFFF00"/>
                </a:solidFill>
              </a:rPr>
              <a:t>pestré rozvinutí děje</a:t>
            </a:r>
            <a:endParaRPr lang="cs-CZ" sz="40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>
                <a:solidFill>
                  <a:srgbClr val="FFFF00"/>
                </a:solidFill>
              </a:rPr>
              <a:t>2. Dramatická</a:t>
            </a:r>
            <a:endParaRPr lang="cs-CZ" b="1" i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FontTx/>
              <a:buChar char="-"/>
            </a:pPr>
            <a:r>
              <a:rPr lang="cs-CZ" sz="4400" b="1" i="1" dirty="0" smtClean="0">
                <a:solidFill>
                  <a:srgbClr val="FFFF00"/>
                </a:solidFill>
              </a:rPr>
              <a:t>napínavý děj se zvoleným hrdinou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FF00"/>
                </a:solidFill>
              </a:rPr>
              <a:t>konflikt, nadsázka, logická úvaha</a:t>
            </a:r>
          </a:p>
          <a:p>
            <a:pPr algn="r">
              <a:buFontTx/>
              <a:buChar char="-"/>
            </a:pPr>
            <a:r>
              <a:rPr lang="cs-CZ" sz="4400" b="1" i="1" dirty="0" smtClean="0">
                <a:solidFill>
                  <a:srgbClr val="FFFF00"/>
                </a:solidFill>
              </a:rPr>
              <a:t>obecné závěry vyjadřují vztah autora</a:t>
            </a:r>
            <a:endParaRPr lang="cs-CZ" sz="4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b="1" i="1" u="sng" dirty="0" smtClean="0">
                <a:solidFill>
                  <a:srgbClr val="FFFF00"/>
                </a:solidFill>
              </a:rPr>
              <a:t>3. </a:t>
            </a:r>
            <a:r>
              <a:rPr lang="cs-CZ" b="1" i="1" u="sng" dirty="0" err="1" smtClean="0">
                <a:solidFill>
                  <a:srgbClr val="FFFF00"/>
                </a:solidFill>
              </a:rPr>
              <a:t>Afabulární</a:t>
            </a:r>
            <a:endParaRPr lang="cs-CZ" b="1" i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FF00"/>
                </a:solidFill>
              </a:rPr>
              <a:t>popření běžného dramatického děje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FF00"/>
                </a:solidFill>
              </a:rPr>
              <a:t>využití psychologického napětí (vnitřní myšlenky)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FF00"/>
                </a:solidFill>
              </a:rPr>
              <a:t>napětí nesmí vytlačit fakta</a:t>
            </a:r>
            <a:endParaRPr lang="cs-CZ" sz="4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>
                <a:solidFill>
                  <a:srgbClr val="FFFF00"/>
                </a:solidFill>
              </a:rPr>
              <a:t>4. Reportáž - interview</a:t>
            </a:r>
            <a:endParaRPr lang="cs-CZ" b="1" i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3600" b="1" i="1" dirty="0" smtClean="0">
                <a:solidFill>
                  <a:srgbClr val="FFFF00"/>
                </a:solidFill>
              </a:rPr>
              <a:t>forma reportáže s využitím dialogu</a:t>
            </a:r>
          </a:p>
          <a:p>
            <a:pPr>
              <a:buFontTx/>
              <a:buChar char="-"/>
            </a:pPr>
            <a:r>
              <a:rPr lang="cs-CZ" sz="3600" b="1" i="1" dirty="0" smtClean="0">
                <a:solidFill>
                  <a:srgbClr val="FFFF00"/>
                </a:solidFill>
              </a:rPr>
              <a:t>krom otázek obsahuje další informace  (líčení atmosféry, dojmů, pocitů)</a:t>
            </a:r>
          </a:p>
          <a:p>
            <a:pPr>
              <a:buNone/>
            </a:pPr>
            <a:r>
              <a:rPr lang="cs-CZ" sz="4000" b="1" i="1" u="sng" dirty="0" smtClean="0">
                <a:solidFill>
                  <a:srgbClr val="FFFF00"/>
                </a:solidFill>
              </a:rPr>
              <a:t>5. Montáž</a:t>
            </a:r>
          </a:p>
          <a:p>
            <a:pPr>
              <a:buNone/>
            </a:pPr>
            <a:r>
              <a:rPr lang="cs-CZ" sz="3600" b="1" i="1" dirty="0" smtClean="0">
                <a:solidFill>
                  <a:srgbClr val="FFFF00"/>
                </a:solidFill>
              </a:rPr>
              <a:t>- postupné objevování pravdy pomocí fotografií, náčrtků, mapek, skic, dokumentů (převaha v televizi a filmu)</a:t>
            </a:r>
            <a:endParaRPr lang="cs-CZ" sz="36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FFFF00"/>
                </a:solidFill>
              </a:rPr>
              <a:t>Důležitost detailu</a:t>
            </a:r>
            <a:endParaRPr lang="cs-CZ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b="1" i="1" dirty="0" smtClean="0">
                <a:solidFill>
                  <a:srgbClr val="FFFF00"/>
                </a:solidFill>
              </a:rPr>
              <a:t>reportáž </a:t>
            </a:r>
            <a:r>
              <a:rPr lang="cs-CZ" b="1" i="1" u="sng" dirty="0" smtClean="0">
                <a:solidFill>
                  <a:srgbClr val="FFFF00"/>
                </a:solidFill>
              </a:rPr>
              <a:t>charakterizuje</a:t>
            </a:r>
            <a:r>
              <a:rPr lang="cs-CZ" b="1" i="1" dirty="0" smtClean="0">
                <a:solidFill>
                  <a:srgbClr val="FFFF00"/>
                </a:solidFill>
              </a:rPr>
              <a:t> (dává jí atmosféru)</a:t>
            </a:r>
          </a:p>
          <a:p>
            <a:pPr>
              <a:buFontTx/>
              <a:buChar char="-"/>
            </a:pPr>
            <a:r>
              <a:rPr lang="cs-CZ" b="1" i="1" dirty="0" smtClean="0">
                <a:solidFill>
                  <a:srgbClr val="FFFF00"/>
                </a:solidFill>
              </a:rPr>
              <a:t>přesvědčuje čtenáře (diváka, posluchače) o </a:t>
            </a:r>
            <a:r>
              <a:rPr lang="cs-CZ" b="1" i="1" u="sng" dirty="0" smtClean="0">
                <a:solidFill>
                  <a:srgbClr val="FFFF00"/>
                </a:solidFill>
              </a:rPr>
              <a:t>pravdivosti</a:t>
            </a:r>
          </a:p>
          <a:p>
            <a:pPr>
              <a:buFontTx/>
              <a:buChar char="-"/>
            </a:pPr>
            <a:r>
              <a:rPr lang="cs-CZ" b="1" i="1" dirty="0" smtClean="0">
                <a:solidFill>
                  <a:srgbClr val="FFFF00"/>
                </a:solidFill>
              </a:rPr>
              <a:t>vyjadřuje, jak autor vidí a zachycuje okolí</a:t>
            </a:r>
          </a:p>
          <a:p>
            <a:pPr>
              <a:buFontTx/>
              <a:buChar char="-"/>
            </a:pPr>
            <a:r>
              <a:rPr lang="cs-CZ" b="1" i="1" dirty="0" smtClean="0">
                <a:solidFill>
                  <a:srgbClr val="FFFF00"/>
                </a:solidFill>
              </a:rPr>
              <a:t>odráží schopnost autora </a:t>
            </a:r>
            <a:r>
              <a:rPr lang="cs-CZ" b="1" i="1" u="sng" dirty="0" smtClean="0">
                <a:solidFill>
                  <a:srgbClr val="FFFF00"/>
                </a:solidFill>
              </a:rPr>
              <a:t>vidět podstatné</a:t>
            </a:r>
          </a:p>
          <a:p>
            <a:pPr>
              <a:buFontTx/>
              <a:buChar char="-"/>
            </a:pPr>
            <a:r>
              <a:rPr lang="cs-CZ" b="1" i="1" dirty="0" smtClean="0">
                <a:solidFill>
                  <a:srgbClr val="FFFF00"/>
                </a:solidFill>
              </a:rPr>
              <a:t>příliš </a:t>
            </a:r>
            <a:r>
              <a:rPr lang="cs-CZ" b="1" i="1" u="sng" dirty="0" smtClean="0">
                <a:solidFill>
                  <a:srgbClr val="FFFF00"/>
                </a:solidFill>
              </a:rPr>
              <a:t>mnoho</a:t>
            </a:r>
            <a:r>
              <a:rPr lang="cs-CZ" b="1" i="1" dirty="0" smtClean="0">
                <a:solidFill>
                  <a:srgbClr val="FFFF00"/>
                </a:solidFill>
              </a:rPr>
              <a:t> nepodstatných detailů reportáž </a:t>
            </a:r>
            <a:r>
              <a:rPr lang="cs-CZ" b="1" i="1" u="sng" dirty="0" smtClean="0">
                <a:solidFill>
                  <a:srgbClr val="FFFF00"/>
                </a:solidFill>
              </a:rPr>
              <a:t>rozmělňuje</a:t>
            </a:r>
          </a:p>
          <a:p>
            <a:pPr>
              <a:buFontTx/>
              <a:buChar char="-"/>
            </a:pPr>
            <a:r>
              <a:rPr lang="cs-CZ" b="1" i="1" dirty="0" smtClean="0">
                <a:solidFill>
                  <a:srgbClr val="FFFF00"/>
                </a:solidFill>
              </a:rPr>
              <a:t>účelový výběr detailů =  </a:t>
            </a:r>
            <a:r>
              <a:rPr lang="cs-CZ" b="1" i="1" u="sng" dirty="0" smtClean="0">
                <a:solidFill>
                  <a:srgbClr val="FFFF00"/>
                </a:solidFill>
              </a:rPr>
              <a:t>m a n i p u l a c e</a:t>
            </a:r>
            <a:endParaRPr lang="cs-CZ" b="1" i="1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b="1" u="sng" dirty="0" smtClean="0">
                <a:solidFill>
                  <a:srgbClr val="FFFF00"/>
                </a:solidFill>
              </a:rPr>
              <a:t>OTÁZKY:</a:t>
            </a:r>
            <a:endParaRPr lang="cs-CZ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3600" b="1" i="1" dirty="0" smtClean="0">
                <a:solidFill>
                  <a:srgbClr val="FFFF00"/>
                </a:solidFill>
              </a:rPr>
              <a:t>Co je to reportáž?</a:t>
            </a:r>
          </a:p>
          <a:p>
            <a:pPr marL="514350" indent="-514350">
              <a:buAutoNum type="arabicPeriod"/>
            </a:pPr>
            <a:r>
              <a:rPr lang="cs-CZ" sz="3600" b="1" i="1" dirty="0" smtClean="0">
                <a:solidFill>
                  <a:srgbClr val="FFFF00"/>
                </a:solidFill>
              </a:rPr>
              <a:t>Uveďte hlavní zásady pro psaní reportáže.</a:t>
            </a:r>
          </a:p>
          <a:p>
            <a:pPr marL="514350" indent="-514350">
              <a:buAutoNum type="arabicPeriod"/>
            </a:pPr>
            <a:r>
              <a:rPr lang="cs-CZ" sz="3600" b="1" i="1" dirty="0" smtClean="0">
                <a:solidFill>
                  <a:srgbClr val="FFFF00"/>
                </a:solidFill>
              </a:rPr>
              <a:t>Jaké typy kompozice lze pro reportáž použít?</a:t>
            </a:r>
          </a:p>
          <a:p>
            <a:pPr marL="514350" indent="-514350">
              <a:buAutoNum type="arabicPeriod"/>
            </a:pPr>
            <a:r>
              <a:rPr lang="cs-CZ" sz="3600" b="1" i="1" dirty="0" smtClean="0">
                <a:solidFill>
                  <a:srgbClr val="FFFF00"/>
                </a:solidFill>
              </a:rPr>
              <a:t>Jakou roli hraje v reportáži výběr detailů a faktů?</a:t>
            </a:r>
            <a:endParaRPr lang="cs-CZ" sz="3600" b="1" i="1" dirty="0">
              <a:solidFill>
                <a:srgbClr val="FFFF00"/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5429256" y="285728"/>
            <a:ext cx="484632" cy="97840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Použitá literatura: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DOČEKALOVÁ, M. </a:t>
            </a:r>
            <a:r>
              <a:rPr lang="cs-CZ" b="1" i="1" dirty="0" smtClean="0">
                <a:solidFill>
                  <a:srgbClr val="FFFF00"/>
                </a:solidFill>
              </a:rPr>
              <a:t>Tvůrčí psaní pro každého. </a:t>
            </a:r>
            <a:r>
              <a:rPr lang="cs-CZ" b="1" dirty="0" smtClean="0">
                <a:solidFill>
                  <a:srgbClr val="FFFF00"/>
                </a:solidFill>
              </a:rPr>
              <a:t>Praha: </a:t>
            </a:r>
            <a:r>
              <a:rPr lang="cs-CZ" b="1" dirty="0" err="1" smtClean="0">
                <a:solidFill>
                  <a:srgbClr val="FFFF00"/>
                </a:solidFill>
              </a:rPr>
              <a:t>Grada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Publishing</a:t>
            </a:r>
            <a:r>
              <a:rPr lang="cs-CZ" b="1" dirty="0" smtClean="0">
                <a:solidFill>
                  <a:srgbClr val="FFFF00"/>
                </a:solidFill>
              </a:rPr>
              <a:t>, a. s., 2006.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Kresba: vlastní tvorba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cs-CZ" sz="6000" b="1" dirty="0" smtClean="0">
              <a:solidFill>
                <a:srgbClr val="FFFF00"/>
              </a:solidFill>
            </a:endParaRPr>
          </a:p>
          <a:p>
            <a:pPr algn="r">
              <a:buNone/>
            </a:pPr>
            <a:endParaRPr lang="cs-CZ" sz="6000" b="1" dirty="0" smtClean="0">
              <a:solidFill>
                <a:srgbClr val="FFFF00"/>
              </a:solidFill>
            </a:endParaRPr>
          </a:p>
          <a:p>
            <a:pPr algn="r">
              <a:buNone/>
            </a:pPr>
            <a:endParaRPr lang="cs-CZ" sz="6000" b="1" dirty="0" smtClean="0">
              <a:solidFill>
                <a:srgbClr val="FFFF00"/>
              </a:solidFill>
            </a:endParaRPr>
          </a:p>
          <a:p>
            <a:pPr algn="r">
              <a:buNone/>
            </a:pPr>
            <a:r>
              <a:rPr lang="cs-CZ" sz="6000" b="1" dirty="0" smtClean="0">
                <a:solidFill>
                  <a:srgbClr val="FFFF00"/>
                </a:solidFill>
              </a:rPr>
              <a:t>Děkuji za pozornost.</a:t>
            </a:r>
            <a:endParaRPr lang="cs-CZ" sz="6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330</Words>
  <Application>Microsoft Office PowerPoint</Application>
  <PresentationFormat>Předvádění na obrazovce (4:3)</PresentationFormat>
  <Paragraphs>62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OSNOVA:</vt:lpstr>
      <vt:lpstr>REPORTÁŽ</vt:lpstr>
      <vt:lpstr>Zásady pro psaní reportáže:</vt:lpstr>
      <vt:lpstr>Kompozice:</vt:lpstr>
      <vt:lpstr>2. Dramatická</vt:lpstr>
      <vt:lpstr>3. Afabulární</vt:lpstr>
      <vt:lpstr>4. Reportáž - interview</vt:lpstr>
      <vt:lpstr>Důležitost detailu</vt:lpstr>
      <vt:lpstr>OTÁZKY:</vt:lpstr>
      <vt:lpstr>Použitá literatura: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spravce2</cp:lastModifiedBy>
  <cp:revision>16</cp:revision>
  <dcterms:created xsi:type="dcterms:W3CDTF">2013-03-02T10:42:06Z</dcterms:created>
  <dcterms:modified xsi:type="dcterms:W3CDTF">2014-05-29T21:58:39Z</dcterms:modified>
</cp:coreProperties>
</file>