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76" d="100"/>
          <a:sy n="76" d="100"/>
        </p:scale>
        <p:origin x="-1206" y="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D3BD3-E530-440F-AB14-1FB780873E58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13ED08-27F4-4F2F-AAA0-12B9C5BF35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D3BD3-E530-440F-AB14-1FB780873E58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13ED08-27F4-4F2F-AAA0-12B9C5BF35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D3BD3-E530-440F-AB14-1FB780873E58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13ED08-27F4-4F2F-AAA0-12B9C5BF35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D3BD3-E530-440F-AB14-1FB780873E58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13ED08-27F4-4F2F-AAA0-12B9C5BF35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D3BD3-E530-440F-AB14-1FB780873E58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13ED08-27F4-4F2F-AAA0-12B9C5BF35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D3BD3-E530-440F-AB14-1FB780873E58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13ED08-27F4-4F2F-AAA0-12B9C5BF35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D3BD3-E530-440F-AB14-1FB780873E58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13ED08-27F4-4F2F-AAA0-12B9C5BF35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D3BD3-E530-440F-AB14-1FB780873E58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13ED08-27F4-4F2F-AAA0-12B9C5BF35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D3BD3-E530-440F-AB14-1FB780873E58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13ED08-27F4-4F2F-AAA0-12B9C5BF35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D3BD3-E530-440F-AB14-1FB780873E58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13ED08-27F4-4F2F-AAA0-12B9C5BF35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D3BD3-E530-440F-AB14-1FB780873E58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13ED08-27F4-4F2F-AAA0-12B9C5BF35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4D3BD3-E530-440F-AB14-1FB780873E58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13ED08-27F4-4F2F-AAA0-12B9C5BF35E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10700" b="1" u="sng" dirty="0" smtClean="0">
                <a:latin typeface="Bernard MT Condensed" pitchFamily="18" charset="0"/>
              </a:rPr>
              <a:t>Stálé</a:t>
            </a:r>
            <a:r>
              <a:rPr lang="cs-CZ" sz="8000" b="1" i="1" u="sng" dirty="0" smtClean="0">
                <a:latin typeface="Bernard MT Condensed" pitchFamily="18" charset="0"/>
              </a:rPr>
              <a:t> </a:t>
            </a:r>
            <a:r>
              <a:rPr lang="cs-CZ" sz="8000" b="1" u="sng" dirty="0" smtClean="0">
                <a:latin typeface="Bernard MT Condensed" pitchFamily="18" charset="0"/>
              </a:rPr>
              <a:t>prvky novin</a:t>
            </a:r>
            <a:endParaRPr lang="cs-CZ" sz="8000" b="1" u="sng" dirty="0">
              <a:latin typeface="Bernard MT Condensed" pitchFamily="18" charset="0"/>
            </a:endParaRPr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blipFill>
            <a:blip r:embed="rId2" cstate="print"/>
            <a:stretch>
              <a:fillRect/>
            </a:stretch>
          </a:blipFill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Publicistický styl</a:t>
            </a:r>
          </a:p>
          <a:p>
            <a:pPr algn="r"/>
            <a:endParaRPr lang="cs-CZ" sz="1000" b="1" dirty="0" smtClean="0">
              <a:solidFill>
                <a:schemeClr val="tx1"/>
              </a:solidFill>
            </a:endParaRPr>
          </a:p>
          <a:p>
            <a:pPr algn="r"/>
            <a:endParaRPr lang="cs-CZ" sz="1000" b="1" dirty="0">
              <a:solidFill>
                <a:schemeClr val="tx1"/>
              </a:solidFill>
            </a:endParaRPr>
          </a:p>
          <a:p>
            <a:pPr algn="r"/>
            <a:endParaRPr lang="cs-CZ" sz="1000" b="1" dirty="0" smtClean="0">
              <a:solidFill>
                <a:schemeClr val="tx1"/>
              </a:solidFill>
            </a:endParaRPr>
          </a:p>
          <a:p>
            <a:pPr algn="r"/>
            <a:endParaRPr lang="cs-CZ" sz="1000" b="1" dirty="0">
              <a:solidFill>
                <a:schemeClr val="tx1"/>
              </a:solidFill>
            </a:endParaRPr>
          </a:p>
          <a:p>
            <a:pPr algn="r"/>
            <a:endParaRPr lang="cs-CZ" sz="1000" b="1" smtClean="0">
              <a:solidFill>
                <a:schemeClr val="tx1"/>
              </a:solidFill>
            </a:endParaRPr>
          </a:p>
          <a:p>
            <a:pPr algn="r"/>
            <a:r>
              <a:rPr lang="cs-CZ" sz="1000" b="1" smtClean="0">
                <a:solidFill>
                  <a:schemeClr val="tx1"/>
                </a:solidFill>
              </a:rPr>
              <a:t>VY_32_INOVACE_CJL_3,4_72</a:t>
            </a:r>
            <a:endParaRPr lang="cs-CZ" sz="1000" b="1" dirty="0">
              <a:solidFill>
                <a:schemeClr val="tx1"/>
              </a:solidFill>
            </a:endParaRPr>
          </a:p>
          <a:p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Rectangle 1"/>
          <p:cNvSpPr>
            <a:spLocks noChangeArrowheads="1"/>
          </p:cNvSpPr>
          <p:nvPr/>
        </p:nvSpPr>
        <p:spPr bwMode="auto">
          <a:xfrm>
            <a:off x="928662" y="0"/>
            <a:ext cx="7057445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cs-CZ" sz="1200" dirty="0" smtClean="0"/>
              <a:t> </a:t>
            </a:r>
          </a:p>
          <a:p>
            <a:pPr algn="ctr"/>
            <a:r>
              <a:rPr lang="cs-CZ" sz="1200" b="1" dirty="0" smtClean="0"/>
              <a:t>Číslo projektu: CZ.1.07./1.5.00/34.0938  Název projektu: Zlepšení podmínek pro vzdělávání na SUŠ, Ostrava</a:t>
            </a:r>
            <a:r>
              <a:rPr lang="cs-CZ" sz="1200" dirty="0" smtClean="0"/>
              <a:t> </a:t>
            </a:r>
          </a:p>
          <a:p>
            <a:r>
              <a:rPr lang="cs-CZ" sz="1200" dirty="0" smtClean="0"/>
              <a:t> </a:t>
            </a:r>
            <a:endParaRPr lang="cs-CZ" sz="1200" dirty="0"/>
          </a:p>
        </p:txBody>
      </p:sp>
      <p:pic>
        <p:nvPicPr>
          <p:cNvPr id="7" name="Obrázek 6" descr="OPVK_hor_zakladni_logolink_RGB_cz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14480" y="714356"/>
            <a:ext cx="5760720" cy="125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blipFill>
            <a:blip r:embed="rId2"/>
            <a:stretch>
              <a:fillRect/>
            </a:stretch>
          </a:blipFill>
        </p:spPr>
        <p:txBody>
          <a:bodyPr>
            <a:normAutofit/>
          </a:bodyPr>
          <a:lstStyle/>
          <a:p>
            <a:pPr>
              <a:buNone/>
            </a:pPr>
            <a:r>
              <a:rPr lang="cs-CZ" sz="4400" b="1" dirty="0" smtClean="0"/>
              <a:t>Ustálené prvky v novinách slouží k</a:t>
            </a:r>
          </a:p>
          <a:p>
            <a:pPr>
              <a:buNone/>
            </a:pPr>
            <a:r>
              <a:rPr lang="cs-CZ" sz="4400" b="1" dirty="0" smtClean="0"/>
              <a:t>lepší orientaci čtenáře.</a:t>
            </a:r>
          </a:p>
          <a:p>
            <a:pPr>
              <a:buNone/>
            </a:pPr>
            <a:r>
              <a:rPr lang="cs-CZ" sz="4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Záhlaví</a:t>
            </a:r>
          </a:p>
          <a:p>
            <a:pPr>
              <a:buNone/>
            </a:pP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</a:t>
            </a:r>
            <a:r>
              <a:rPr lang="cs-CZ" sz="4400" b="1" dirty="0" smtClean="0"/>
              <a:t>jméno novin (ustálená grafická podoba = obchodní značka)</a:t>
            </a:r>
            <a:endParaRPr lang="cs-CZ" sz="4400" b="1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blipFill>
            <a:blip r:embed="rId2"/>
            <a:stretch>
              <a:fillRect/>
            </a:stretch>
          </a:blipFill>
        </p:spPr>
        <p:txBody>
          <a:bodyPr>
            <a:normAutofit/>
          </a:bodyPr>
          <a:lstStyle/>
          <a:p>
            <a:pPr>
              <a:buNone/>
            </a:pPr>
            <a:r>
              <a:rPr lang="cs-CZ" sz="4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Slogan</a:t>
            </a:r>
          </a:p>
          <a:p>
            <a:pPr>
              <a:buFontTx/>
              <a:buChar char="-"/>
            </a:pPr>
            <a:r>
              <a:rPr lang="cs-CZ" sz="4400" b="1" dirty="0" smtClean="0"/>
              <a:t>věta, která pravidelně doprovází záhlaví</a:t>
            </a:r>
          </a:p>
          <a:p>
            <a:pPr marL="742950" indent="-742950">
              <a:buAutoNum type="arabicPeriod"/>
            </a:pPr>
            <a:r>
              <a:rPr lang="cs-CZ" sz="4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řádek pod záhlavím</a:t>
            </a:r>
          </a:p>
          <a:p>
            <a:pPr marL="742950" indent="-742950">
              <a:buNone/>
            </a:pP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</a:t>
            </a:r>
            <a:r>
              <a:rPr lang="cs-CZ" sz="4400" b="1" dirty="0" smtClean="0"/>
              <a:t>obsahuje datum, den, číslo a ročník, popř. místo</a:t>
            </a:r>
            <a:endParaRPr lang="cs-CZ" sz="4400" b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blipFill>
            <a:blip r:embed="rId2"/>
            <a:stretch>
              <a:fillRect/>
            </a:stretch>
          </a:blipFill>
        </p:spPr>
        <p:txBody>
          <a:bodyPr>
            <a:normAutofit/>
          </a:bodyPr>
          <a:lstStyle/>
          <a:p>
            <a:pPr>
              <a:buNone/>
            </a:pPr>
            <a:r>
              <a:rPr lang="cs-CZ" sz="4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„Uši“</a:t>
            </a:r>
            <a:r>
              <a:rPr lang="cs-CZ" sz="4400" b="1" dirty="0" smtClean="0"/>
              <a:t>  </a:t>
            </a:r>
          </a:p>
          <a:p>
            <a:pPr>
              <a:buFontTx/>
              <a:buChar char="-"/>
            </a:pPr>
            <a:r>
              <a:rPr lang="cs-CZ" sz="4400" b="1" dirty="0" smtClean="0"/>
              <a:t>stále se opakující štočky nebo titulky</a:t>
            </a:r>
          </a:p>
          <a:p>
            <a:pPr>
              <a:buNone/>
            </a:pPr>
            <a:r>
              <a:rPr lang="cs-CZ" sz="4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Rubriky</a:t>
            </a:r>
          </a:p>
          <a:p>
            <a:pPr>
              <a:buNone/>
            </a:pP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</a:t>
            </a:r>
            <a:r>
              <a:rPr lang="cs-CZ" sz="4400" b="1" dirty="0" smtClean="0"/>
              <a:t>ustálené typy publicistických útvarů</a:t>
            </a:r>
            <a:endParaRPr lang="cs-CZ" sz="4400" b="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blipFill>
            <a:blip r:embed="rId2"/>
            <a:stretch>
              <a:fillRect/>
            </a:stretch>
          </a:blipFill>
        </p:spPr>
        <p:txBody>
          <a:bodyPr>
            <a:normAutofit/>
          </a:bodyPr>
          <a:lstStyle/>
          <a:p>
            <a:pPr>
              <a:buNone/>
            </a:pPr>
            <a:r>
              <a:rPr lang="cs-CZ" sz="4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Tiráž</a:t>
            </a:r>
          </a:p>
          <a:p>
            <a:pPr>
              <a:buFontTx/>
              <a:buChar char="-"/>
            </a:pPr>
            <a:r>
              <a:rPr lang="cs-CZ" sz="4400" b="1" dirty="0" smtClean="0"/>
              <a:t>technické a vydavatelské údaje</a:t>
            </a:r>
          </a:p>
          <a:p>
            <a:pPr>
              <a:buNone/>
            </a:pPr>
            <a:r>
              <a:rPr lang="cs-CZ" sz="4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Obrazový materiál</a:t>
            </a:r>
          </a:p>
          <a:p>
            <a:pPr>
              <a:buFontTx/>
              <a:buChar char="-"/>
            </a:pPr>
            <a:r>
              <a:rPr lang="cs-CZ" sz="4400" b="1" dirty="0" smtClean="0"/>
              <a:t>zejména fotografie </a:t>
            </a:r>
          </a:p>
          <a:p>
            <a:pPr>
              <a:buNone/>
            </a:pPr>
            <a:r>
              <a:rPr lang="cs-CZ" sz="4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Plošná a řádková inzerce</a:t>
            </a:r>
            <a:endParaRPr lang="cs-CZ" sz="44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blipFill>
            <a:blip r:embed="rId2"/>
            <a:stretch>
              <a:fillRect/>
            </a:stretch>
          </a:blipFill>
        </p:spPr>
        <p:txBody>
          <a:bodyPr>
            <a:normAutofit/>
          </a:bodyPr>
          <a:lstStyle/>
          <a:p>
            <a:pPr>
              <a:buNone/>
            </a:pPr>
            <a:r>
              <a:rPr lang="cs-CZ" sz="4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Grafická úprava/typografie</a:t>
            </a:r>
          </a:p>
          <a:p>
            <a:pPr>
              <a:buNone/>
            </a:pP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</a:t>
            </a:r>
            <a:r>
              <a:rPr lang="cs-CZ" sz="4400" b="1" dirty="0" smtClean="0"/>
              <a:t>měla by přispět k většímu komfortu čtenářů (typ, velikost, tučnost písma, interpunkce, linky, rámečky, ornamenty, obrázky všeho druhu, barevnost)</a:t>
            </a:r>
            <a:endParaRPr lang="cs-CZ" sz="4400" b="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blipFill>
            <a:blip r:embed="rId2"/>
            <a:stretch>
              <a:fillRect/>
            </a:stretch>
          </a:blipFill>
        </p:spPr>
        <p:txBody>
          <a:bodyPr>
            <a:normAutofit/>
          </a:bodyPr>
          <a:lstStyle/>
          <a:p>
            <a:pPr>
              <a:buNone/>
            </a:pP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Titulky</a:t>
            </a:r>
          </a:p>
          <a:p>
            <a:pPr>
              <a:buFontTx/>
              <a:buChar char="-"/>
            </a:pPr>
            <a:r>
              <a:rPr lang="cs-CZ" b="1" dirty="0" smtClean="0"/>
              <a:t>„prodávají“ celé články (v případě bulváru i celé noviny)</a:t>
            </a:r>
          </a:p>
          <a:p>
            <a:pPr>
              <a:buFontTx/>
              <a:buChar char="-"/>
            </a:pPr>
            <a:r>
              <a:rPr lang="cs-CZ" b="1" dirty="0" smtClean="0"/>
              <a:t>měly by být živé, výstižné, obsažné, stručné, jazykově zvládnuté</a:t>
            </a:r>
          </a:p>
          <a:p>
            <a:pPr>
              <a:buNone/>
            </a:pP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Popisky</a:t>
            </a:r>
          </a:p>
          <a:p>
            <a:pPr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</a:t>
            </a:r>
            <a:r>
              <a:rPr lang="cs-CZ" b="1" dirty="0" smtClean="0"/>
              <a:t>texty, které doprovázejí otištěné fotografie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blipFill>
            <a:blip r:embed="rId2"/>
            <a:stretch>
              <a:fillRect/>
            </a:stretch>
          </a:blipFill>
        </p:spPr>
        <p:txBody>
          <a:bodyPr>
            <a:normAutofit/>
          </a:bodyPr>
          <a:lstStyle/>
          <a:p>
            <a:pPr>
              <a:buNone/>
            </a:pPr>
            <a:r>
              <a:rPr lang="cs-CZ" sz="4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Year supply of fairy cakes" pitchFamily="2" charset="0"/>
              </a:rPr>
              <a:t>Úkol:</a:t>
            </a:r>
          </a:p>
          <a:p>
            <a:pPr>
              <a:buNone/>
            </a:pPr>
            <a:endParaRPr lang="cs-CZ" sz="4400" b="1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Year supply of fairy cakes" pitchFamily="2" charset="0"/>
            </a:endParaRPr>
          </a:p>
          <a:p>
            <a:pPr>
              <a:buNone/>
            </a:pP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Year supply of fairy cakes" pitchFamily="2" charset="0"/>
              </a:rPr>
              <a:t>Na základě informací uvedených v prezentaci vytvořte 2 stránky svých vlastních novin.</a:t>
            </a:r>
            <a:endParaRPr lang="cs-CZ" sz="4400" b="1" dirty="0">
              <a:latin typeface="Year supply of fairy cakes" pitchFamily="2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blipFill>
            <a:blip r:embed="rId2"/>
            <a:stretch>
              <a:fillRect/>
            </a:stretch>
          </a:blipFill>
        </p:spPr>
        <p:txBody>
          <a:bodyPr/>
          <a:lstStyle/>
          <a:p>
            <a:pPr>
              <a:buNone/>
            </a:pPr>
            <a:r>
              <a:rPr lang="cs-CZ" b="1" u="sng" dirty="0" smtClean="0"/>
              <a:t>Použitá literatura:</a:t>
            </a:r>
          </a:p>
          <a:p>
            <a:pPr>
              <a:buNone/>
            </a:pPr>
            <a:r>
              <a:rPr lang="cs-CZ" b="1" dirty="0" smtClean="0"/>
              <a:t>MARTINKOVÁ, V. </a:t>
            </a:r>
            <a:r>
              <a:rPr lang="cs-CZ" b="1" i="1" dirty="0" smtClean="0"/>
              <a:t>Český jazyk 3. </a:t>
            </a:r>
            <a:r>
              <a:rPr lang="cs-CZ" b="1" dirty="0" smtClean="0"/>
              <a:t>Praha: TRIZONIA, 1993.</a:t>
            </a:r>
          </a:p>
          <a:p>
            <a:pPr>
              <a:buNone/>
            </a:pPr>
            <a:r>
              <a:rPr lang="cs-CZ" smtClean="0"/>
              <a:t>Kresba: vlastní tvorba</a:t>
            </a:r>
            <a:endParaRPr lang="cs-CZ" b="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blipFill>
            <a:blip r:embed="rId2"/>
            <a:stretch>
              <a:fillRect/>
            </a:stretch>
          </a:blipFill>
        </p:spPr>
        <p:txBody>
          <a:bodyPr>
            <a:normAutofit/>
          </a:bodyPr>
          <a:lstStyle/>
          <a:p>
            <a:pPr algn="r">
              <a:buNone/>
            </a:pPr>
            <a:endParaRPr lang="cs-CZ" sz="4400" dirty="0" smtClean="0">
              <a:latin typeface="Magneto" pitchFamily="82" charset="0"/>
            </a:endParaRPr>
          </a:p>
          <a:p>
            <a:pPr algn="r">
              <a:buNone/>
            </a:pPr>
            <a:endParaRPr lang="cs-CZ" sz="4400" dirty="0" smtClean="0">
              <a:latin typeface="Magneto" pitchFamily="82" charset="0"/>
            </a:endParaRPr>
          </a:p>
          <a:p>
            <a:pPr algn="r">
              <a:buNone/>
            </a:pPr>
            <a:endParaRPr lang="cs-CZ" sz="4400" dirty="0" smtClean="0">
              <a:latin typeface="Magneto" pitchFamily="82" charset="0"/>
            </a:endParaRPr>
          </a:p>
          <a:p>
            <a:pPr algn="r">
              <a:buNone/>
            </a:pPr>
            <a:r>
              <a:rPr lang="cs-CZ" sz="4400" smtClean="0">
                <a:latin typeface="Magneto" pitchFamily="82" charset="0"/>
              </a:rPr>
              <a:t>Děkuji </a:t>
            </a:r>
          </a:p>
          <a:p>
            <a:pPr algn="r">
              <a:buNone/>
            </a:pPr>
            <a:r>
              <a:rPr lang="cs-CZ" sz="4400" smtClean="0">
                <a:latin typeface="Magneto" pitchFamily="82" charset="0"/>
              </a:rPr>
              <a:t>za </a:t>
            </a:r>
            <a:r>
              <a:rPr lang="cs-CZ" sz="4400" dirty="0" smtClean="0">
                <a:latin typeface="Magneto" pitchFamily="82" charset="0"/>
              </a:rPr>
              <a:t>pozornost</a:t>
            </a:r>
            <a:endParaRPr lang="cs-CZ" sz="4400" dirty="0">
              <a:latin typeface="Magneto" pitchFamily="82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75</TotalTime>
  <Words>185</Words>
  <Application>Microsoft Office PowerPoint</Application>
  <PresentationFormat>Předvádění na obrazovce (4:3)</PresentationFormat>
  <Paragraphs>46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Stálé prvky novin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Stálé prvky novin</dc:title>
  <dc:creator>user</dc:creator>
  <cp:lastModifiedBy>spravce2</cp:lastModifiedBy>
  <cp:revision>15</cp:revision>
  <dcterms:created xsi:type="dcterms:W3CDTF">2013-02-06T15:13:50Z</dcterms:created>
  <dcterms:modified xsi:type="dcterms:W3CDTF">2014-05-29T21:59:12Z</dcterms:modified>
</cp:coreProperties>
</file>