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FF"/>
    <a:srgbClr val="00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E4D72-1F3D-4F11-BF71-45516A8B694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6BDB29-CF1F-4BDB-A163-427CBC073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kritika a recenze - titu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348" y="571480"/>
            <a:ext cx="7858180" cy="5786478"/>
          </a:xfrm>
          <a:ln w="76200">
            <a:solidFill>
              <a:schemeClr val="tx1"/>
            </a:solidFill>
          </a:ln>
        </p:spPr>
      </p:pic>
      <p:sp>
        <p:nvSpPr>
          <p:cNvPr id="7" name="Slunce 6"/>
          <p:cNvSpPr/>
          <p:nvPr/>
        </p:nvSpPr>
        <p:spPr>
          <a:xfrm>
            <a:off x="7572396" y="5072074"/>
            <a:ext cx="914400" cy="914400"/>
          </a:xfrm>
          <a:prstGeom prst="sun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/>
          <p:nvPr/>
        </p:nvSpPr>
        <p:spPr>
          <a:xfrm>
            <a:off x="5031931" y="6493986"/>
            <a:ext cx="386054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100" dirty="0"/>
              <a:t>ČÍSLO DUM: VY_32_INOVACE_CJL_3,4_82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Karel Havlíček Borovský </a:t>
            </a:r>
            <a:br>
              <a:rPr lang="cs-CZ" b="1" dirty="0" smtClean="0"/>
            </a:br>
            <a:r>
              <a:rPr lang="cs-CZ" b="1" dirty="0" smtClean="0"/>
              <a:t>(1821 - 1856)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rgbClr val="FF0000"/>
          </a:solidFill>
        </p:spPr>
        <p:txBody>
          <a:bodyPr/>
          <a:lstStyle/>
          <a:p>
            <a:pPr>
              <a:buFontTx/>
              <a:buChar char="-"/>
            </a:pPr>
            <a:r>
              <a:rPr lang="cs-CZ" b="1" i="1" dirty="0" smtClean="0">
                <a:solidFill>
                  <a:schemeClr val="bg1"/>
                </a:solidFill>
              </a:rPr>
              <a:t>kritický </a:t>
            </a:r>
            <a:r>
              <a:rPr lang="cs-CZ" b="1" dirty="0" smtClean="0"/>
              <a:t>realismus</a:t>
            </a:r>
          </a:p>
          <a:p>
            <a:pPr>
              <a:buFontTx/>
              <a:buChar char="-"/>
            </a:pPr>
            <a:r>
              <a:rPr lang="cs-CZ" b="1" dirty="0" smtClean="0"/>
              <a:t>kriticky</a:t>
            </a:r>
            <a:r>
              <a:rPr lang="cs-CZ" b="1" i="1" dirty="0" smtClean="0">
                <a:solidFill>
                  <a:schemeClr val="bg1"/>
                </a:solidFill>
              </a:rPr>
              <a:t> posuzoval </a:t>
            </a:r>
            <a:r>
              <a:rPr lang="cs-CZ" b="1" dirty="0" smtClean="0"/>
              <a:t>současnou situaci </a:t>
            </a:r>
            <a:r>
              <a:rPr lang="cs-CZ" b="1" i="1" dirty="0" smtClean="0">
                <a:solidFill>
                  <a:schemeClr val="bg1"/>
                </a:solidFill>
              </a:rPr>
              <a:t>a metody českého </a:t>
            </a:r>
            <a:r>
              <a:rPr lang="cs-CZ" b="1" dirty="0" smtClean="0"/>
              <a:t>národního hnutí</a:t>
            </a:r>
          </a:p>
          <a:p>
            <a:pPr>
              <a:buFontTx/>
              <a:buChar char="-"/>
            </a:pPr>
            <a:r>
              <a:rPr lang="cs-CZ" b="1" i="1" dirty="0" smtClean="0">
                <a:solidFill>
                  <a:schemeClr val="bg1"/>
                </a:solidFill>
              </a:rPr>
              <a:t>umělecká </a:t>
            </a:r>
            <a:r>
              <a:rPr lang="cs-CZ" b="1" dirty="0" smtClean="0"/>
              <a:t>pravdivost</a:t>
            </a:r>
            <a:r>
              <a:rPr lang="cs-CZ" b="1" i="1" dirty="0" smtClean="0">
                <a:solidFill>
                  <a:schemeClr val="bg1"/>
                </a:solidFill>
              </a:rPr>
              <a:t> a </a:t>
            </a:r>
            <a:r>
              <a:rPr lang="cs-CZ" b="1" dirty="0" smtClean="0"/>
              <a:t>původnost</a:t>
            </a:r>
          </a:p>
          <a:p>
            <a:pPr>
              <a:buFontTx/>
              <a:buChar char="-"/>
            </a:pPr>
            <a:r>
              <a:rPr lang="cs-CZ" b="1" i="1" dirty="0" smtClean="0">
                <a:solidFill>
                  <a:schemeClr val="bg1"/>
                </a:solidFill>
              </a:rPr>
              <a:t>životní </a:t>
            </a:r>
            <a:r>
              <a:rPr lang="cs-CZ" b="1" dirty="0" smtClean="0"/>
              <a:t>věrohodnos</a:t>
            </a:r>
            <a:r>
              <a:rPr lang="cs-CZ" b="1" i="1" dirty="0" smtClean="0"/>
              <a:t>t</a:t>
            </a:r>
            <a:r>
              <a:rPr lang="cs-CZ" b="1" i="1" dirty="0" smtClean="0">
                <a:solidFill>
                  <a:schemeClr val="bg1"/>
                </a:solidFill>
              </a:rPr>
              <a:t> a </a:t>
            </a:r>
            <a:r>
              <a:rPr lang="cs-CZ" b="1" dirty="0" smtClean="0"/>
              <a:t>aktivita</a:t>
            </a:r>
            <a:r>
              <a:rPr lang="cs-CZ" b="1" i="1" dirty="0" smtClean="0">
                <a:solidFill>
                  <a:schemeClr val="bg1"/>
                </a:solidFill>
              </a:rPr>
              <a:t> hrdinů</a:t>
            </a:r>
            <a:endParaRPr lang="cs-CZ" b="1" i="1" dirty="0">
              <a:solidFill>
                <a:schemeClr val="bg1"/>
              </a:solidFill>
            </a:endParaRPr>
          </a:p>
        </p:txBody>
      </p:sp>
      <p:pic>
        <p:nvPicPr>
          <p:cNvPr id="7" name="Zástupný symbol pro obsah 6" descr="K. H. Borovský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80028" y="1600200"/>
            <a:ext cx="3374944" cy="4525963"/>
          </a:xfrm>
          <a:ln w="76200">
            <a:solidFill>
              <a:srgbClr val="FF0000"/>
            </a:solidFill>
          </a:ln>
        </p:spPr>
      </p:pic>
      <p:sp>
        <p:nvSpPr>
          <p:cNvPr id="10" name="Slunce 9"/>
          <p:cNvSpPr/>
          <p:nvPr/>
        </p:nvSpPr>
        <p:spPr>
          <a:xfrm>
            <a:off x="7358082" y="428604"/>
            <a:ext cx="914400" cy="914400"/>
          </a:xfrm>
          <a:prstGeom prst="sun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Jan Neruda spojoval rozvoj literatury s všeobecným pokrokem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0070C0"/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odmítal </a:t>
            </a:r>
            <a:r>
              <a:rPr lang="cs-CZ" b="1" i="1" dirty="0" smtClean="0">
                <a:solidFill>
                  <a:schemeClr val="bg1"/>
                </a:solidFill>
              </a:rPr>
              <a:t>jakýkoli daný </a:t>
            </a:r>
            <a:r>
              <a:rPr lang="cs-CZ" b="1" dirty="0" smtClean="0">
                <a:solidFill>
                  <a:srgbClr val="C00000"/>
                </a:solidFill>
              </a:rPr>
              <a:t>systém</a:t>
            </a:r>
            <a:r>
              <a:rPr lang="cs-CZ" b="1" i="1" dirty="0" smtClean="0">
                <a:solidFill>
                  <a:schemeClr val="bg1"/>
                </a:solidFill>
              </a:rPr>
              <a:t> hodnot, který by </a:t>
            </a:r>
            <a:r>
              <a:rPr lang="cs-CZ" b="1" dirty="0" smtClean="0">
                <a:solidFill>
                  <a:srgbClr val="C00000"/>
                </a:solidFill>
              </a:rPr>
              <a:t>předem určoval </a:t>
            </a:r>
            <a:r>
              <a:rPr lang="cs-CZ" b="1" i="1" dirty="0" smtClean="0">
                <a:solidFill>
                  <a:schemeClr val="bg1"/>
                </a:solidFill>
              </a:rPr>
              <a:t>charakter estetických představ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od soudobých literátů požadoval </a:t>
            </a:r>
            <a:r>
              <a:rPr lang="cs-CZ" b="1" dirty="0" smtClean="0">
                <a:solidFill>
                  <a:srgbClr val="C00000"/>
                </a:solidFill>
              </a:rPr>
              <a:t>novost myšlenek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proti izolovanosti </a:t>
            </a:r>
            <a:r>
              <a:rPr lang="cs-CZ" b="1" i="1" dirty="0" smtClean="0">
                <a:solidFill>
                  <a:schemeClr val="bg1"/>
                </a:solidFill>
              </a:rPr>
              <a:t>české literatury stavěl </a:t>
            </a:r>
            <a:r>
              <a:rPr lang="cs-CZ" b="1" dirty="0" smtClean="0">
                <a:solidFill>
                  <a:srgbClr val="C00000"/>
                </a:solidFill>
              </a:rPr>
              <a:t>evropský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a světový </a:t>
            </a:r>
            <a:r>
              <a:rPr lang="cs-CZ" b="1" i="1" dirty="0" smtClean="0">
                <a:solidFill>
                  <a:schemeClr val="bg1"/>
                </a:solidFill>
              </a:rPr>
              <a:t>vývoj</a:t>
            </a:r>
            <a:endParaRPr lang="cs-CZ" b="1" i="1" dirty="0">
              <a:solidFill>
                <a:schemeClr val="bg1"/>
              </a:solidFill>
            </a:endParaRPr>
          </a:p>
        </p:txBody>
      </p:sp>
      <p:pic>
        <p:nvPicPr>
          <p:cNvPr id="5" name="Zástupný symbol pro obsah 4" descr="kritici - Neruda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28672" y="1600200"/>
            <a:ext cx="3077655" cy="4525963"/>
          </a:xfrm>
          <a:ln w="76200">
            <a:solidFill>
              <a:srgbClr val="002060"/>
            </a:solidFill>
          </a:ln>
        </p:spPr>
      </p:pic>
      <p:sp>
        <p:nvSpPr>
          <p:cNvPr id="6" name="Slunce 5"/>
          <p:cNvSpPr/>
          <p:nvPr/>
        </p:nvSpPr>
        <p:spPr>
          <a:xfrm>
            <a:off x="7143768" y="5000636"/>
            <a:ext cx="914400" cy="914400"/>
          </a:xfrm>
          <a:prstGeom prst="sun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</a:rPr>
              <a:t>          F. X. Šalda vytvořil nové pojetí kritiky jako tvorby rovnocenné uměl. činnosti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5" name="Zástupný symbol pro obsah 4" descr="kritici- Šalda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20367" y="1600200"/>
            <a:ext cx="3112265" cy="4525963"/>
          </a:xfrm>
          <a:ln w="76200">
            <a:solidFill>
              <a:schemeClr val="accent3">
                <a:lumMod val="50000"/>
              </a:schemeClr>
            </a:solidFill>
          </a:ln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nejvyšší hodnotu nacházel v </a:t>
            </a:r>
            <a:r>
              <a:rPr lang="cs-CZ" b="1" dirty="0" smtClean="0"/>
              <a:t>hloubce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b="1" dirty="0" smtClean="0"/>
              <a:t>opravdovosti 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prožitků </a:t>
            </a:r>
            <a:r>
              <a:rPr lang="cs-CZ" b="1" dirty="0" smtClean="0"/>
              <a:t>tvořivého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 umělce</a:t>
            </a:r>
          </a:p>
          <a:p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smyslem umění je </a:t>
            </a:r>
            <a:r>
              <a:rPr lang="cs-CZ" b="1" dirty="0" smtClean="0"/>
              <a:t>schopnost vést 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lidskou vnímavost k plnějšímu </a:t>
            </a:r>
            <a:r>
              <a:rPr lang="cs-CZ" b="1" dirty="0" smtClean="0"/>
              <a:t>vidění a pronikání 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ke skutečnosti</a:t>
            </a:r>
            <a:endParaRPr lang="cs-CZ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642910" y="285728"/>
            <a:ext cx="857256" cy="571504"/>
          </a:xfrm>
          <a:prstGeom prst="sun">
            <a:avLst/>
          </a:prstGeom>
          <a:solidFill>
            <a:schemeClr val="tx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i="1" dirty="0" smtClean="0"/>
              <a:t>Představte si, že jste literární kritik. Vypište alespoň 5 kritérií (můžete samozřejmě i více), podle kterých posuzujete dobrou knihu. Porovnejte vlastní kritéria se sousedovými. V čem se liší? V čem jsou podobná?</a:t>
            </a:r>
            <a:endParaRPr lang="cs-CZ" sz="4000" b="1" i="1" dirty="0"/>
          </a:p>
        </p:txBody>
      </p:sp>
      <p:sp>
        <p:nvSpPr>
          <p:cNvPr id="8" name="Slunce 7"/>
          <p:cNvSpPr/>
          <p:nvPr/>
        </p:nvSpPr>
        <p:spPr>
          <a:xfrm>
            <a:off x="2714612" y="357166"/>
            <a:ext cx="914400" cy="914400"/>
          </a:xfrm>
          <a:prstGeom prst="su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/>
              <a:t>Čeští spisovatelé 19. a počátku 20. století</a:t>
            </a:r>
            <a:r>
              <a:rPr lang="cs-CZ" b="1" dirty="0" smtClean="0"/>
              <a:t>. Slovníková příručka. Praha: Československý spisovatel, 1982.</a:t>
            </a:r>
          </a:p>
          <a:p>
            <a:pPr>
              <a:buNone/>
            </a:pPr>
            <a:r>
              <a:rPr lang="cs-CZ" smtClean="0"/>
              <a:t>Kresba: vlastní tvorba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b="1" smtClean="0">
                <a:solidFill>
                  <a:schemeClr val="bg1"/>
                </a:solidFill>
              </a:rPr>
              <a:t>DĚKUJI ZA POZORNOST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2285984" y="1785926"/>
            <a:ext cx="4572032" cy="3929090"/>
          </a:xfrm>
          <a:prstGeom prst="sun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1To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174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Karel Havlíček Borovský  (1821 - 1856)</vt:lpstr>
      <vt:lpstr>Jan Neruda spojoval rozvoj literatury s všeobecným pokrokem</vt:lpstr>
      <vt:lpstr>          F. X. Šalda vytvořil nové pojetí kritiky jako tvorby rovnocenné uměl. činnosti</vt:lpstr>
      <vt:lpstr>Úkol:</vt:lpstr>
      <vt:lpstr>Zdroje: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19</cp:revision>
  <dcterms:created xsi:type="dcterms:W3CDTF">2013-07-23T18:22:35Z</dcterms:created>
  <dcterms:modified xsi:type="dcterms:W3CDTF">2014-05-29T21:55:58Z</dcterms:modified>
</cp:coreProperties>
</file>