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5FA2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5035A-8D5B-46A5-B6EE-691AF8CAB4B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5FA6D-9BD2-49FB-9113-CA33829754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5035A-8D5B-46A5-B6EE-691AF8CAB4B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5FA6D-9BD2-49FB-9113-CA33829754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5035A-8D5B-46A5-B6EE-691AF8CAB4B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5FA6D-9BD2-49FB-9113-CA33829754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5035A-8D5B-46A5-B6EE-691AF8CAB4B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5FA6D-9BD2-49FB-9113-CA33829754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5035A-8D5B-46A5-B6EE-691AF8CAB4B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5FA6D-9BD2-49FB-9113-CA33829754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5035A-8D5B-46A5-B6EE-691AF8CAB4B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5FA6D-9BD2-49FB-9113-CA33829754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5035A-8D5B-46A5-B6EE-691AF8CAB4B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5FA6D-9BD2-49FB-9113-CA33829754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5035A-8D5B-46A5-B6EE-691AF8CAB4B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5FA6D-9BD2-49FB-9113-CA33829754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5035A-8D5B-46A5-B6EE-691AF8CAB4B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5FA6D-9BD2-49FB-9113-CA33829754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5035A-8D5B-46A5-B6EE-691AF8CAB4B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5FA6D-9BD2-49FB-9113-CA33829754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5035A-8D5B-46A5-B6EE-691AF8CAB4B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5FA6D-9BD2-49FB-9113-CA33829754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5000"/>
            <a:lum/>
          </a:blip>
          <a:srcRect/>
          <a:tile tx="0" ty="0" sx="100000" sy="100000" flip="xy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C5035A-8D5B-46A5-B6EE-691AF8CAB4B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A5FA6D-9BD2-49FB-9113-CA33829754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6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racked Johnnie" pitchFamily="2" charset="0"/>
              </a:rPr>
              <a:t>Jak napsat publicistický článek</a:t>
            </a:r>
            <a:endParaRPr lang="cs-CZ" sz="6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racked Johnnie" pitchFamily="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r>
              <a:rPr lang="cs-CZ" sz="1000" dirty="0" smtClean="0">
                <a:solidFill>
                  <a:schemeClr val="tx1"/>
                </a:solidFill>
              </a:rPr>
              <a:t>Číslo DUM VY_32_INOVACE_CJL_3,4_71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7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racked Johnnie" pitchFamily="2" charset="0"/>
              </a:rPr>
              <a:t>Osnova:</a:t>
            </a:r>
            <a:endParaRPr lang="cs-CZ" sz="7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racked Johnnie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zásady</a:t>
            </a:r>
          </a:p>
          <a:p>
            <a:pPr marL="514350" indent="-514350">
              <a:buAutoNum type="arabicPeriod"/>
            </a:pP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 při psaní</a:t>
            </a:r>
          </a:p>
          <a:p>
            <a:pPr marL="514350" indent="-514350">
              <a:buAutoNum type="arabicPeriod"/>
            </a:pP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Výstavba článku</a:t>
            </a:r>
          </a:p>
          <a:p>
            <a:pPr marL="514350" indent="-514350">
              <a:buAutoNum type="arabicPeriod"/>
            </a:pP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 na chyby!</a:t>
            </a:r>
          </a:p>
          <a:p>
            <a:pPr marL="514350" indent="-514350">
              <a:buAutoNum type="arabicPeriod"/>
            </a:pP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</a:t>
            </a:r>
          </a:p>
          <a:p>
            <a:pPr marL="514350" indent="-514350">
              <a:buAutoNum type="arabicPeriod"/>
            </a:pP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racked Johnnie" pitchFamily="2" charset="0"/>
              </a:rPr>
              <a:t>Hlavní zásady:</a:t>
            </a:r>
            <a:endParaRPr lang="cs-CZ" sz="6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racked Johnnie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Font typeface="Wingdings" pitchFamily="2" charset="2"/>
              <a:buChar char="v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 ř e s n o s t</a:t>
            </a:r>
          </a:p>
          <a:p>
            <a:pPr algn="ctr">
              <a:buFont typeface="Wingdings" pitchFamily="2" charset="2"/>
              <a:buChar char="v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t r u č n o s t</a:t>
            </a:r>
          </a:p>
          <a:p>
            <a:pPr algn="ctr">
              <a:buFont typeface="Wingdings" pitchFamily="2" charset="2"/>
              <a:buChar char="v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r o z u m i t e l n o s t</a:t>
            </a:r>
          </a:p>
          <a:p>
            <a:pPr algn="ctr">
              <a:buFont typeface="Wingdings" pitchFamily="2" charset="2"/>
              <a:buChar char="v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 a z y k o v á  s p r á v n o s t</a:t>
            </a:r>
          </a:p>
          <a:p>
            <a:pPr algn="ctr">
              <a:buFont typeface="Wingdings" pitchFamily="2" charset="2"/>
              <a:buChar char="v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 o g i c k á  v ý s t a v b a</a:t>
            </a:r>
          </a:p>
          <a:p>
            <a:pPr algn="ctr">
              <a:buFont typeface="Wingdings" pitchFamily="2" charset="2"/>
              <a:buChar char="v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 o u t a v o s t</a:t>
            </a:r>
          </a:p>
          <a:p>
            <a:pPr>
              <a:buFont typeface="Wingdings" pitchFamily="2" charset="2"/>
              <a:buChar char="v"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racked Johnnie" pitchFamily="2" charset="0"/>
              </a:rPr>
              <a:t>Postup při psaní:</a:t>
            </a:r>
            <a:endParaRPr lang="cs-CZ" sz="6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racked Johnnie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Ø"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nápad</a:t>
            </a:r>
          </a:p>
          <a:p>
            <a:pPr algn="ctr">
              <a:buFont typeface="Wingdings" pitchFamily="2" charset="2"/>
              <a:buChar char="Ø"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získání podkladů</a:t>
            </a:r>
          </a:p>
          <a:p>
            <a:pPr algn="ctr">
              <a:buFont typeface="Wingdings" pitchFamily="2" charset="2"/>
              <a:buChar char="Ø"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rozbor faktů, rozplánování článku</a:t>
            </a:r>
          </a:p>
          <a:p>
            <a:pPr algn="ctr">
              <a:buFont typeface="Wingdings" pitchFamily="2" charset="2"/>
              <a:buChar char="Ø"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článek nanečisto</a:t>
            </a:r>
          </a:p>
          <a:p>
            <a:pPr algn="ctr">
              <a:buFont typeface="Wingdings" pitchFamily="2" charset="2"/>
              <a:buChar char="Ø"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opravy</a:t>
            </a:r>
          </a:p>
          <a:p>
            <a:pPr algn="ctr">
              <a:buFont typeface="Wingdings" pitchFamily="2" charset="2"/>
              <a:buChar char="Ø"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přepis na čisto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racked Johnnie" pitchFamily="2" charset="0"/>
              </a:rPr>
              <a:t>Výstavba článku:</a:t>
            </a:r>
            <a:endParaRPr lang="cs-CZ" sz="6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racked Johnnie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shrnující čelo</a:t>
            </a:r>
          </a:p>
          <a:p>
            <a:pPr marL="514350" indent="-514350">
              <a:buAutoNum type="arabicPeriod" startAt="2"/>
            </a:pPr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stať</a:t>
            </a:r>
          </a:p>
          <a:p>
            <a:pPr marL="514350" indent="-514350">
              <a:buNone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a) Další podrobnosti</a:t>
            </a:r>
          </a:p>
          <a:p>
            <a:pPr marL="514350" indent="-514350">
              <a:buNone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b) Zákulisí</a:t>
            </a:r>
          </a:p>
          <a:p>
            <a:pPr marL="514350" indent="-514350">
              <a:buNone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c) Dodatečné informace</a:t>
            </a:r>
          </a:p>
          <a:p>
            <a:pPr marL="514350" indent="-514350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 </a:t>
            </a:r>
            <a:r>
              <a:rPr lang="cs-CZ" sz="3600" b="1" i="1" u="sng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</a:t>
            </a:r>
            <a:r>
              <a:rPr lang="cs-CZ" sz="3600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pozadí událostí, předpokládaný další vývoj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racked Johnnie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racked Johnnie" pitchFamily="2" charset="0"/>
              </a:rPr>
              <a:t>Výstavbu článku nazýváme obecně </a:t>
            </a:r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racked Johnnie" pitchFamily="2" charset="0"/>
              </a:rPr>
              <a:t>„obrácená pyramida“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racked Johnnie" pitchFamily="2" charset="0"/>
              </a:rPr>
              <a:t>= nejdůležitější informace obsahuje čelo článku, následují doplňující fakta.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racked Johnni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racked Johnnie" pitchFamily="2" charset="0"/>
              </a:rPr>
              <a:t>Typy úvodu: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racked Johnnie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40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shrnující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</a:t>
            </a: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KDO, KDY, CO, JAK,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následují informace </a:t>
            </a: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a PROČ</a:t>
            </a:r>
          </a:p>
          <a:p>
            <a:pPr>
              <a:buFont typeface="Wingdings" pitchFamily="2" charset="2"/>
              <a:buChar char="ü"/>
            </a:pPr>
            <a:r>
              <a:rPr lang="cs-CZ" sz="4000" b="1" i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akcentující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zdůrazňuje jeden z aspektů událostí</a:t>
            </a:r>
          </a:p>
          <a:p>
            <a:pPr>
              <a:buNone/>
            </a:pPr>
            <a:r>
              <a:rPr lang="cs-CZ" sz="4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4000" b="1" i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dramatický, s citátem, slogan, s otázkou, překvapivý, provokující, anekdotický aj.</a:t>
            </a:r>
            <a:endParaRPr lang="cs-CZ" sz="4000" b="1" i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racked Johnnie" pitchFamily="2" charset="0"/>
              </a:rPr>
              <a:t>Pozor na chyby!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racked Johnnie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gramatické a stylistické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nelogická výstavba, absence nejdůležitější myšlenky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rozvláčnost, nadbytečná délka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nesrozumitelnost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neobjektivita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faktické nesmysly</a:t>
            </a:r>
          </a:p>
          <a:p>
            <a:pPr>
              <a:buFont typeface="Wingdings" pitchFamily="2" charset="2"/>
              <a:buChar char="q"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racked Johnnie" pitchFamily="2" charset="0"/>
              </a:rPr>
              <a:t>Úkol:</a:t>
            </a:r>
            <a:endParaRPr lang="cs-CZ" sz="6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racked Johnnie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5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Vyhledejte na PC důležitou zprávu dnešního dne a napište 2 typy úvodu článku o vybrané události.</a:t>
            </a:r>
            <a:endParaRPr lang="cs-CZ" sz="5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racked Johnnie" pitchFamily="2" charset="0"/>
              </a:rPr>
              <a:t>Použitá literatura: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racked Johnnie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MARTINKOVÁ, V.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3.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Praha: TRIZONIA, 1993.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racked Johnnie" pitchFamily="2" charset="0"/>
              </a:rPr>
              <a:t>Děkuji za pozornost</a:t>
            </a:r>
            <a:endParaRPr lang="cs-CZ" sz="6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racked Johnni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288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Jak napsat publicistický článek</vt:lpstr>
      <vt:lpstr>Osnova:</vt:lpstr>
      <vt:lpstr>Hlavní zásady:</vt:lpstr>
      <vt:lpstr>Postup při psaní:</vt:lpstr>
      <vt:lpstr>Výstavba článku:</vt:lpstr>
      <vt:lpstr>Snímek 6</vt:lpstr>
      <vt:lpstr>Typy úvodu:</vt:lpstr>
      <vt:lpstr>Pozor na chyby!</vt:lpstr>
      <vt:lpstr>Úkol:</vt:lpstr>
      <vt:lpstr>Použitá literatura: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napsat publicistický článek</dc:title>
  <dc:creator>user</dc:creator>
  <cp:lastModifiedBy>spravce2</cp:lastModifiedBy>
  <cp:revision>11</cp:revision>
  <dcterms:created xsi:type="dcterms:W3CDTF">2013-02-07T09:15:06Z</dcterms:created>
  <dcterms:modified xsi:type="dcterms:W3CDTF">2014-05-29T21:53:11Z</dcterms:modified>
</cp:coreProperties>
</file>